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3EEEBF-7854-431B-B231-AE60D0D215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B634568-E188-4276-8A31-BAAC0BC1F61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37400" cy="91800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87120" cy="9302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399120" cy="10774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4796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3600" y="4952880"/>
            <a:ext cx="9147600" cy="1909080"/>
            <a:chOff x="-3600" y="4952880"/>
            <a:chExt cx="9147600" cy="190908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3080" cy="48492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5280" y="5237640"/>
              <a:ext cx="9105480" cy="78552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5001120"/>
              <a:ext cx="9140760" cy="186084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99320" y="5945040"/>
            <a:ext cx="4937400" cy="91800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485640" y="5938920"/>
            <a:ext cx="3687120" cy="9302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399120" cy="107748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3611520"/>
            <a:ext cx="776916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464646"/>
                </a:solidFill>
                <a:latin typeface="Cambria"/>
                <a:ea typeface="DejaVu Sans"/>
              </a:rPr>
              <a:t>Theory Of Automata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7" name="Picture 1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3331440" cy="24350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640DD9-D659-42EF-B467-09258E383F75}" type="slidenum">
              <a:rPr b="0" lang="en-US" sz="1000" spc="-1" strike="noStrike">
                <a:solidFill>
                  <a:srgbClr val="ffffff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41804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ϵ-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NFA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= {a}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                a     </a:t>
            </a: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a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                                                                    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458200" y="624852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20A1A6-6EEE-47D8-B45A-530DD4DEF2FA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10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Example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87320" y="3962520"/>
            <a:ext cx="1063440" cy="1063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2844720" y="3962520"/>
            <a:ext cx="1063440" cy="1063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6882120" y="3962520"/>
            <a:ext cx="1063440" cy="10634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7034400" y="4114800"/>
            <a:ext cx="758880" cy="758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q3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253800" y="4495680"/>
            <a:ext cx="53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>
            <a:off x="1854000" y="4495680"/>
            <a:ext cx="9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5927400" y="4495680"/>
            <a:ext cx="9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4860720" y="3962520"/>
            <a:ext cx="1063440" cy="10634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  <a:ea typeface="DejaVu Sans"/>
              </a:rPr>
              <a:t>q2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3903840" y="4496040"/>
            <a:ext cx="98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3"/>
          <p:cNvSpPr/>
          <p:nvPr/>
        </p:nvSpPr>
        <p:spPr>
          <a:xfrm rot="895200">
            <a:off x="3230280" y="3603600"/>
            <a:ext cx="530280" cy="3776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         indicates the start state: here q0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 *  indicates the final state(s) (here only one final state q3)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CE8F50B-2414-40CE-9533-14143575FBD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Transition Table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92520" y="4324680"/>
            <a:ext cx="45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0" name="Table 5"/>
          <p:cNvGraphicFramePr/>
          <p:nvPr/>
        </p:nvGraphicFramePr>
        <p:xfrm>
          <a:off x="1473120" y="1671480"/>
          <a:ext cx="6095160" cy="226512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08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</a:rPr>
                        <a:t>INPUT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mbria"/>
                          <a:ea typeface="Noto Sans CJK SC"/>
                        </a:rPr>
                        <a:t>        </a:t>
                      </a:r>
                      <a:r>
                        <a:rPr b="0" lang="en-US" sz="2700" spc="-1" strike="noStrike">
                          <a:solidFill>
                            <a:srgbClr val="000000"/>
                          </a:solidFill>
                          <a:latin typeface="rsfs10"/>
                          <a:ea typeface="rsfs10"/>
                        </a:rPr>
                        <a:t>ϵ</a:t>
                      </a:r>
                      <a:endParaRPr b="0" lang="en-US" sz="2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</a:t>
                      </a:r>
                      <a:r>
                        <a:rPr b="0" lang="en-US" sz="1800" spc="-1" strike="noStrike">
                          <a:latin typeface="Arial"/>
                        </a:rPr>
                        <a:t>q0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</a:t>
                      </a:r>
                      <a:r>
                        <a:rPr b="0" lang="en-US" sz="1800" spc="-1" strike="noStrike">
                          <a:latin typeface="Arial"/>
                        </a:rPr>
                        <a:t>q1 ,q2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       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q3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q2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*q3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             …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          </a:t>
                      </a:r>
                      <a:r>
                        <a:rPr b="0" lang="en-US" sz="1800" spc="-1" strike="noStrike">
                          <a:latin typeface="Arial"/>
                        </a:rPr>
                        <a:t>q3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6"/>
          <p:cNvSpPr/>
          <p:nvPr/>
        </p:nvSpPr>
        <p:spPr>
          <a:xfrm>
            <a:off x="1752480" y="2438280"/>
            <a:ext cx="33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28a0b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548080"/>
            <a:ext cx="8226360" cy="14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Lecture # ….</a:t>
            </a:r>
            <a:endParaRPr b="0" lang="en-US" sz="40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mbria"/>
                <a:ea typeface="DejaVu Sans"/>
              </a:rPr>
              <a:t>Theory of Automata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0143C1-B818-471D-8D6E-2D43E7B755FB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E8DA0A0-BF62-4ED7-97F5-C9BD9D2809AE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954800" y="2514600"/>
            <a:ext cx="4486320" cy="255852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3048120" y="3262320"/>
            <a:ext cx="4501440" cy="1535040"/>
          </a:xfrm>
          <a:prstGeom prst="rect">
            <a:avLst/>
          </a:prstGeom>
          <a:ln>
            <a:noFill/>
          </a:ln>
        </p:spPr>
      </p:pic>
      <p:sp>
        <p:nvSpPr>
          <p:cNvPr id="105" name="TextShape 4"/>
          <p:cNvSpPr txBox="1"/>
          <p:nvPr/>
        </p:nvSpPr>
        <p:spPr>
          <a:xfrm>
            <a:off x="2148120" y="5020200"/>
            <a:ext cx="6687720" cy="9201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6" strike="noStrike">
                <a:solidFill>
                  <a:srgbClr val="51c9f4"/>
                </a:solidFill>
                <a:latin typeface="Cambria"/>
              </a:rPr>
              <a:t>FINITE 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Content Placeholder 4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150040" cy="434016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0BF8E8-1F10-4F6B-BED1-77FBA806E665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Types of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41520" y="146304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3256DF-303B-4355-8034-2B284BEFC841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050200" y="2287800"/>
            <a:ext cx="4486320" cy="2558520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  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 cap="all">
                <a:solidFill>
                  <a:srgbClr val="005ad6"/>
                </a:solidFill>
                <a:latin typeface="Cambria"/>
                <a:ea typeface="DejaVu Sans"/>
              </a:rPr>
              <a:t>              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1808640" y="4297680"/>
            <a:ext cx="6687720" cy="1762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Wave1">
              <a:avLst>
                <a:gd name="adj1" fmla="val 6481"/>
                <a:gd name="adj2" fmla="val -11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276" strike="noStrike">
                <a:solidFill>
                  <a:srgbClr val="51c9f4"/>
                </a:solidFill>
                <a:latin typeface="Cambria"/>
              </a:rPr>
              <a:t>EPSILONNON DETERMINISTIC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276" strike="noStrike">
                <a:solidFill>
                  <a:srgbClr val="51c9f4"/>
                </a:solidFill>
                <a:latin typeface="Cambria"/>
              </a:rPr>
              <a:t>FINITE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276" strike="noStrike">
                <a:solidFill>
                  <a:srgbClr val="51c9f4"/>
                </a:solidFill>
                <a:latin typeface="Cambria"/>
              </a:rPr>
              <a:t>AUTOMATA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*Epsilon NFA is a type of  non-deterministic finite automata.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is finite state machine in which transition from one state to another is allowed without any input symbol (empty string)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*Adding transition for empty string doesn’t increase computing power but adds more flexibility to construct than DFA and NFA.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28F25A1-30BA-42F7-BDF7-3BE5C9705AC4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Calibri"/>
                <a:ea typeface="DejaVu Sans"/>
              </a:rPr>
              <a:t>3:Epsilon Non Deterministic Finite Automata</a:t>
            </a:r>
            <a:endParaRPr b="0" lang="en-US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It is helpful in studying Regular Expression.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* Prove equivalence between the class of language accepted by R.E and Finite Automata.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FAC495-6ADA-44B7-B3DA-B249015455A9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41040" y="762840"/>
            <a:ext cx="6710760" cy="28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There are two ways to specify an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ϵ-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NFA or </a:t>
            </a: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ϵ-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NDFA: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1)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Transition Tables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and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2)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Directed Graphs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.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               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(same as NFA)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4814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ϵ-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NFA consists of 5 tuples </a:t>
            </a: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{Q, ∑, q, F, δ}.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all states.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∑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: set of input symbols. ( Symbols which machine takes as input ) 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q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Initial state. ( Starting state of a machine ) 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F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set of final state. </a:t>
            </a:r>
            <a:endParaRPr b="0" lang="en-US" sz="2700" spc="-1" strike="noStrike">
              <a:latin typeface="Arial"/>
            </a:endParaRPr>
          </a:p>
          <a:p>
            <a:pPr marL="365760" indent="-25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δ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 : Transition Function,</a:t>
            </a:r>
            <a:endParaRPr b="0" lang="en-US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defined as δ : Q X ∑ U </a:t>
            </a:r>
            <a:r>
              <a:rPr b="0" lang="en-US" sz="2700" spc="-1" strike="noStrike">
                <a:solidFill>
                  <a:srgbClr val="000000"/>
                </a:solidFill>
                <a:latin typeface="rsfs10"/>
                <a:ea typeface="rsfs10"/>
              </a:rPr>
              <a:t>ϵ  </a:t>
            </a:r>
            <a:r>
              <a:rPr b="0" lang="en-US" sz="2700" spc="-1" strike="noStrike">
                <a:solidFill>
                  <a:srgbClr val="000000"/>
                </a:solidFill>
                <a:latin typeface="Cambria"/>
                <a:ea typeface="DejaVu Sans"/>
              </a:rPr>
              <a:t>--&gt; 2^Q.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647200" y="6408000"/>
            <a:ext cx="362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E7E15B-8A76-4987-9350-F33D7CAFE39F}" type="slidenum">
              <a:rPr b="0" lang="en-US" sz="1000" spc="-1" strike="noStrike">
                <a:solidFill>
                  <a:srgbClr val="000000"/>
                </a:solidFill>
                <a:latin typeface="Cambri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2980</TotalTime>
  <Application>LibreOffice/6.4.5.2$Linux_X86_64 LibreOffice_project/40$Build-2</Application>
  <Words>1251</Words>
  <Paragraphs>399</Paragraphs>
  <Company>GHAZALA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2012-02-27T05:45:45Z</dcterms:created>
  <dc:creator>GHAZALA</dc:creator>
  <dc:description/>
  <dc:language>en-US</dc:language>
  <cp:lastModifiedBy/>
  <dcterms:modified xsi:type="dcterms:W3CDTF">2021-01-13T21:22:32Z</dcterms:modified>
  <cp:revision>410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GHAZALA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