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2.png" ContentType="image/png"/>
  <Override PartName="/ppt/media/image14.png" ContentType="image/png"/>
  <Override PartName="/ppt/media/image9.png" ContentType="image/png"/>
  <Override PartName="/ppt/media/image1.jpeg" ContentType="image/jpeg"/>
  <Override PartName="/ppt/media/image2.jpeg" ContentType="image/jpeg"/>
  <Override PartName="/ppt/media/image3.jpeg" ContentType="image/jpeg"/>
  <Override PartName="/ppt/media/image4.png" ContentType="image/png"/>
  <Override PartName="/ppt/media/image6.png" ContentType="image/png"/>
  <Override PartName="/ppt/media/image7.jpeg" ContentType="image/jpeg"/>
  <Override PartName="/ppt/media/image11.png" ContentType="image/png"/>
  <Override PartName="/ppt/media/image8.png" ContentType="image/png"/>
  <Override PartName="/ppt/media/image13.png" ContentType="image/png"/>
  <Override PartName="/ppt/media/image5.png" ContentType="image/png"/>
  <Override PartName="/ppt/media/image10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D5E5B62-7303-4046-8864-B3437BA2F37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CCA2380-99B2-4475-9728-B6402223C7B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120" cy="3426120"/>
          </a:xfrm>
          <a:prstGeom prst="rect">
            <a:avLst/>
          </a:prstGeom>
        </p:spPr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99320" y="5945040"/>
            <a:ext cx="4937760" cy="91836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4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485640" y="5938920"/>
            <a:ext cx="3687480" cy="93060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-6120" y="5791320"/>
            <a:ext cx="3399480" cy="107784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dir="5400000" dist="381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0" y="4664160"/>
            <a:ext cx="9148320" cy="360"/>
          </a:xfrm>
          <a:prstGeom prst="rtTriangle">
            <a:avLst/>
          </a:prstGeom>
          <a:gradFill rotWithShape="0">
            <a:gsLst>
              <a:gs pos="0">
                <a:srgbClr val="007795"/>
              </a:gs>
              <a:gs pos="100000">
                <a:srgbClr val="4bbade"/>
              </a:gs>
            </a:gsLst>
            <a:lin ang="3000000"/>
          </a:gradFill>
          <a:ln w="12600">
            <a:noFill/>
          </a:ln>
          <a:effectLst>
            <a:outerShdw dir="5400000" dist="381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5" name="Group 6"/>
          <p:cNvGrpSpPr/>
          <p:nvPr/>
        </p:nvGrpSpPr>
        <p:grpSpPr>
          <a:xfrm>
            <a:off x="-3600" y="4952880"/>
            <a:ext cx="9147600" cy="1909440"/>
            <a:chOff x="-3600" y="4952880"/>
            <a:chExt cx="9147600" cy="1909440"/>
          </a:xfrm>
        </p:grpSpPr>
        <p:sp>
          <p:nvSpPr>
            <p:cNvPr id="6" name="CustomShape 7"/>
            <p:cNvSpPr/>
            <p:nvPr/>
          </p:nvSpPr>
          <p:spPr>
            <a:xfrm>
              <a:off x="1687680" y="4952880"/>
              <a:ext cx="7453440" cy="485280"/>
            </a:xfrm>
            <a:custGeom>
              <a:avLst/>
              <a:gdLst/>
              <a:ahLst/>
              <a:rect l="l" t="t" r="r" b="b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fcbdc">
                <a:alpha val="40000"/>
              </a:srgb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35280" y="5237640"/>
              <a:ext cx="9105840" cy="785880"/>
            </a:xfrm>
            <a:custGeom>
              <a:avLst/>
              <a:gdLst/>
              <a:ahLst/>
              <a:rect l="l" t="t" r="r" b="b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0" y="5001120"/>
              <a:ext cx="9141120" cy="1861200"/>
            </a:xfrm>
            <a:custGeom>
              <a:avLst/>
              <a:gdLst/>
              <a:ahLst/>
              <a:rect l="l" t="t" r="r" b="b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>
                <a:alphaModFix amt="50000"/>
              </a:blip>
              <a:tile/>
            </a:blipFill>
            <a:ln w="12600">
              <a:noFill/>
            </a:ln>
            <a:effectLst>
              <a:outerShdw dir="5400000" dist="381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Line 10"/>
            <p:cNvSpPr/>
            <p:nvPr/>
          </p:nvSpPr>
          <p:spPr>
            <a:xfrm>
              <a:off x="-3600" y="4997520"/>
              <a:ext cx="9147600" cy="790200"/>
            </a:xfrm>
            <a:prstGeom prst="line">
              <a:avLst/>
            </a:prstGeom>
            <a:ln w="12240">
              <a:solidFill>
                <a:srgbClr val="196f8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99320" y="5945040"/>
            <a:ext cx="4937760" cy="91836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4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485640" y="5938920"/>
            <a:ext cx="3687480" cy="93060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-6120" y="5791320"/>
            <a:ext cx="3399480" cy="107784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dir="5400000" dist="381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85800" y="3611520"/>
            <a:ext cx="7769520" cy="11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400" spc="-1" strike="noStrike">
                <a:solidFill>
                  <a:srgbClr val="464646"/>
                </a:solidFill>
                <a:latin typeface="Cambria"/>
                <a:ea typeface="DejaVu Sans"/>
              </a:rPr>
              <a:t>Theory Of Automata</a:t>
            </a:r>
            <a:endParaRPr b="0" lang="en-US" sz="44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</p:txBody>
      </p:sp>
      <p:pic>
        <p:nvPicPr>
          <p:cNvPr id="97" name="Picture 1" descr=""/>
          <p:cNvPicPr/>
          <p:nvPr/>
        </p:nvPicPr>
        <p:blipFill>
          <a:blip r:embed="rId1"/>
          <a:stretch/>
        </p:blipFill>
        <p:spPr>
          <a:xfrm>
            <a:off x="533520" y="380880"/>
            <a:ext cx="3331800" cy="243540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48FF297-B4D0-49E9-8778-44688ADF678C}" type="slidenum">
              <a:rPr b="0" lang="en-US" sz="1000" spc="-1" strike="noStrike">
                <a:solidFill>
                  <a:srgbClr val="ffffff"/>
                </a:solidFill>
                <a:latin typeface="Cambria"/>
                <a:ea typeface="DejaVu Sans"/>
              </a:rPr>
              <a:t>1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1219320"/>
            <a:ext cx="8226720" cy="517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Grammar: S → aSb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 → λ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Derivation of sentence: ab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 → aSb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Since  S→ λ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 → aλb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 → ab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(Note: There are so many strings that can be derived from  above mentioned grammar 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39B93E1-3115-4295-8258-3B34E3596894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3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A Simple Grammar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1219320"/>
            <a:ext cx="8226720" cy="517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Grammar: S → aSb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 → λ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G = ( V, T, S, P)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V = {S}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 = {a,b}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 = {S}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P = {S → aSb , S → λ}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5A0CA34-227F-46E7-9AF2-F5CB05624228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3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Example of Grammar Notation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1219320"/>
            <a:ext cx="8226720" cy="517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Grammar: S → aSb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 → λ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Derivation of sentence: aabb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 → aSb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(Since  S→ aSb)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 → aaSbb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(Moreover,  S→ λ)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 → aaλbb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 → aabb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441DC60-F266-4756-86B7-C51933BEA74C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3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Driving Strings in the Grammar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1219320"/>
            <a:ext cx="8226720" cy="517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 → aSb           (Sentential form)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S→ aaSbb        (Sentential form)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 → aaaSbbb   (Sentential form)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 → aaabbb     (Sentence)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B34F616-FEDF-43A7-B260-055E9FF7B96B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3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A Sentential Form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1219320"/>
            <a:ext cx="8226720" cy="517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linear grammar is a context-free grammar that has at most one non-terminal / variable in the right hand side of each of its productions. (Having only λ or ɛ in the R.H.S also counts).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9241B07-8A69-4C28-9EEB-7246D9DEA442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3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A Linear Grammar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1219320"/>
            <a:ext cx="8226720" cy="517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grammar is said to be right-linear , if all productions are of one of the forms 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→ xB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→ x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where,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A, B ∈ V and x ∈ T *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D7C4506-56A6-4486-8C47-CA5F72080B1C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3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Right Linear Grammar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1219320"/>
            <a:ext cx="8226720" cy="517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grammar is said to be left-linear if, all productions are of the form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→  Bx   or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→  x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where,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A, B ∈ V and x ∈ T *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regular grammar is one that is either left-linear or right-linear.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3D82D68-4515-493E-9B75-5C8746B13E52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3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Left Linear Grammar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1219320"/>
            <a:ext cx="8226720" cy="517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The set of all strings that can be derived from a grammar is said to be the Language from that Grammar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52F9026-3A00-4F5D-9BA6-B401D4AF27FE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3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Derivation from a Grammar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1219320"/>
            <a:ext cx="8226720" cy="517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Q1: Consider the grammar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G1={(S,A),(a,b),S,(S→aAb,aA→aaAb,A→ ∈ )}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And derive the string aaabbb from this grammar.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S→aAb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1201A56-98C3-47AD-A0A5-8BFFF4653294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3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Examples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457200"/>
            <a:ext cx="8226720" cy="594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Q2: Consider the grammar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G2={(S,A,B),(a,b),S,(S→AB,A→a,B→b )}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And show the language generated from this grammar.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S→AB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S→ab        (Since , A=a and B=b)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The language generated from this grammar is ab.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Mathematically ,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L(G2) = {ab}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F215666-6CAC-4536-AD7B-6AE3994711F0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3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2548080"/>
            <a:ext cx="8226720" cy="14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3000"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Cambria"/>
                <a:ea typeface="DejaVu Sans"/>
              </a:rPr>
              <a:t>Lecture # ….</a:t>
            </a:r>
            <a:endParaRPr b="0" lang="en-US" sz="40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Cambria"/>
                <a:ea typeface="DejaVu Sans"/>
              </a:rPr>
              <a:t>Theory of Automata</a:t>
            </a:r>
            <a:endParaRPr b="0" lang="en-US" sz="40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33EA09E-2965-4583-9F25-5AD9AAF64EEA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2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3692160" y="4362840"/>
            <a:ext cx="5085000" cy="203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19760" y="182880"/>
            <a:ext cx="8226720" cy="65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Q3: Consider the grammar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G3={(S,A,B) , (a,b) , S, (S → AB, A→ aA / a,           B→ bB / b )}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And the language from this grammar.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L(G3)= {ab ,a</a:t>
            </a:r>
            <a:r>
              <a:rPr b="0" lang="en-US" sz="2700" spc="-1" strike="noStrike" baseline="33000">
                <a:solidFill>
                  <a:srgbClr val="000000"/>
                </a:solidFill>
                <a:latin typeface="Cambria"/>
                <a:ea typeface="DejaVu Sans"/>
              </a:rPr>
              <a:t>2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b , a</a:t>
            </a:r>
            <a:r>
              <a:rPr b="0" lang="en-US" sz="2700" spc="-1" strike="noStrike" baseline="33000">
                <a:solidFill>
                  <a:srgbClr val="000000"/>
                </a:solidFill>
                <a:latin typeface="Cambria"/>
                <a:ea typeface="DejaVu Sans"/>
              </a:rPr>
              <a:t>2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b</a:t>
            </a:r>
            <a:r>
              <a:rPr b="0" lang="en-US" sz="2700" spc="-1" strike="noStrike" baseline="33000">
                <a:solidFill>
                  <a:srgbClr val="000000"/>
                </a:solidFill>
                <a:latin typeface="Cambria"/>
                <a:ea typeface="DejaVu Sans"/>
              </a:rPr>
              <a:t>2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, ab</a:t>
            </a:r>
            <a:r>
              <a:rPr b="0" lang="en-US" sz="2700" spc="-1" strike="noStrike" baseline="33000">
                <a:solidFill>
                  <a:srgbClr val="000000"/>
                </a:solidFill>
                <a:latin typeface="Cambria"/>
                <a:ea typeface="DejaVu Sans"/>
              </a:rPr>
              <a:t>2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,…..}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S→AB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S→ab       (A=a ,B=b)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S→AB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S→aAb     (A=aA ,B=b)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S→aab     (A=a)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35EB9FF-2EF2-4E54-AD1A-C1C5F114A84A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3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1219320"/>
            <a:ext cx="8226720" cy="517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In formal language theory, a context free language is a language generated by some Context Free Grammar.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The set of all Context Free Language is identical to the set of languages accepted by Push Down Automata.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67DCD48-83ED-4CF6-B599-080B83B9B828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3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Context Free Language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640080"/>
            <a:ext cx="8226720" cy="57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Automata to design a Context Free Language is Push Down Automata.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Automata to design a Regular Language is Finite State Automata.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Context Free Languages are higher languages as compared to Regular Languages is Push Down Automata.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1B1044E-C37E-4E14-BFC1-F9C846957383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3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640080"/>
            <a:ext cx="8226720" cy="57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Context Free Grammar is formally defined by the 4 tuples as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G = { V, </a:t>
            </a:r>
            <a:r>
              <a:rPr b="0" lang="en-US" sz="2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Σ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, S, P}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Where,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V: Set of variables / Non terminal symbols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Σ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: Set of terminal symbols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S: Start variable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P: Set of Production rules (which creates difference between PDA and FSM)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40F5F0F-3C74-4A0F-ABCA-1E91E141475F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3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640080"/>
            <a:ext cx="8226720" cy="57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Context Free Grammar , Production rules are in form of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→ α    (A tends to /gives α)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where ,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α = {V U </a:t>
            </a:r>
            <a:r>
              <a:rPr b="0" lang="en-US" sz="2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Σ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}   (α can be a terminal or non   terminal or ε/null 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and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</a:t>
            </a:r>
            <a:r>
              <a:rPr b="0" lang="en-US" sz="27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€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V   (A belongs to Non terminal symbols)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58B2892-FCBA-4077-ACD9-1B73FDD3DCD3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3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57200" y="1219320"/>
            <a:ext cx="8226720" cy="517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For a generating a language that generates equal number of a’s and b’s in the form a</a:t>
            </a:r>
            <a:r>
              <a:rPr b="0" lang="en-US" sz="2700" spc="-1" strike="noStrike" baseline="33000">
                <a:solidFill>
                  <a:srgbClr val="000000"/>
                </a:solidFill>
                <a:latin typeface="Cambria"/>
                <a:ea typeface="DejaVu Sans"/>
              </a:rPr>
              <a:t>n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b</a:t>
            </a:r>
            <a:r>
              <a:rPr b="0" lang="en-US" sz="2700" spc="-1" strike="noStrike" baseline="33000">
                <a:solidFill>
                  <a:srgbClr val="000000"/>
                </a:solidFill>
                <a:latin typeface="Cambria"/>
                <a:ea typeface="DejaVu Sans"/>
              </a:rPr>
              <a:t>n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,the Context Free Grammar will be defined as: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G = {(S,A),(a,b),(S →aAb, A→ aAb/ε)}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</a:t>
            </a:r>
            <a:r>
              <a:rPr b="0" lang="en-US" sz="2700" spc="-1" strike="noStrike" baseline="33000">
                <a:solidFill>
                  <a:srgbClr val="000000"/>
                </a:solidFill>
                <a:latin typeface="Cambria"/>
                <a:ea typeface="DejaVu Sans"/>
              </a:rPr>
              <a:t>n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b</a:t>
            </a:r>
            <a:r>
              <a:rPr b="0" lang="en-US" sz="2700" spc="-1" strike="noStrike" baseline="33000">
                <a:solidFill>
                  <a:srgbClr val="000000"/>
                </a:solidFill>
                <a:latin typeface="Cambria"/>
                <a:ea typeface="DejaVu Sans"/>
              </a:rPr>
              <a:t>n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= Number of a’s = Number of b’s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3E30F62-BDB8-41E5-9822-9C6A5F2F3446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3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Example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7200" y="466560"/>
            <a:ext cx="8226720" cy="594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Grammar: S → aAb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→ aAb / ε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Derivation of sentence: a</a:t>
            </a:r>
            <a:r>
              <a:rPr b="0" lang="en-US" sz="2700" spc="-1" strike="noStrike" baseline="33000">
                <a:solidFill>
                  <a:srgbClr val="000000"/>
                </a:solidFill>
                <a:latin typeface="Cambria"/>
                <a:ea typeface="DejaVu Sans"/>
              </a:rPr>
              <a:t>n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b</a:t>
            </a:r>
            <a:r>
              <a:rPr b="0" lang="en-US" sz="2700" spc="-1" strike="noStrike" baseline="33000">
                <a:solidFill>
                  <a:srgbClr val="000000"/>
                </a:solidFill>
                <a:latin typeface="Cambria"/>
                <a:ea typeface="DejaVu Sans"/>
              </a:rPr>
              <a:t>n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 → aAb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 → aaAbb            ( Since  A = aAb 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 → aaaAbbb        ( Since  A = aAb 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 → aaabbb           ( Since  A = ε 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 baseline="33000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</a:t>
            </a:r>
            <a:r>
              <a:rPr b="0" lang="en-US" sz="2700" spc="-1" strike="noStrike" baseline="33000">
                <a:solidFill>
                  <a:srgbClr val="000000"/>
                </a:solidFill>
                <a:latin typeface="Cambria"/>
                <a:ea typeface="DejaVu Sans"/>
              </a:rPr>
              <a:t>3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b</a:t>
            </a:r>
            <a:r>
              <a:rPr b="0" lang="en-US" sz="2700" spc="-1" strike="noStrike" baseline="33000">
                <a:solidFill>
                  <a:srgbClr val="000000"/>
                </a:solidFill>
                <a:latin typeface="Cambria"/>
                <a:ea typeface="DejaVu Sans"/>
              </a:rPr>
              <a:t>3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= a</a:t>
            </a:r>
            <a:r>
              <a:rPr b="0" lang="en-US" sz="2700" spc="-1" strike="noStrike" baseline="33000">
                <a:solidFill>
                  <a:srgbClr val="000000"/>
                </a:solidFill>
                <a:latin typeface="Cambria"/>
                <a:ea typeface="DejaVu Sans"/>
              </a:rPr>
              <a:t>n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b</a:t>
            </a:r>
            <a:r>
              <a:rPr b="0" lang="en-US" sz="2700" spc="-1" strike="noStrike" baseline="33000">
                <a:solidFill>
                  <a:srgbClr val="000000"/>
                </a:solidFill>
                <a:latin typeface="Cambria"/>
                <a:ea typeface="DejaVu Sans"/>
              </a:rPr>
              <a:t>n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C9A5CA6-91C0-436B-BC32-4BF047B735C9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3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365760" y="32220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57200" y="14814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9077E00-6A3D-45EB-A6F6-66368963C835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27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1954800" y="2514600"/>
            <a:ext cx="448632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 cap="all">
                <a:solidFill>
                  <a:srgbClr val="005ad6"/>
                </a:solidFill>
                <a:latin typeface="Cambria"/>
                <a:ea typeface="DejaVu Sans"/>
              </a:rPr>
              <a:t>                  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 cap="all">
                <a:solidFill>
                  <a:srgbClr val="005ad6"/>
                </a:solidFill>
                <a:latin typeface="Cambria"/>
                <a:ea typeface="DejaVu Sans"/>
              </a:rPr>
              <a:t>               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78" name="TextShape 4"/>
          <p:cNvSpPr txBox="1"/>
          <p:nvPr/>
        </p:nvSpPr>
        <p:spPr>
          <a:xfrm>
            <a:off x="1828800" y="5020200"/>
            <a:ext cx="6688080" cy="9205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Wave1">
              <a:avLst>
                <a:gd name="adj1" fmla="val 6481"/>
                <a:gd name="adj2" fmla="val 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279" strike="noStrike">
                <a:solidFill>
                  <a:srgbClr val="51c9f4"/>
                </a:solidFill>
                <a:latin typeface="Cambria"/>
              </a:rPr>
              <a:t>DERIVATIVE TREE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54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3657600" y="1920240"/>
            <a:ext cx="4754880" cy="267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7200" y="1219320"/>
            <a:ext cx="8226720" cy="517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Derivative Tree or a Parse Tree is an ordered rooted tress that graphically represents the semantic information of strings derived from a Context Free Grammar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The process of deriving a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string is called as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derivation.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EDD202B-0B39-47D3-BEC4-51FC0252E9C6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27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Derivative Tree</a:t>
            </a:r>
            <a:endParaRPr b="0" lang="en-US" sz="41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5029200" y="3341160"/>
            <a:ext cx="3176640" cy="3069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420480" y="548640"/>
            <a:ext cx="8226720" cy="58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For the grammar G ={V , T , P , S}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  → 0B , A  → 1AA|ε , B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→  0AAA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Root Vertex : Must be labeled by the start symbol.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Vertex : Labeled by the Non-Terminal Symbol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Leaves : Labeled by the Terminal Symbol or ε (no branches /no children)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(Note : the D.T for above mentioned grammar will be discussed in the class)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02BE38B-C3AF-4479-B799-C04536E61965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27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14814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9090A76-061F-4A8D-B1D0-0D0CA1FFB693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3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1954800" y="2514600"/>
            <a:ext cx="448632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 cap="all">
                <a:solidFill>
                  <a:srgbClr val="005ad6"/>
                </a:solidFill>
                <a:latin typeface="Cambria"/>
                <a:ea typeface="DejaVu Sans"/>
              </a:rPr>
              <a:t>                  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 cap="all">
                <a:solidFill>
                  <a:srgbClr val="005ad6"/>
                </a:solidFill>
                <a:latin typeface="Cambria"/>
                <a:ea typeface="DejaVu Sans"/>
              </a:rPr>
              <a:t>               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05" name="TextShape 4"/>
          <p:cNvSpPr txBox="1"/>
          <p:nvPr/>
        </p:nvSpPr>
        <p:spPr>
          <a:xfrm>
            <a:off x="1828800" y="5020200"/>
            <a:ext cx="6688080" cy="9205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Wave1">
              <a:avLst>
                <a:gd name="adj1" fmla="val 6481"/>
                <a:gd name="adj2" fmla="val 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279" strike="noStrike">
                <a:solidFill>
                  <a:srgbClr val="51c9f4"/>
                </a:solidFill>
                <a:latin typeface="Cambria"/>
              </a:rPr>
              <a:t>REGULAR GRAMMAR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54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4663440" y="2377440"/>
            <a:ext cx="3565080" cy="238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57200" y="1219320"/>
            <a:ext cx="8226720" cy="517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9A6A52D-0A2F-4A5F-A8B6-11E22BCE79B1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27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A Derivative Tree</a:t>
            </a:r>
            <a:endParaRPr b="0" lang="en-US" sz="4100" spc="-1" strike="noStrike"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1371600" y="1776960"/>
            <a:ext cx="6126480" cy="4166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1280160" y="1554480"/>
            <a:ext cx="7132320" cy="312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57200" y="1219320"/>
            <a:ext cx="8226720" cy="517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left derivative tree is obtained by applying production to the leftmost variable in each step.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The process of deriving a string by expanding the leftmost non-terminal at each step is called as leftmost derivation.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3639B4A-8123-4A48-BECD-BED8899B69C4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Left Derivative Tree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57200" y="1219320"/>
            <a:ext cx="8226720" cy="517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rightmost derivation is obtained by applying production to the rightmost variable in each step.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The process of deriving a string by expanding the rightmost non-terminal at each step is called as rightmost derivation.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D606349-80FF-4AED-A15A-5AED1075CC13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Right Derivative Tree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20480" y="548640"/>
            <a:ext cx="8226720" cy="58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For the grammar G ={V , T , P , S}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  → aAS|aSS|ε , A  → SbA|ba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Derive the string aabaa using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leftmost/rightmost derivative method.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0271FA0-4EB7-4A37-9B60-45787DB53FE4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20480" y="548640"/>
            <a:ext cx="8226720" cy="58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Construct a derivative tree for the string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“bbabb” from the Context Free Grammar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given by: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  → bSb|a |b, A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3A7E95D-CABC-4139-9C24-DF8D1941AAA8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20480" y="548640"/>
            <a:ext cx="8226720" cy="58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Construct a derivative tree for the string “aabbabba” from the Context Free Grammar given by: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  → aB|bA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  → a|aS |bAA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  → b|bS|aBB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85B6160-2BBB-4763-886B-8D745ABCAA36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20480" y="548640"/>
            <a:ext cx="8226720" cy="58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Construct a derivative tree for the string “bbaababa” from the Context Free Grammar mentioned in the previous example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F1A3464-56B2-4B35-B5D0-89EAD988CA95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20480" y="548640"/>
            <a:ext cx="8226720" cy="58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Consider the grammar (mentioned below)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and obtain its Derivative Tree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E  → E + E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E  → E * E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E → (E)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E → id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1: id * id + id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2: (id + id)* id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CAD3B1A-3700-4495-A7C5-2412559F702E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57200" y="1219320"/>
            <a:ext cx="8226720" cy="517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string is derived ambiguously in Context Free Grammar ,if it has two or more different Parse Tree.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grammar is ambiguous , if it generates some string ambiguously.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A918BF9-7ECB-4504-969C-4BFC26A09E6B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Grammar Ambiguity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14814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365760" indent="-2530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In 1956, Noam Chomsky gave a mathematical model of grammar ,which is effective for writing computer language.</a:t>
            </a:r>
            <a:endParaRPr b="0" lang="en-US" sz="2700" spc="-1" strike="noStrike">
              <a:latin typeface="Arial"/>
            </a:endParaRPr>
          </a:p>
          <a:p>
            <a:pPr marL="365760" indent="-2530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According to this model, there are basically</a:t>
            </a:r>
            <a:endParaRPr b="0" lang="en-US" sz="2700" spc="-1" strike="noStrike">
              <a:latin typeface="Arial"/>
            </a:endParaRPr>
          </a:p>
          <a:p>
            <a:pPr marL="365760" indent="-2530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four types of languages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 </a:t>
            </a: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Regular Grammar 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62BCF00-D9ED-483D-93F5-A58D4952BECA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3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5481360" y="4297680"/>
            <a:ext cx="3164760" cy="210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33520" y="139464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According to Chomsky hierarchy,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Type 0 known as unrestricted grammar.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Type 1 known as context sensitive grammar.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Type 2 known as context free grammar.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Type 3 Regular Grammar.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C90248B-5889-47DE-A223-1BDF29020DD7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3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Chomsky Hierarchy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33520" y="139464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DF1A94F-5EBC-497F-A231-C45C74931C34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3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Chomsky Hierarchy</a:t>
            </a:r>
            <a:endParaRPr b="0" lang="en-US" sz="41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1097280" y="1799640"/>
            <a:ext cx="6856920" cy="4325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1912680" y="247680"/>
            <a:ext cx="5859000" cy="602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Content Placeholder 4" descr=""/>
          <p:cNvPicPr/>
          <p:nvPr/>
        </p:nvPicPr>
        <p:blipFill>
          <a:blip r:embed="rId1"/>
          <a:stretch/>
        </p:blipFill>
        <p:spPr>
          <a:xfrm>
            <a:off x="304920" y="380880"/>
            <a:ext cx="8607600" cy="548352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F4948CD-302B-46D0-9412-F55AF3295880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3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40080" y="141588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•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Grammar ‘G’ can be formally described using 4 tuples as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G = ( V, T, S, P)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Where,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V: Set of variables / Non terminal symbols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T: Set of terminal symbols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S: Start variable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P: Set of Production rules (for terminal and non terminal symbols)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647200" y="6408000"/>
            <a:ext cx="36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883B5B1-B9CF-4882-9B9E-1B8F47B2E568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3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Definition of Grammar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3461</TotalTime>
  <Application>LibreOffice/6.4.5.2$Linux_X86_64 LibreOffice_project/40$Build-2</Application>
  <Company>GHAZALA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2012-02-27T05:45:45Z</dcterms:created>
  <dc:creator>GHAZALA</dc:creator>
  <dc:description/>
  <dc:language>en-US</dc:language>
  <cp:lastModifiedBy/>
  <dcterms:modified xsi:type="dcterms:W3CDTF">2021-02-06T15:53:27Z</dcterms:modified>
  <cp:revision>435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GHAZALA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40</vt:i4>
  </property>
</Properties>
</file>