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7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</a:t>
            </a:r>
            <a:r>
              <a:rPr b="0" lang="en-US" sz="4400" spc="-1" strike="noStrike">
                <a:latin typeface="Arial"/>
              </a:rPr>
              <a:t>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4C5DFF9-539B-48F1-84EB-BA8EDB06EE9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7E27E6B-2AEF-4A30-BC7E-ED53AEDBAFD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23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040" cy="3425040"/>
          </a:xfrm>
          <a:prstGeom prst="rect">
            <a:avLst/>
          </a:prstGeom>
        </p:spPr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6680" cy="9172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6400" cy="9295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398400" cy="10767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472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08360"/>
            <a:chOff x="-3600" y="4952880"/>
            <a:chExt cx="9147600" cy="190836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2360" cy="4842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4760" cy="7848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0040" cy="18601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dir="5400000" dist="381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16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6680" cy="9172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6400" cy="9295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398400" cy="10767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9320" y="5945040"/>
            <a:ext cx="4936680" cy="9172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485640" y="5938920"/>
            <a:ext cx="3686400" cy="9295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-6120" y="5791320"/>
            <a:ext cx="3398400" cy="10767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3611520"/>
            <a:ext cx="776844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Cambria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39" name="Picture 1" descr=""/>
          <p:cNvPicPr/>
          <p:nvPr/>
        </p:nvPicPr>
        <p:blipFill>
          <a:blip r:embed="rId1"/>
          <a:stretch/>
        </p:blipFill>
        <p:spPr>
          <a:xfrm>
            <a:off x="548640" y="365760"/>
            <a:ext cx="3330720" cy="24343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5BB82A-E69D-472A-9DC2-AB73E3D0E563}" type="slidenum">
              <a:rPr b="0" lang="en-US" sz="1000" spc="-1" strike="noStrike">
                <a:solidFill>
                  <a:srgbClr val="ffffff"/>
                </a:solidFill>
                <a:latin typeface="Cambria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560" y="945000"/>
            <a:ext cx="8411040" cy="50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*A mealy machine is defined as a machine, whose output values are determined by both its current state and current inputs.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*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It can be described by a 6 tuple (Q, ∑, ∆, δ,  q0, </a:t>
            </a:r>
            <a:r>
              <a:rPr b="0" lang="en-US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λ)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57040" y="248040"/>
            <a:ext cx="879912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1: Mealy Machine 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48640" y="548640"/>
            <a:ext cx="8411040" cy="50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Q: finite set of states.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finite set of symbols called the input alphabet.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∆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/O: finite set of symbols called the output alphabet.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δ:input transition function where δ: Q × ∑ → Q λ: output transition function( Q × ∑ → ∆/O)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q0:initial state from where any input is processed (q0 ∈ Q)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57040" y="248040"/>
            <a:ext cx="879912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1: Mealy Machine 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00D17EB-0EAE-466D-BCE6-8DDF122DA945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274680"/>
            <a:ext cx="822564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90720" y="3962520"/>
            <a:ext cx="1062720" cy="10627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2895480" y="3962520"/>
            <a:ext cx="1062720" cy="10627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533520" y="4495680"/>
            <a:ext cx="45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2057400" y="4495680"/>
            <a:ext cx="83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7"/>
          <p:cNvSpPr/>
          <p:nvPr/>
        </p:nvSpPr>
        <p:spPr>
          <a:xfrm>
            <a:off x="2054520" y="4754880"/>
            <a:ext cx="83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 rot="8654400">
            <a:off x="1551600" y="4909320"/>
            <a:ext cx="530640" cy="378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9"/>
          <p:cNvSpPr/>
          <p:nvPr/>
        </p:nvSpPr>
        <p:spPr>
          <a:xfrm rot="8654400">
            <a:off x="3522960" y="4894200"/>
            <a:ext cx="615240" cy="4294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"/>
          <p:cNvSpPr/>
          <p:nvPr/>
        </p:nvSpPr>
        <p:spPr>
          <a:xfrm>
            <a:off x="380880" y="762120"/>
            <a:ext cx="8225640" cy="58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 = {q0 , q1}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{0,1}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∆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= {a,b}   </a:t>
            </a:r>
            <a:endParaRPr b="0" lang="en-US" sz="2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q0={q0}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δ: Q × ∑ → Q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λ: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Q × ∑ → ∆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0/a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0/b                  1/a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1/b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Note : Length of input string = Length of output string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4814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2335DA-395D-43ED-B91C-1C5767B8AB2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Transition Table</a:t>
            </a:r>
            <a:endParaRPr b="0" lang="en-US" sz="4100" spc="-1" strike="noStrike">
              <a:latin typeface="Arial"/>
            </a:endParaRPr>
          </a:p>
        </p:txBody>
      </p:sp>
      <p:graphicFrame>
        <p:nvGraphicFramePr>
          <p:cNvPr id="181" name="Table 4"/>
          <p:cNvGraphicFramePr/>
          <p:nvPr/>
        </p:nvGraphicFramePr>
        <p:xfrm>
          <a:off x="2075760" y="1274040"/>
          <a:ext cx="5075280" cy="4641480"/>
        </p:xfrm>
        <a:graphic>
          <a:graphicData uri="http://schemas.openxmlformats.org/drawingml/2006/table">
            <a:tbl>
              <a:tblPr/>
              <a:tblGrid>
                <a:gridCol w="1195200"/>
                <a:gridCol w="864720"/>
                <a:gridCol w="952560"/>
                <a:gridCol w="877320"/>
                <a:gridCol w="969840"/>
                <a:gridCol w="216000"/>
              </a:tblGrid>
              <a:tr h="603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Next 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Present 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=  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=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2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Output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Output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→ </a:t>
                      </a:r>
                      <a:r>
                        <a:rPr b="0" lang="en-US" sz="1800" spc="-1" strike="noStrike">
                          <a:latin typeface="Arial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</a:t>
                      </a:r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</a:t>
                      </a:r>
                      <a:r>
                        <a:rPr b="0" lang="en-US" sz="1800" spc="-1" strike="noStrike">
                          <a:latin typeface="Arial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</a:t>
                      </a:r>
                      <a:r>
                        <a:rPr b="0" lang="en-US" sz="1800" spc="-1" strike="noStrike">
                          <a:latin typeface="Arial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</a:t>
                      </a:r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</a:t>
                      </a:r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2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3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141804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Mealy Machine that produces 1’s complement of any binary input string.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458200" y="624852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DF86702-0839-4252-A105-CCBA2193016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141804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Mealy Machine that prints ‘a’  whenever sequence 01 is encountered in any binary input string.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458200" y="624852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971FFE6-8AAA-415E-BAA1-DCCE23E5E68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15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141804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3: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Design a  Mealy Machine accepting language consisting of strings from  where = {a,b} the should either end with ‘aa’ or ‘bb’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458200" y="624852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2BAC0F0-3DD8-47EC-8555-1A8700216F1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14814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2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Don’t forget to draw Transition Table and mention 6 tuples for the all of these examples.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0457978-BBC2-464F-A0B3-366B4BC56D7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Picture 4_1" descr=""/>
          <p:cNvPicPr/>
          <p:nvPr/>
        </p:nvPicPr>
        <p:blipFill>
          <a:blip r:embed="rId1"/>
          <a:stretch/>
        </p:blipFill>
        <p:spPr>
          <a:xfrm>
            <a:off x="6095880" y="4114800"/>
            <a:ext cx="2459160" cy="243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560" y="945000"/>
            <a:ext cx="8411040" cy="50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*A moore machine is defined as a machine, whose output values are determined by its current state only.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*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It can be described by a 6 tuple  (Q, ∑, ∆, δ,q0, λ)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57040" y="248040"/>
            <a:ext cx="879912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2: Moore Machine 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48640" y="548640"/>
            <a:ext cx="8411040" cy="50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Q: finite set of states.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finite set of symbols called the input alphabet.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∆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/O: finite set of symbols called the output alphabet.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δ:input transition function where δ: Q × ∑ → Q λ: output transition function( Q → ∆/O)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q0:initial state from where any input is processed (q0 ∈ Q)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57040" y="248040"/>
            <a:ext cx="879912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2: Moore Machine 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548080"/>
            <a:ext cx="8225640" cy="14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Lecture # …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Theory of Automata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1686F4-B19B-4E84-804A-55F9A25BAB0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63AD2CE-E2F1-43CF-9C80-B74748C0085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274680"/>
            <a:ext cx="822564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90720" y="3962520"/>
            <a:ext cx="1062720" cy="10627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  <a:ea typeface="DejaVu Sans"/>
              </a:rPr>
              <a:t>q0/a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2895480" y="3962520"/>
            <a:ext cx="1062720" cy="10627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q1/b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533520" y="4495680"/>
            <a:ext cx="45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6"/>
          <p:cNvSpPr/>
          <p:nvPr/>
        </p:nvSpPr>
        <p:spPr>
          <a:xfrm>
            <a:off x="2057400" y="4495680"/>
            <a:ext cx="83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"/>
          <p:cNvSpPr/>
          <p:nvPr/>
        </p:nvSpPr>
        <p:spPr>
          <a:xfrm rot="10730400">
            <a:off x="2054880" y="4754520"/>
            <a:ext cx="83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"/>
          <p:cNvSpPr/>
          <p:nvPr/>
        </p:nvSpPr>
        <p:spPr>
          <a:xfrm rot="8654400">
            <a:off x="1551600" y="4909320"/>
            <a:ext cx="530640" cy="378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9"/>
          <p:cNvSpPr/>
          <p:nvPr/>
        </p:nvSpPr>
        <p:spPr>
          <a:xfrm rot="8654400">
            <a:off x="3522960" y="4894200"/>
            <a:ext cx="615240" cy="4294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0"/>
          <p:cNvSpPr/>
          <p:nvPr/>
        </p:nvSpPr>
        <p:spPr>
          <a:xfrm>
            <a:off x="380880" y="762120"/>
            <a:ext cx="8225640" cy="58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 = {q0 , q1}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{0,1}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∆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= {a,b}   </a:t>
            </a:r>
            <a:endParaRPr b="0" lang="en-US" sz="2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q0={q0}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δ: Q × ∑ → Q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λ: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Q → ∆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1                   0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Note : Length of input string &lt; Length of output string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 N) input = (N +1) output                                            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560" y="945000"/>
            <a:ext cx="8411040" cy="50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57040" y="248040"/>
            <a:ext cx="879912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Transition Table  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45920" y="1463040"/>
            <a:ext cx="5838840" cy="3383280"/>
          </a:xfrm>
          <a:prstGeom prst="rect">
            <a:avLst/>
          </a:prstGeom>
          <a:ln>
            <a:noFill/>
          </a:ln>
        </p:spPr>
      </p:pic>
      <p:sp>
        <p:nvSpPr>
          <p:cNvPr id="211" name="TextShape 3"/>
          <p:cNvSpPr txBox="1"/>
          <p:nvPr/>
        </p:nvSpPr>
        <p:spPr>
          <a:xfrm>
            <a:off x="1828800" y="5394960"/>
            <a:ext cx="6035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Make Moore Machine from the above table.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141804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Moore Machine that count the occurrences of the sequence abb in any input string over {a,b} 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{a,b}     </a:t>
            </a:r>
            <a:r>
              <a:rPr b="0" lang="en-US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∆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 = {0,1} </a:t>
            </a:r>
            <a:endParaRPr b="0" lang="en-US" sz="2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458200" y="624852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5622483-EE2A-43BD-9BD9-C63B250215B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141804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Moore Machine that…..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458200" y="624852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3845E81-C684-4F67-B11D-FDFF06CEAD10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23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4814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E827C4-ACE8-4ED0-AC84-8B6A54D3FA7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954800" y="2514600"/>
            <a:ext cx="44863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46" name="Picture 6" descr=""/>
          <p:cNvPicPr/>
          <p:nvPr/>
        </p:nvPicPr>
        <p:blipFill>
          <a:blip r:embed="rId1"/>
          <a:stretch/>
        </p:blipFill>
        <p:spPr>
          <a:xfrm>
            <a:off x="3048120" y="3262320"/>
            <a:ext cx="4500720" cy="1534320"/>
          </a:xfrm>
          <a:prstGeom prst="rect">
            <a:avLst/>
          </a:prstGeom>
          <a:ln>
            <a:noFill/>
          </a:ln>
        </p:spPr>
      </p:pic>
      <p:sp>
        <p:nvSpPr>
          <p:cNvPr id="147" name="TextShape 4"/>
          <p:cNvSpPr txBox="1"/>
          <p:nvPr/>
        </p:nvSpPr>
        <p:spPr>
          <a:xfrm>
            <a:off x="2148120" y="5020200"/>
            <a:ext cx="6687000" cy="919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70" strike="noStrike">
                <a:solidFill>
                  <a:srgbClr val="51c9f4"/>
                </a:solidFill>
                <a:latin typeface="Cambria"/>
              </a:rPr>
              <a:t>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 rot="11400">
            <a:off x="2333880" y="4988160"/>
            <a:ext cx="6490800" cy="1798920"/>
          </a:xfrm>
          <a:prstGeom prst="rect">
            <a:avLst/>
          </a:prstGeom>
          <a:effectLst>
            <a:outerShdw dir="10800000" dist="1440000">
              <a:srgbClr val="ff8080">
                <a:alpha val="40000"/>
              </a:srgbClr>
            </a:outerShdw>
          </a:effectLst>
        </p:spPr>
        <p:txBody>
          <a:bodyPr lIns="90000" rIns="90000" tIns="47160" bIns="4716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FINITE AUTOMATA WITH OUTPUT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4814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Finite automata have a limited capability of either accepting a string or rejecting a string.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*Acceptance of a string was based on the reachability of a machine from starting state to final state.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Finite automata can also be used as an output device.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D16A64-1CFD-4A70-82FC-6D39DFD655E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Finite Automata with Output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4814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A finite automata with output is similar to finite automata (FA) except that ,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additional capability of producing output.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*In a formal way it is also known as Finite State Machine (FSM) or Transducer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285ED4D-28A4-4DA7-8A3E-C04A7973865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1641600" y="4937760"/>
            <a:ext cx="63129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FSM = Transducer = Finite automata with output = Finite automata + Output Capability”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4814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Finite automata with output machines do not have final state/states.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*Machine generates an output on every input.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*The value of the output is a function of current state and the current input.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*Finite automata with output machines are characterized by two behaviors;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1:State transition function (δ)/ STF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2:Output function (λ) /machine function                      (MAF)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222A106-E090-4DB0-A26A-7F2E07B9F31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Characteristics of FSM with Output: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48640" y="548640"/>
            <a:ext cx="8411040" cy="50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There are two types of finite automata with output: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Mealy machine: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Output is associated with transition.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λ: Σ × Q → O/∆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Set of output alphabet O can be different from the set of input alphabet Σ.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 Moore machine: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Output is associated with state.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λ: Q → O/∆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57040" y="248040"/>
            <a:ext cx="879912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Types of FA with Output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365760"/>
            <a:ext cx="8225640" cy="57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2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FA with output consists of 6 tuples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{Q, ∑, q, ∆, δ,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λ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}.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finite non-empty set of states.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 finite non-empty set of the input alphabet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Initial state. ( which may be fixed or variable depends on machine behavior)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∆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 set of output alphabets.</a:t>
            </a:r>
            <a:endParaRPr b="0" lang="en-US" sz="2700" spc="-1" strike="noStrike">
              <a:latin typeface="Arial"/>
            </a:endParaRPr>
          </a:p>
          <a:p>
            <a:pPr marL="365760" indent="-2520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Transition Function ,Q x ∑ --&gt;Q.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λ : Output function , Q → ∆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647200" y="6408000"/>
            <a:ext cx="361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B6F415-1799-40DD-B84E-F715D86B1C8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4664</TotalTime>
  <Application>LibreOffice/6.4.5.2$Linux_X86_64 LibreOffice_project/40$Build-2</Application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2021-02-03T23:21:10Z</dcterms:modified>
  <cp:revision>444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