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4A6C586-06F0-4FA1-B508-265A3F7EDCE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BCFA3E5-4D94-44E4-9805-046B0593857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37400" cy="91800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87120" cy="93024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399120" cy="107748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4796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-3600" y="4952880"/>
            <a:ext cx="9147600" cy="1909080"/>
            <a:chOff x="-3600" y="4952880"/>
            <a:chExt cx="9147600" cy="1909080"/>
          </a:xfrm>
        </p:grpSpPr>
        <p:sp>
          <p:nvSpPr>
            <p:cNvPr id="6" name="CustomShape 7"/>
            <p:cNvSpPr/>
            <p:nvPr/>
          </p:nvSpPr>
          <p:spPr>
            <a:xfrm>
              <a:off x="1687680" y="4952880"/>
              <a:ext cx="7453080" cy="48492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5280" y="5237640"/>
              <a:ext cx="9105480" cy="78552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5001120"/>
              <a:ext cx="9140760" cy="186084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dir="5400000" dist="381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37400" cy="91800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85640" y="5938920"/>
            <a:ext cx="3687120" cy="93024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399120" cy="107748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5800" y="3611520"/>
            <a:ext cx="7769160" cy="11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464646"/>
                </a:solidFill>
                <a:latin typeface="Cambria"/>
                <a:ea typeface="DejaVu Sans"/>
              </a:rPr>
              <a:t>Theory Of Automata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97" name="Picture 1" descr=""/>
          <p:cNvPicPr/>
          <p:nvPr/>
        </p:nvPicPr>
        <p:blipFill>
          <a:blip r:embed="rId1"/>
          <a:stretch/>
        </p:blipFill>
        <p:spPr>
          <a:xfrm>
            <a:off x="548640" y="365760"/>
            <a:ext cx="3331440" cy="24350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B72D1BA-6741-4337-BEC9-F990C15BA685}" type="slidenum">
              <a:rPr b="0" lang="en-US" sz="1000" spc="-1" strike="noStrike">
                <a:solidFill>
                  <a:srgbClr val="ffffff"/>
                </a:solidFill>
                <a:latin typeface="Cambria"/>
                <a:ea typeface="DejaVu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8640" y="548640"/>
            <a:ext cx="8411760" cy="50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There are two types of finite automata with output: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1: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Mealy machine: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Output is associated with transition.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λ: Σ × Q → O/∆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Set of output alphabet O can be different from the set of input alphabet Σ.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2: Moore machine: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Output is associated with state.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λ: Q → O/∆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57040" y="248040"/>
            <a:ext cx="879984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Types of FA with Output 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365760"/>
            <a:ext cx="8226360" cy="57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FA with output consists of 6 tuples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{Q, ∑, q, ∆, δ,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λ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}.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finite non-empty set of states.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 finite non-empty set of the input alphabet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Initial state. ( which may be fixed or variable depends on machine behavior)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∆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 set of output alphabets.</a:t>
            </a:r>
            <a:endParaRPr b="0" lang="en-US" sz="2700" spc="-1" strike="noStrike">
              <a:latin typeface="Arial"/>
            </a:endParaRPr>
          </a:p>
          <a:p>
            <a:pPr marL="365760" indent="-25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δ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Transition Function ,Q x ∑ --&gt;Q.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λ : Output function , Q → ∆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873FDD4-B6FE-4CC1-9C0A-C5520BB01F91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560" y="945000"/>
            <a:ext cx="8411760" cy="50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*A mealy machine is defined as a machine, whose output values are determined by both its current state and current inputs.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*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It can be described by a 6 tuple (Q, ∑, ∆, δ,  q0, </a:t>
            </a:r>
            <a:r>
              <a:rPr b="0" lang="en-US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λ)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57040" y="248040"/>
            <a:ext cx="879984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1: Mealy Machine  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48640" y="548640"/>
            <a:ext cx="8411760" cy="50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Q: finite set of states.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finite set of symbols called the input alphabet.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∆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/O: finite set of symbols called the output alphabet.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δ:input transition function where δ: Q × ∑ → Q λ: output transition function( Q × ∑ → ∆/O)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q0:initial state from where any input is processed (q0 ∈ Q)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57040" y="248040"/>
            <a:ext cx="879984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1: Mealy Machine  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97583F1-04CF-4177-914E-21DABA19CB2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274680"/>
            <a:ext cx="82263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000"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 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90720" y="3962520"/>
            <a:ext cx="1063440" cy="106344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2895480" y="3962520"/>
            <a:ext cx="1063440" cy="106344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533520" y="4495680"/>
            <a:ext cx="45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6"/>
          <p:cNvSpPr/>
          <p:nvPr/>
        </p:nvSpPr>
        <p:spPr>
          <a:xfrm>
            <a:off x="2057400" y="4495680"/>
            <a:ext cx="83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>
            <a:off x="2054520" y="4754880"/>
            <a:ext cx="83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 rot="8654400">
            <a:off x="1551240" y="4908960"/>
            <a:ext cx="531360" cy="3787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9"/>
          <p:cNvSpPr/>
          <p:nvPr/>
        </p:nvSpPr>
        <p:spPr>
          <a:xfrm rot="8654400">
            <a:off x="3522240" y="4894200"/>
            <a:ext cx="615960" cy="430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0"/>
          <p:cNvSpPr/>
          <p:nvPr/>
        </p:nvSpPr>
        <p:spPr>
          <a:xfrm>
            <a:off x="380880" y="762120"/>
            <a:ext cx="8226360" cy="58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5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 = {q0 , q1}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{0,1}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∆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= {a,b}   </a:t>
            </a:r>
            <a:endParaRPr b="0" lang="en-US" sz="22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q0={q0}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δ: Q × ∑ → Q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λ: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Q × ∑ → ∆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0/a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0/b                  1/a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1/b        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Note : Length of input string = Length of output string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        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14814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8B913A5-F2A3-483A-BDA9-C2DCD2B45320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15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Transition Table</a:t>
            </a:r>
            <a:endParaRPr b="0" lang="en-US" sz="4100" spc="-1" strike="noStrike">
              <a:latin typeface="Arial"/>
            </a:endParaRPr>
          </a:p>
        </p:txBody>
      </p:sp>
      <p:graphicFrame>
        <p:nvGraphicFramePr>
          <p:cNvPr id="144" name="Table 4"/>
          <p:cNvGraphicFramePr/>
          <p:nvPr/>
        </p:nvGraphicFramePr>
        <p:xfrm>
          <a:off x="2075760" y="1274040"/>
          <a:ext cx="5075280" cy="4641840"/>
        </p:xfrm>
        <a:graphic>
          <a:graphicData uri="http://schemas.openxmlformats.org/drawingml/2006/table">
            <a:tbl>
              <a:tblPr/>
              <a:tblGrid>
                <a:gridCol w="1195200"/>
                <a:gridCol w="864720"/>
                <a:gridCol w="952560"/>
                <a:gridCol w="877320"/>
                <a:gridCol w="969840"/>
                <a:gridCol w="216000"/>
              </a:tblGrid>
              <a:tr h="603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Next State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72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Present State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Input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=  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Input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=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2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State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Output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State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Output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2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→ </a:t>
                      </a:r>
                      <a:r>
                        <a:rPr b="0" lang="en-US" sz="1800" spc="-1" strike="noStrike">
                          <a:latin typeface="Arial"/>
                        </a:rPr>
                        <a:t>q0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</a:t>
                      </a:r>
                      <a:r>
                        <a:rPr b="0" lang="en-US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q0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2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</a:t>
                      </a:r>
                      <a:r>
                        <a:rPr b="0" lang="en-US" sz="1800" spc="-1" strike="noStrike">
                          <a:latin typeface="Arial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q0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</a:t>
                      </a:r>
                      <a:r>
                        <a:rPr b="0" lang="en-US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2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3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141804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1: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Construct a  Mealy Machine that produces 1’s complement of any binary input string.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458200" y="624852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29ABA65-BF0F-406A-ACCA-AEA6D758907B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Examples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141804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2: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Construct a  Mealy Machine that prints ‘a’  whenever sequence 01 is encountered in any binary input string.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458200" y="624852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E845CE1-6528-444F-BB57-2DCA995E5442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17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141804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3: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Design a  Mealy Machine accepting language consisting of strings from  where = {a,b} the should either end with ‘aa’ or ‘bb’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458200" y="624852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C119D02-073B-43F5-A4F8-B8597F7C7F1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18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14814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Don’t forget to draw Transition Table and mention 6 tuples for the all of these examples.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59FA4B-1F26-4DB8-BC9D-E23BC87FDFF2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18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Picture 4_1" descr=""/>
          <p:cNvPicPr/>
          <p:nvPr/>
        </p:nvPicPr>
        <p:blipFill>
          <a:blip r:embed="rId1"/>
          <a:stretch/>
        </p:blipFill>
        <p:spPr>
          <a:xfrm>
            <a:off x="6095880" y="4114800"/>
            <a:ext cx="2459880" cy="243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548080"/>
            <a:ext cx="822636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Lecture # …</a:t>
            </a:r>
            <a:endParaRPr b="0" lang="en-US" sz="40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Theory of Automata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BE2B23D-69FD-4BD5-91D0-0D220FB4FF2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Content Placeholder 4" descr=""/>
          <p:cNvPicPr/>
          <p:nvPr/>
        </p:nvPicPr>
        <p:blipFill>
          <a:blip r:embed="rId1"/>
          <a:stretch/>
        </p:blipFill>
        <p:spPr>
          <a:xfrm>
            <a:off x="304920" y="380880"/>
            <a:ext cx="8607240" cy="548316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DB08189-8EAA-4D9A-9F06-4D051482EC3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14814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A53401B-012A-40F9-A6FD-BCF0A310772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954800" y="2514600"/>
            <a:ext cx="44863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  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06" name="Picture 6" descr=""/>
          <p:cNvPicPr/>
          <p:nvPr/>
        </p:nvPicPr>
        <p:blipFill>
          <a:blip r:embed="rId1"/>
          <a:stretch/>
        </p:blipFill>
        <p:spPr>
          <a:xfrm>
            <a:off x="3048120" y="3262320"/>
            <a:ext cx="4501440" cy="1535040"/>
          </a:xfrm>
          <a:prstGeom prst="rect">
            <a:avLst/>
          </a:prstGeom>
          <a:ln>
            <a:noFill/>
          </a:ln>
        </p:spPr>
      </p:pic>
      <p:sp>
        <p:nvSpPr>
          <p:cNvPr id="107" name="TextShape 4"/>
          <p:cNvSpPr txBox="1"/>
          <p:nvPr/>
        </p:nvSpPr>
        <p:spPr>
          <a:xfrm>
            <a:off x="2148120" y="5020200"/>
            <a:ext cx="6687720" cy="920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276" strike="noStrike">
                <a:solidFill>
                  <a:srgbClr val="51c9f4"/>
                </a:solidFill>
                <a:latin typeface="Cambria"/>
              </a:rPr>
              <a:t>FINITE AUTOMATA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Content Placeholder 4" descr=""/>
          <p:cNvPicPr/>
          <p:nvPr/>
        </p:nvPicPr>
        <p:blipFill>
          <a:blip r:embed="rId1"/>
          <a:stretch/>
        </p:blipFill>
        <p:spPr>
          <a:xfrm>
            <a:off x="685800" y="1371600"/>
            <a:ext cx="8150040" cy="434016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EED0E5A-B3E1-4FD7-A1C2-048D3A5CEEEA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Types of Finite Automata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 rot="11400">
            <a:off x="2334600" y="4988880"/>
            <a:ext cx="6491520" cy="1799640"/>
          </a:xfrm>
          <a:prstGeom prst="rect">
            <a:avLst/>
          </a:prstGeom>
          <a:effectLst>
            <a:outerShdw dir="10800000" dist="1440000">
              <a:srgbClr val="ff8080">
                <a:alpha val="40000"/>
              </a:srgbClr>
            </a:outerShdw>
          </a:effectLst>
        </p:spPr>
        <p:txBody>
          <a:bodyPr lIns="90000" rIns="90000" tIns="47160" bIns="4716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FINITE AUTOMATA WITH OUTPUT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4814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Finite automata have a limited capability of either accepting a string or rejecting a string.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*Acceptance of a string was based on the reachability of a machine from starting state to final state.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Finite automata can also be used as an output device.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E18F1B0-8827-464C-B3BC-B4FA8DA845B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Finite Automata with Output 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14814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A finite automata with output is similar to finite automata (FA) except that ,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additional capability of producing output.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*In a formal way it is also known as Finite State Machine (FSM) or Transducer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2048CB4-34A8-450D-AF66-559A20DF355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1641600" y="4937760"/>
            <a:ext cx="631368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FSM = Transducer = Finite automata with output = Finite automata + Output Capability”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4814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Finite automata with output machines do not have final state/states.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*Machine generates an output on every input.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*The value of the output is a function of current state and the current input.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*Finite automata with output machines are characterized by two behaviors;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1:State transition function (δ)/ STF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2:Output function (λ) /machine function                      (MAF)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75E876D-C31A-487B-BE76-F50B39A64C4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Characteristics of FSM with Output: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3775</TotalTime>
  <Application>LibreOffice/6.4.5.2$Linux_X86_64 LibreOffice_project/40$Build-2</Application>
  <Company>GHAZALA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2012-02-27T05:45:45Z</dcterms:created>
  <dc:creator>GHAZALA</dc:creator>
  <dc:description/>
  <dc:language>en-US</dc:language>
  <cp:lastModifiedBy/>
  <dcterms:modified xsi:type="dcterms:W3CDTF">2021-01-21T22:01:56Z</dcterms:modified>
  <cp:revision>433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GHAZALA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40</vt:i4>
  </property>
</Properties>
</file>