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21"/>
  </p:notesMasterIdLst>
  <p:sldIdLst>
    <p:sldId id="259" r:id="rId2"/>
    <p:sldId id="318" r:id="rId3"/>
    <p:sldId id="319" r:id="rId4"/>
    <p:sldId id="347" r:id="rId5"/>
    <p:sldId id="353" r:id="rId6"/>
    <p:sldId id="354" r:id="rId7"/>
    <p:sldId id="348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4" r:id="rId17"/>
    <p:sldId id="365" r:id="rId18"/>
    <p:sldId id="367" r:id="rId19"/>
    <p:sldId id="322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C81B6-0BA1-4022-803F-75298B976DE7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1FC88-E668-4C6D-A934-E028A74FF2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6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0F803D-0239-42C7-B512-6ECA9BD8A74D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1FC88-E668-4C6D-A934-E028A74FF20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8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48466E-6FA5-4862-B10C-D04665BCDD10}" type="datetime1">
              <a:rPr lang="en-US" smtClean="0"/>
              <a:t>9/18/2019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Theory of Automata 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93ABBF-542B-4934-BA0A-C5FE77A70388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Theory of Automata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82802-25BB-4D6F-B3A9-E468CB19AF77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Theory of Automata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2E86EF-97B1-49B2-AE72-504178E5FD0B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Theory of Automata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9E9E1-0A4A-46F5-B0A3-A2F552B9270F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Theory of Automata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6367F1-1346-49BF-BE70-6D0A2F53DAD8}" type="datetime1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Theory of Automata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A98EC-466E-4427-ABF3-4388274A0856}" type="datetime1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Theory of Automata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637CDE-3E91-4691-AFC5-33E97F614055}" type="datetime1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Theory of Automata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4F21D-6623-43B2-B71F-759F61F0F5A7}" type="datetime1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Theory of Automata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96ED2E2-58CB-492C-9D26-73A4846567C9}" type="datetime1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Theory of Automata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2018995-015F-449C-B616-878FE9EF7F63}" type="datetime1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Theory of Automata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8B36B3E-BB86-4E9D-AB4D-CEE9EC7FC6F2}" type="datetime1">
              <a:rPr lang="en-US" smtClean="0"/>
              <a:t>9/18/2019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Theory of Automata 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Theory Of Automata</a:t>
            </a:r>
          </a:p>
          <a:p>
            <a:endParaRPr lang="en-US" sz="3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0"/>
            <a:ext cx="3334565" cy="2438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R*</a:t>
            </a:r>
            <a:r>
              <a:rPr lang="en-US" dirty="0"/>
              <a:t> is a Regular Expression corresponding to the language </a:t>
            </a:r>
            <a:r>
              <a:rPr lang="en-US" b="1" dirty="0"/>
              <a:t>L(R*)</a:t>
            </a:r>
            <a:r>
              <a:rPr lang="en-US" dirty="0"/>
              <a:t>where </a:t>
            </a:r>
            <a:r>
              <a:rPr lang="en-US" b="1" dirty="0"/>
              <a:t>L(R*) = (L(R))*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apply any of the rules several times from 1 to 5, they are Regular Expressions.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6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/>
              <a:t>◦ is the concatenation </a:t>
            </a:r>
            <a:r>
              <a:rPr lang="en-US" dirty="0" smtClean="0"/>
              <a:t>operator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marL="109728" indent="0">
              <a:buNone/>
            </a:pPr>
            <a:r>
              <a:rPr lang="en-US" dirty="0" smtClean="0"/>
              <a:t>Suppose w1 and w2 are two strings </a:t>
            </a:r>
          </a:p>
          <a:p>
            <a:pPr marL="109728" indent="0">
              <a:buNone/>
            </a:pPr>
            <a:r>
              <a:rPr lang="en-US" dirty="0" smtClean="0"/>
              <a:t> w1 </a:t>
            </a:r>
            <a:r>
              <a:rPr lang="en-US" dirty="0"/>
              <a:t>= </a:t>
            </a:r>
            <a:r>
              <a:rPr lang="en-US" dirty="0" err="1" smtClean="0"/>
              <a:t>abc</a:t>
            </a:r>
            <a:r>
              <a:rPr lang="en-US" dirty="0" smtClean="0"/>
              <a:t>, </a:t>
            </a:r>
            <a:r>
              <a:rPr lang="en-US" dirty="0"/>
              <a:t>w2 = </a:t>
            </a:r>
            <a:r>
              <a:rPr lang="en-US" dirty="0" err="1" smtClean="0"/>
              <a:t>def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 w1 </a:t>
            </a:r>
            <a:r>
              <a:rPr lang="en-US" dirty="0"/>
              <a:t>◦ w2 = </a:t>
            </a:r>
            <a:r>
              <a:rPr lang="en-US" dirty="0" err="1" smtClean="0"/>
              <a:t>abcdef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 w2 </a:t>
            </a:r>
            <a:r>
              <a:rPr lang="en-US" dirty="0"/>
              <a:t>◦ w1 = </a:t>
            </a:r>
            <a:r>
              <a:rPr lang="en-US" dirty="0" err="1" smtClean="0"/>
              <a:t>defabc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 w2 </a:t>
            </a:r>
            <a:r>
              <a:rPr lang="en-US" dirty="0"/>
              <a:t>◦ w2 = </a:t>
            </a:r>
            <a:r>
              <a:rPr lang="en-US" dirty="0" err="1" smtClean="0"/>
              <a:t>defdef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/>
              <a:t>Often drop the ◦: w1w2 </a:t>
            </a:r>
            <a:r>
              <a:rPr lang="en-US" dirty="0" smtClean="0"/>
              <a:t>= </a:t>
            </a:r>
            <a:r>
              <a:rPr lang="en-US" dirty="0" err="1" smtClean="0"/>
              <a:t>abcdef</a:t>
            </a:r>
            <a:endParaRPr lang="en-US" dirty="0"/>
          </a:p>
          <a:p>
            <a:r>
              <a:rPr lang="en-US" dirty="0"/>
              <a:t>For any string w, </a:t>
            </a:r>
            <a:r>
              <a:rPr lang="en-US" dirty="0" smtClean="0"/>
              <a:t>w €= w           </a:t>
            </a:r>
            <a:r>
              <a:rPr lang="en-US" sz="2000" dirty="0" smtClean="0"/>
              <a:t>[€ = empty string]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1:Concatenation of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6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/>
          <a:lstStyle/>
          <a:p>
            <a:r>
              <a:rPr lang="en-US" dirty="0"/>
              <a:t>We can concatenate a string with itself:</a:t>
            </a:r>
          </a:p>
          <a:p>
            <a:pPr marL="109728" indent="0">
              <a:buNone/>
            </a:pPr>
            <a:r>
              <a:rPr lang="en-US" dirty="0" smtClean="0"/>
              <a:t> w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w</a:t>
            </a:r>
          </a:p>
          <a:p>
            <a:pPr marL="109728" indent="0">
              <a:buNone/>
            </a:pPr>
            <a:r>
              <a:rPr lang="en-US" dirty="0" smtClean="0"/>
              <a:t> w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ww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 w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www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By definition, w</a:t>
            </a:r>
            <a:r>
              <a:rPr lang="en-US" baseline="30000" dirty="0"/>
              <a:t>0</a:t>
            </a:r>
            <a:r>
              <a:rPr lang="en-US" dirty="0"/>
              <a:t> = </a:t>
            </a:r>
            <a:r>
              <a:rPr lang="en-US" dirty="0" smtClean="0"/>
              <a:t>€</a:t>
            </a:r>
          </a:p>
          <a:p>
            <a:endParaRPr lang="en-US" dirty="0"/>
          </a:p>
          <a:p>
            <a:r>
              <a:rPr lang="en-US" dirty="0"/>
              <a:t>Can reverse a string: </a:t>
            </a:r>
            <a:r>
              <a:rPr lang="en-US" dirty="0" err="1"/>
              <a:t>w</a:t>
            </a:r>
            <a:r>
              <a:rPr lang="en-US" baseline="30000" dirty="0" err="1"/>
              <a:t>R</a:t>
            </a:r>
            <a:endParaRPr lang="en-US" baseline="30000" dirty="0"/>
          </a:p>
          <a:p>
            <a:pPr marL="109728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abcde</a:t>
            </a:r>
            <a:r>
              <a:rPr lang="en-US" baseline="30000" dirty="0" err="1" smtClean="0"/>
              <a:t>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edcba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9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r>
              <a:rPr lang="en-US" dirty="0"/>
              <a:t>We can concatenate languages as well as strings</a:t>
            </a:r>
          </a:p>
          <a:p>
            <a:r>
              <a:rPr lang="en-US" dirty="0"/>
              <a:t>L1L2 = {</a:t>
            </a:r>
            <a:r>
              <a:rPr lang="en-US" dirty="0" err="1"/>
              <a:t>wv</a:t>
            </a:r>
            <a:r>
              <a:rPr lang="en-US" dirty="0"/>
              <a:t> : w ∈ L1 ∧ v ∈ L2</a:t>
            </a:r>
            <a:r>
              <a:rPr lang="en-US" dirty="0" smtClean="0"/>
              <a:t>}</a:t>
            </a:r>
          </a:p>
          <a:p>
            <a:r>
              <a:rPr lang="en-US" dirty="0" smtClean="0"/>
              <a:t>Example:</a:t>
            </a:r>
          </a:p>
          <a:p>
            <a:pPr marL="109728" indent="0">
              <a:buNone/>
            </a:pPr>
            <a:r>
              <a:rPr lang="en-US" dirty="0" smtClean="0"/>
              <a:t> {</a:t>
            </a:r>
            <a:r>
              <a:rPr lang="en-US" dirty="0"/>
              <a:t>a, </a:t>
            </a:r>
            <a:r>
              <a:rPr lang="en-US" dirty="0" err="1"/>
              <a:t>ab</a:t>
            </a:r>
            <a:r>
              <a:rPr lang="en-US" dirty="0"/>
              <a:t>}{bb, b} </a:t>
            </a:r>
            <a:r>
              <a:rPr lang="en-US" dirty="0" smtClean="0"/>
              <a:t>= </a:t>
            </a:r>
            <a:r>
              <a:rPr lang="en-US" dirty="0"/>
              <a:t>{</a:t>
            </a:r>
            <a:r>
              <a:rPr lang="en-US" dirty="0" err="1"/>
              <a:t>abb</a:t>
            </a:r>
            <a:r>
              <a:rPr lang="en-US" dirty="0"/>
              <a:t>, </a:t>
            </a:r>
            <a:r>
              <a:rPr lang="en-US" dirty="0" err="1"/>
              <a:t>ab</a:t>
            </a:r>
            <a:r>
              <a:rPr lang="en-US" dirty="0"/>
              <a:t>, </a:t>
            </a:r>
            <a:r>
              <a:rPr lang="en-US" dirty="0" err="1"/>
              <a:t>abbb</a:t>
            </a:r>
            <a:r>
              <a:rPr lang="en-US" dirty="0" smtClean="0"/>
              <a:t>}</a:t>
            </a:r>
          </a:p>
          <a:p>
            <a:pPr marL="109728" indent="0">
              <a:buNone/>
            </a:pPr>
            <a:r>
              <a:rPr lang="en-US" dirty="0"/>
              <a:t> {a, </a:t>
            </a:r>
            <a:r>
              <a:rPr lang="en-US" dirty="0" err="1"/>
              <a:t>ab</a:t>
            </a:r>
            <a:r>
              <a:rPr lang="en-US" dirty="0"/>
              <a:t>}{a, </a:t>
            </a:r>
            <a:r>
              <a:rPr lang="en-US" dirty="0" err="1"/>
              <a:t>ab</a:t>
            </a:r>
            <a:r>
              <a:rPr lang="en-US" dirty="0"/>
              <a:t>} </a:t>
            </a:r>
            <a:r>
              <a:rPr lang="en-US" dirty="0" smtClean="0"/>
              <a:t>=  ?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{a</a:t>
            </a:r>
            <a:r>
              <a:rPr lang="en-US" dirty="0"/>
              <a:t>, </a:t>
            </a:r>
            <a:r>
              <a:rPr lang="en-US" dirty="0" err="1"/>
              <a:t>aa</a:t>
            </a:r>
            <a:r>
              <a:rPr lang="en-US" dirty="0"/>
              <a:t>}{a, </a:t>
            </a:r>
            <a:r>
              <a:rPr lang="en-US" dirty="0" err="1"/>
              <a:t>aa</a:t>
            </a:r>
            <a:r>
              <a:rPr lang="en-US" dirty="0" smtClean="0"/>
              <a:t>} </a:t>
            </a:r>
            <a:r>
              <a:rPr lang="en-US" dirty="0"/>
              <a:t>=  </a:t>
            </a:r>
            <a:r>
              <a:rPr lang="en-US" dirty="0" smtClean="0"/>
              <a:t>?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What can we say about |L1L2|, if we know |L1| = </a:t>
            </a:r>
            <a:r>
              <a:rPr lang="en-US" dirty="0" smtClean="0"/>
              <a:t>m and </a:t>
            </a:r>
            <a:r>
              <a:rPr lang="en-US" dirty="0"/>
              <a:t>|L2| = 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Concatenation</a:t>
            </a:r>
          </a:p>
        </p:txBody>
      </p:sp>
    </p:spTree>
    <p:extLst>
      <p:ext uri="{BB962C8B-B14F-4D97-AF65-F5344CB8AC3E}">
        <p14:creationId xmlns:p14="http://schemas.microsoft.com/office/powerpoint/2010/main" val="7716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concatenate a language with itself, just like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L</a:t>
            </a:r>
            <a:r>
              <a:rPr lang="en-US" baseline="30000" dirty="0"/>
              <a:t>1</a:t>
            </a:r>
            <a:r>
              <a:rPr lang="en-US" dirty="0"/>
              <a:t> = L</a:t>
            </a:r>
            <a:r>
              <a:rPr lang="en-US" dirty="0" smtClean="0"/>
              <a:t>,     L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LL</a:t>
            </a:r>
            <a:r>
              <a:rPr lang="en-US" dirty="0" smtClean="0"/>
              <a:t>,    L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= LLL,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What should L</a:t>
            </a:r>
            <a:r>
              <a:rPr lang="en-US" baseline="30000" dirty="0"/>
              <a:t>0</a:t>
            </a:r>
            <a:r>
              <a:rPr lang="en-US" dirty="0"/>
              <a:t> be, and why?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baseline="30000" dirty="0"/>
              <a:t>0</a:t>
            </a:r>
            <a:r>
              <a:rPr lang="en-US" dirty="0"/>
              <a:t> = </a:t>
            </a:r>
            <a:r>
              <a:rPr lang="en-US" dirty="0" smtClean="0"/>
              <a:t>{€}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 {} </a:t>
            </a:r>
            <a:r>
              <a:rPr lang="en-US" dirty="0"/>
              <a:t>is the empty language</a:t>
            </a:r>
          </a:p>
          <a:p>
            <a:pPr marL="109728" indent="0">
              <a:buNone/>
            </a:pPr>
            <a:r>
              <a:rPr lang="en-US" dirty="0" smtClean="0"/>
              <a:t> {</a:t>
            </a:r>
            <a:r>
              <a:rPr lang="en-US" dirty="0"/>
              <a:t>€</a:t>
            </a:r>
            <a:r>
              <a:rPr lang="en-US" dirty="0" smtClean="0"/>
              <a:t>} </a:t>
            </a:r>
            <a:r>
              <a:rPr lang="en-US" dirty="0"/>
              <a:t>is the trivial </a:t>
            </a:r>
            <a:r>
              <a:rPr lang="en-US" dirty="0" smtClean="0"/>
              <a:t>language</a:t>
            </a:r>
          </a:p>
          <a:p>
            <a:endParaRPr lang="en-US" dirty="0"/>
          </a:p>
          <a:p>
            <a:r>
              <a:rPr lang="en-US" b="1" dirty="0" err="1"/>
              <a:t>Kleene</a:t>
            </a:r>
            <a:r>
              <a:rPr lang="en-US" b="1" dirty="0"/>
              <a:t> Closure (L)</a:t>
            </a:r>
          </a:p>
          <a:p>
            <a:pPr marL="109728" indent="0">
              <a:buNone/>
            </a:pPr>
            <a:r>
              <a:rPr lang="en-US" dirty="0" smtClean="0"/>
              <a:t>  L* </a:t>
            </a:r>
            <a:r>
              <a:rPr lang="en-US" dirty="0"/>
              <a:t>= L</a:t>
            </a:r>
            <a:r>
              <a:rPr lang="en-US" baseline="30000" dirty="0"/>
              <a:t>0</a:t>
            </a:r>
            <a:r>
              <a:rPr lang="en-US" dirty="0"/>
              <a:t> ∪ L</a:t>
            </a:r>
            <a:r>
              <a:rPr lang="en-US" baseline="30000" dirty="0"/>
              <a:t>1</a:t>
            </a:r>
            <a:r>
              <a:rPr lang="en-US" dirty="0"/>
              <a:t> ∪ L</a:t>
            </a:r>
            <a:r>
              <a:rPr lang="en-US" baseline="30000" dirty="0"/>
              <a:t>2</a:t>
            </a:r>
            <a:r>
              <a:rPr lang="en-US" dirty="0"/>
              <a:t> ∪ L</a:t>
            </a:r>
            <a:r>
              <a:rPr lang="en-US" baseline="30000" dirty="0"/>
              <a:t>3</a:t>
            </a:r>
            <a:r>
              <a:rPr lang="en-US" dirty="0"/>
              <a:t> ∪ . . 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 of OR (+) operator for regular expression: 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457200" indent="-457200"/>
            <a:r>
              <a:rPr lang="en-US" dirty="0" smtClean="0"/>
              <a:t> </a:t>
            </a:r>
            <a:r>
              <a:rPr lang="en-US" dirty="0" err="1" smtClean="0"/>
              <a:t>a|b</a:t>
            </a:r>
            <a:r>
              <a:rPr lang="en-US" dirty="0" smtClean="0"/>
              <a:t>     = </a:t>
            </a:r>
            <a:r>
              <a:rPr lang="en-US" dirty="0"/>
              <a:t>a or </a:t>
            </a:r>
            <a:r>
              <a:rPr lang="en-US" dirty="0" smtClean="0"/>
              <a:t>b = (</a:t>
            </a:r>
            <a:r>
              <a:rPr lang="en-US" dirty="0" err="1" smtClean="0"/>
              <a:t>a+b</a:t>
            </a:r>
            <a:r>
              <a:rPr lang="en-US" dirty="0" smtClean="0"/>
              <a:t>) = {</a:t>
            </a:r>
            <a:r>
              <a:rPr lang="en-US" dirty="0" err="1" smtClean="0"/>
              <a:t>a,b</a:t>
            </a:r>
            <a:r>
              <a:rPr lang="en-US" dirty="0" smtClean="0"/>
              <a:t>} = {a} U {b}</a:t>
            </a:r>
            <a:endParaRPr lang="en-US" dirty="0"/>
          </a:p>
          <a:p>
            <a:pPr marL="457200" indent="-457200"/>
            <a:r>
              <a:rPr lang="en-US" dirty="0" smtClean="0"/>
              <a:t> (</a:t>
            </a:r>
            <a:r>
              <a:rPr lang="en-US" dirty="0" err="1"/>
              <a:t>a|b</a:t>
            </a:r>
            <a:r>
              <a:rPr lang="en-US" dirty="0"/>
              <a:t>)*  = (a or b) </a:t>
            </a:r>
            <a:r>
              <a:rPr lang="en-US" dirty="0" smtClean="0"/>
              <a:t>0 </a:t>
            </a:r>
            <a:r>
              <a:rPr lang="en-US" dirty="0"/>
              <a:t>or more times</a:t>
            </a:r>
          </a:p>
          <a:p>
            <a:pPr marL="457200" indent="-457200"/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/>
              <a:t>a|b</a:t>
            </a:r>
            <a:r>
              <a:rPr lang="en-US" dirty="0"/>
              <a:t>)</a:t>
            </a:r>
            <a:r>
              <a:rPr lang="en-US" baseline="30000" dirty="0"/>
              <a:t>+</a:t>
            </a:r>
            <a:r>
              <a:rPr lang="en-US" dirty="0"/>
              <a:t> </a:t>
            </a:r>
            <a:r>
              <a:rPr lang="en-US" dirty="0" smtClean="0"/>
              <a:t> = </a:t>
            </a:r>
            <a:r>
              <a:rPr lang="en-US" dirty="0"/>
              <a:t>(a or b) 1 or more times</a:t>
            </a:r>
          </a:p>
          <a:p>
            <a:pPr marL="457200" indent="-457200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a|b</a:t>
            </a:r>
            <a:r>
              <a:rPr lang="en-US" dirty="0"/>
              <a:t>*  </a:t>
            </a:r>
            <a:r>
              <a:rPr lang="en-US" dirty="0" smtClean="0"/>
              <a:t> = </a:t>
            </a:r>
            <a:r>
              <a:rPr lang="en-US" dirty="0"/>
              <a:t>a or b (only b 0 or more times)</a:t>
            </a:r>
          </a:p>
          <a:p>
            <a:pPr marL="457200" indent="-457200"/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/>
              <a:t>a|b</a:t>
            </a:r>
            <a:r>
              <a:rPr lang="en-US" dirty="0"/>
              <a:t>)*(c|</a:t>
            </a:r>
            <a:r>
              <a:rPr lang="el-GR" dirty="0"/>
              <a:t>Λ</a:t>
            </a:r>
            <a:r>
              <a:rPr lang="en-US" dirty="0"/>
              <a:t>) = (a or b) 0 or more times and c or Null string </a:t>
            </a:r>
            <a:endParaRPr lang="en-US" dirty="0" smtClean="0"/>
          </a:p>
          <a:p>
            <a:pPr marL="457200" indent="-457200"/>
            <a:endParaRPr lang="en-US" dirty="0"/>
          </a:p>
          <a:p>
            <a:pPr marL="457200" indent="-457200"/>
            <a:r>
              <a:rPr lang="en-US" b="1" dirty="0" smtClean="0"/>
              <a:t>Note:  </a:t>
            </a:r>
            <a:r>
              <a:rPr lang="en-US" dirty="0"/>
              <a:t>{</a:t>
            </a:r>
            <a:r>
              <a:rPr lang="en-US" dirty="0" err="1"/>
              <a:t>a,b</a:t>
            </a:r>
            <a:r>
              <a:rPr lang="en-US" dirty="0"/>
              <a:t>} = {a} U {</a:t>
            </a:r>
            <a:r>
              <a:rPr lang="en-US" dirty="0" smtClean="0"/>
              <a:t>b} are not a R.E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 Union of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7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the following into a Regular Expression.</a:t>
            </a:r>
          </a:p>
          <a:p>
            <a:pPr marL="109728" indent="0">
              <a:buNone/>
            </a:pPr>
            <a:r>
              <a:rPr lang="en-US" dirty="0" smtClean="0"/>
              <a:t>1: {</a:t>
            </a:r>
            <a:r>
              <a:rPr lang="en-US" dirty="0" err="1" smtClean="0"/>
              <a:t>a,bc</a:t>
            </a:r>
            <a:r>
              <a:rPr lang="en-US" dirty="0" smtClean="0"/>
              <a:t>} = </a:t>
            </a:r>
          </a:p>
          <a:p>
            <a:pPr marL="109728" indent="0">
              <a:buNone/>
            </a:pPr>
            <a:r>
              <a:rPr lang="en-US" dirty="0" smtClean="0"/>
              <a:t>2: {1,11,111,1111,……} = </a:t>
            </a:r>
          </a:p>
          <a:p>
            <a:pPr marL="109728" indent="0">
              <a:buNone/>
            </a:pPr>
            <a:r>
              <a:rPr lang="en-US" dirty="0" smtClean="0"/>
              <a:t>3: {</a:t>
            </a:r>
            <a:r>
              <a:rPr lang="en-US" dirty="0" err="1" smtClean="0"/>
              <a:t>ab,a,b,bb</a:t>
            </a:r>
            <a:r>
              <a:rPr lang="en-US" dirty="0" smtClean="0"/>
              <a:t>} = </a:t>
            </a:r>
          </a:p>
          <a:p>
            <a:pPr marL="109728" indent="0">
              <a:buNone/>
            </a:pPr>
            <a:r>
              <a:rPr lang="en-US" dirty="0" smtClean="0"/>
              <a:t>4: {</a:t>
            </a:r>
            <a:r>
              <a:rPr lang="en-US" dirty="0" err="1" smtClean="0"/>
              <a:t>a,ab,abb,abbb,abbbb</a:t>
            </a:r>
            <a:r>
              <a:rPr lang="en-US" dirty="0" smtClean="0"/>
              <a:t>,……..} =</a:t>
            </a:r>
          </a:p>
          <a:p>
            <a:pPr marL="109728" indent="0">
              <a:buNone/>
            </a:pPr>
            <a:r>
              <a:rPr lang="en-US" dirty="0" smtClean="0"/>
              <a:t>5: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8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Expand the following R.E.</a:t>
            </a:r>
          </a:p>
          <a:p>
            <a:pPr marL="109728" indent="0">
              <a:buNone/>
            </a:pPr>
            <a:r>
              <a:rPr lang="en-US" dirty="0" smtClean="0"/>
              <a:t>1: (</a:t>
            </a:r>
            <a:r>
              <a:rPr lang="en-US" dirty="0" err="1" smtClean="0"/>
              <a:t>a+b</a:t>
            </a:r>
            <a:r>
              <a:rPr lang="en-US" dirty="0" smtClean="0"/>
              <a:t>)* = ?</a:t>
            </a:r>
          </a:p>
          <a:p>
            <a:pPr marL="109728" indent="0">
              <a:buNone/>
            </a:pPr>
            <a:r>
              <a:rPr lang="en-US" dirty="0" smtClean="0"/>
              <a:t>2: (</a:t>
            </a:r>
            <a:r>
              <a:rPr lang="en-US" dirty="0" err="1" smtClean="0"/>
              <a:t>a.b</a:t>
            </a:r>
            <a:r>
              <a:rPr lang="en-US" dirty="0" smtClean="0"/>
              <a:t>)*  =</a:t>
            </a:r>
          </a:p>
          <a:p>
            <a:pPr marL="109728" indent="0">
              <a:buNone/>
            </a:pPr>
            <a:r>
              <a:rPr lang="en-US" dirty="0" smtClean="0"/>
              <a:t>3: ((a*).(b*)) = </a:t>
            </a:r>
          </a:p>
          <a:p>
            <a:pPr marL="109728" indent="0">
              <a:buNone/>
            </a:pPr>
            <a:r>
              <a:rPr lang="en-US" dirty="0" smtClean="0"/>
              <a:t>4: ((</a:t>
            </a:r>
            <a:r>
              <a:rPr lang="en-US" dirty="0" err="1" smtClean="0"/>
              <a:t>a+b</a:t>
            </a:r>
            <a:r>
              <a:rPr lang="en-US" dirty="0" smtClean="0"/>
              <a:t>)(b*)) =</a:t>
            </a:r>
          </a:p>
          <a:p>
            <a:pPr marL="109728" indent="0">
              <a:buNone/>
            </a:pPr>
            <a:r>
              <a:rPr lang="en-US" dirty="0" smtClean="0"/>
              <a:t>5: (( </a:t>
            </a: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)(b</a:t>
            </a:r>
            <a:r>
              <a:rPr lang="en-US" dirty="0" smtClean="0"/>
              <a:t>*))a) = </a:t>
            </a:r>
          </a:p>
          <a:p>
            <a:pPr marL="109728" indent="0">
              <a:buNone/>
            </a:pPr>
            <a:r>
              <a:rPr lang="en-US" dirty="0" smtClean="0"/>
              <a:t>6: (a( (</a:t>
            </a:r>
            <a:r>
              <a:rPr lang="en-US" dirty="0" err="1" smtClean="0"/>
              <a:t>a+b</a:t>
            </a:r>
            <a:r>
              <a:rPr lang="en-US" dirty="0" smtClean="0"/>
              <a:t>)*)a) =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1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Recursive way</a:t>
            </a:r>
          </a:p>
          <a:p>
            <a:r>
              <a:rPr lang="en-US" dirty="0" smtClean="0"/>
              <a:t>More Examples </a:t>
            </a:r>
          </a:p>
          <a:p>
            <a:r>
              <a:rPr lang="en-US" dirty="0" smtClean="0"/>
              <a:t>Class Assignments</a:t>
            </a:r>
          </a:p>
          <a:p>
            <a:r>
              <a:rPr lang="en-US" dirty="0" smtClean="0"/>
              <a:t>Regular Expressions</a:t>
            </a:r>
          </a:p>
          <a:p>
            <a:r>
              <a:rPr lang="en-US" dirty="0" smtClean="0"/>
              <a:t>Operators used </a:t>
            </a:r>
            <a:r>
              <a:rPr lang="en-US" smtClean="0"/>
              <a:t>in R.E</a:t>
            </a:r>
            <a:endParaRPr lang="en-US" dirty="0" smtClean="0"/>
          </a:p>
          <a:p>
            <a:r>
              <a:rPr lang="en-US" dirty="0" smtClean="0"/>
              <a:t>Concatenation of String</a:t>
            </a:r>
          </a:p>
          <a:p>
            <a:r>
              <a:rPr lang="en-US" dirty="0" smtClean="0"/>
              <a:t>Concatenation o Language</a:t>
            </a:r>
          </a:p>
          <a:p>
            <a:r>
              <a:rPr lang="en-US" dirty="0" smtClean="0"/>
              <a:t>Union of String</a:t>
            </a:r>
          </a:p>
          <a:p>
            <a:r>
              <a:rPr lang="en-US" dirty="0" err="1" smtClean="0"/>
              <a:t>Kleene</a:t>
            </a:r>
            <a:r>
              <a:rPr lang="en-US" dirty="0" smtClean="0"/>
              <a:t> Closure for Language</a:t>
            </a:r>
          </a:p>
          <a:p>
            <a:r>
              <a:rPr lang="en-US" dirty="0" smtClean="0"/>
              <a:t>Example of R.E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Summary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810000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7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48128"/>
            <a:ext cx="8229600" cy="149047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4000" b="1" dirty="0" smtClean="0"/>
              <a:t>Lecture # 05</a:t>
            </a:r>
          </a:p>
          <a:p>
            <a:pPr marL="109728" indent="0">
              <a:buNone/>
            </a:pPr>
            <a:r>
              <a:rPr lang="en-US" sz="4000" dirty="0" smtClean="0"/>
              <a:t>Theory of Automata 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  <a:p>
            <a:r>
              <a:rPr lang="en-US" dirty="0"/>
              <a:t>Types of languages</a:t>
            </a:r>
          </a:p>
          <a:p>
            <a:r>
              <a:rPr lang="en-US" dirty="0"/>
              <a:t>Method of defining languages</a:t>
            </a:r>
          </a:p>
          <a:p>
            <a:r>
              <a:rPr lang="en-US" dirty="0"/>
              <a:t>Descriptive definition</a:t>
            </a:r>
          </a:p>
          <a:p>
            <a:r>
              <a:rPr lang="en-US" dirty="0"/>
              <a:t>Palindrome</a:t>
            </a:r>
          </a:p>
          <a:p>
            <a:r>
              <a:rPr lang="en-US" dirty="0"/>
              <a:t>Recursive way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7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common language defining method.</a:t>
            </a:r>
          </a:p>
          <a:p>
            <a:endParaRPr lang="en-US" dirty="0"/>
          </a:p>
          <a:p>
            <a:r>
              <a:rPr lang="en-US" dirty="0" smtClean="0"/>
              <a:t> Provide concise matching of string. </a:t>
            </a:r>
          </a:p>
          <a:p>
            <a:endParaRPr lang="en-US" dirty="0" smtClean="0"/>
          </a:p>
          <a:p>
            <a:r>
              <a:rPr lang="en-US" dirty="0" smtClean="0"/>
              <a:t>Language is represented in terms of strings.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concept is associated with the </a:t>
            </a:r>
            <a:r>
              <a:rPr lang="en-US" dirty="0" err="1"/>
              <a:t>Kleenes</a:t>
            </a:r>
            <a:r>
              <a:rPr lang="en-US" dirty="0"/>
              <a:t> formalism of regular sets introduced in 1950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37498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implied language defining method</a:t>
            </a:r>
          </a:p>
          <a:p>
            <a:r>
              <a:rPr lang="en-US" dirty="0" smtClean="0"/>
              <a:t>Used in so many programming languages including Java , C++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One regular expression can define the whole language i.e. how many number of infinite strings a language has</a:t>
            </a:r>
          </a:p>
          <a:p>
            <a:r>
              <a:rPr lang="en-US" dirty="0" smtClean="0"/>
              <a:t>It squeeze the infinite language in to a single expression.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2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a language contain all of the strings of ‘a’ only.</a:t>
            </a:r>
          </a:p>
          <a:p>
            <a:endParaRPr lang="en-US" dirty="0"/>
          </a:p>
          <a:p>
            <a:r>
              <a:rPr lang="en-US" dirty="0" smtClean="0"/>
              <a:t>L={</a:t>
            </a:r>
            <a:r>
              <a:rPr lang="en-US" dirty="0" err="1" smtClean="0"/>
              <a:t>a,aa,aaa,aaaa,aaaaa</a:t>
            </a:r>
            <a:r>
              <a:rPr lang="en-US" dirty="0" smtClean="0"/>
              <a:t>,……..}</a:t>
            </a:r>
          </a:p>
          <a:p>
            <a:r>
              <a:rPr lang="en-US" dirty="0" smtClean="0"/>
              <a:t>R.E = a</a:t>
            </a:r>
            <a:r>
              <a:rPr lang="en-US" baseline="30000" dirty="0" smtClean="0"/>
              <a:t>+</a:t>
            </a:r>
          </a:p>
          <a:p>
            <a:endParaRPr lang="en-US" dirty="0"/>
          </a:p>
          <a:p>
            <a:r>
              <a:rPr lang="en-US" dirty="0"/>
              <a:t>Make a language contain all of the strings </a:t>
            </a:r>
            <a:r>
              <a:rPr lang="en-US" dirty="0" smtClean="0"/>
              <a:t>starts with </a:t>
            </a:r>
            <a:r>
              <a:rPr lang="en-US" dirty="0"/>
              <a:t>‘a</a:t>
            </a:r>
            <a:r>
              <a:rPr lang="en-US" dirty="0" smtClean="0"/>
              <a:t>’ and ends on any ‘b’.</a:t>
            </a:r>
          </a:p>
          <a:p>
            <a:r>
              <a:rPr lang="en-US" dirty="0" smtClean="0"/>
              <a:t>L={</a:t>
            </a:r>
            <a:r>
              <a:rPr lang="en-US" dirty="0" err="1" smtClean="0"/>
              <a:t>a,ab,abb,abbb,abbbb</a:t>
            </a:r>
            <a:r>
              <a:rPr lang="en-US" dirty="0" smtClean="0"/>
              <a:t>,……}</a:t>
            </a:r>
          </a:p>
          <a:p>
            <a:r>
              <a:rPr lang="en-US" dirty="0" smtClean="0"/>
              <a:t>R.E = </a:t>
            </a:r>
            <a:r>
              <a:rPr lang="en-US" dirty="0" err="1" smtClean="0"/>
              <a:t>ab</a:t>
            </a:r>
            <a:r>
              <a:rPr lang="en-US" dirty="0" smtClean="0"/>
              <a:t>*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operators used in the regular expression are:</a:t>
            </a:r>
          </a:p>
          <a:p>
            <a:pPr marL="457200" lvl="1" indent="0">
              <a:buNone/>
            </a:pPr>
            <a:r>
              <a:rPr lang="en-US" sz="2400" dirty="0" smtClean="0"/>
              <a:t>1: </a:t>
            </a:r>
            <a:r>
              <a:rPr lang="en-US" sz="2800" b="1" dirty="0" smtClean="0"/>
              <a:t>*</a:t>
            </a:r>
            <a:r>
              <a:rPr lang="en-US" sz="2400" dirty="0" smtClean="0"/>
              <a:t>   = </a:t>
            </a:r>
            <a:r>
              <a:rPr lang="en-US" sz="2400" dirty="0" err="1" smtClean="0"/>
              <a:t>Kleene</a:t>
            </a:r>
            <a:r>
              <a:rPr lang="en-US" sz="2400" dirty="0" smtClean="0"/>
              <a:t> Closure = 0 </a:t>
            </a:r>
            <a:r>
              <a:rPr lang="en-US" sz="2400" dirty="0"/>
              <a:t>or more</a:t>
            </a:r>
          </a:p>
          <a:p>
            <a:pPr marL="457200" lvl="1" indent="0">
              <a:buNone/>
            </a:pPr>
            <a:r>
              <a:rPr lang="en-US" sz="2400" dirty="0" smtClean="0"/>
              <a:t>2: </a:t>
            </a:r>
            <a:r>
              <a:rPr lang="en-US" sz="2800" b="1" dirty="0" smtClean="0"/>
              <a:t>.  </a:t>
            </a:r>
            <a:r>
              <a:rPr lang="en-US" sz="2400" dirty="0" smtClean="0"/>
              <a:t>= </a:t>
            </a:r>
            <a:r>
              <a:rPr lang="en-US" sz="2400" dirty="0"/>
              <a:t>Concatenation = AND </a:t>
            </a:r>
            <a:endParaRPr lang="en-US" sz="2400" dirty="0" smtClean="0"/>
          </a:p>
          <a:p>
            <a:r>
              <a:rPr lang="en-US" sz="2400" dirty="0" smtClean="0"/>
              <a:t> 3: </a:t>
            </a:r>
            <a:r>
              <a:rPr lang="en-US" sz="2400" b="1" dirty="0" smtClean="0"/>
              <a:t>+ </a:t>
            </a:r>
            <a:r>
              <a:rPr lang="en-US" sz="2400" dirty="0" smtClean="0"/>
              <a:t>  = </a:t>
            </a:r>
            <a:r>
              <a:rPr lang="en-US" sz="2400" dirty="0"/>
              <a:t>Union = 1 </a:t>
            </a:r>
            <a:r>
              <a:rPr lang="en-US" sz="2400" dirty="0" smtClean="0"/>
              <a:t>OR </a:t>
            </a:r>
            <a:r>
              <a:rPr lang="en-US" sz="2400" dirty="0"/>
              <a:t>more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Substring is the </a:t>
            </a:r>
            <a:r>
              <a:rPr lang="en-US" dirty="0"/>
              <a:t>A </a:t>
            </a:r>
            <a:r>
              <a:rPr lang="en-US" b="1" dirty="0"/>
              <a:t>substring</a:t>
            </a:r>
            <a:r>
              <a:rPr lang="en-US" dirty="0"/>
              <a:t> is a </a:t>
            </a:r>
            <a:r>
              <a:rPr lang="en-US" b="1" dirty="0"/>
              <a:t>contiguous</a:t>
            </a:r>
            <a:r>
              <a:rPr lang="en-US" dirty="0"/>
              <a:t> sequence of characters within a string.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to define R.E.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9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 </a:t>
            </a:r>
            <a:r>
              <a:rPr lang="en-US" b="1" dirty="0"/>
              <a:t>Regular Expression</a:t>
            </a:r>
            <a:r>
              <a:rPr lang="en-US" dirty="0"/>
              <a:t> can be recursively defined as follows </a:t>
            </a:r>
            <a:r>
              <a:rPr lang="en-US" dirty="0" smtClean="0"/>
              <a:t>−</a:t>
            </a:r>
          </a:p>
          <a:p>
            <a:endParaRPr lang="en-US" dirty="0"/>
          </a:p>
          <a:p>
            <a:r>
              <a:rPr lang="en-US" b="1" dirty="0"/>
              <a:t>ε</a:t>
            </a:r>
            <a:r>
              <a:rPr lang="en-US" dirty="0"/>
              <a:t> is a Regular Expression indicates the language containing an empty string. </a:t>
            </a:r>
            <a:r>
              <a:rPr lang="en-US" b="1" dirty="0"/>
              <a:t>(L (ε) = {ε</a:t>
            </a:r>
            <a:r>
              <a:rPr lang="en-US" b="1" dirty="0" smtClean="0"/>
              <a:t>})</a:t>
            </a:r>
          </a:p>
          <a:p>
            <a:endParaRPr lang="en-US" dirty="0"/>
          </a:p>
          <a:p>
            <a:r>
              <a:rPr lang="en-US" b="1" dirty="0"/>
              <a:t>φ</a:t>
            </a:r>
            <a:r>
              <a:rPr lang="en-US" dirty="0"/>
              <a:t> is a Regular Expression denoting an empty language. </a:t>
            </a:r>
            <a:r>
              <a:rPr lang="en-US" b="1" dirty="0"/>
              <a:t>(L (φ) = { </a:t>
            </a:r>
            <a:r>
              <a:rPr lang="en-US" b="1" dirty="0" smtClean="0"/>
              <a:t>})</a:t>
            </a:r>
          </a:p>
          <a:p>
            <a:endParaRPr lang="en-US" dirty="0"/>
          </a:p>
          <a:p>
            <a:r>
              <a:rPr lang="en-US" b="1" dirty="0"/>
              <a:t>x</a:t>
            </a:r>
            <a:r>
              <a:rPr lang="en-US" dirty="0"/>
              <a:t> is a Regular Expression where </a:t>
            </a:r>
            <a:r>
              <a:rPr lang="en-US" b="1" dirty="0"/>
              <a:t>L = {x}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5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r>
              <a:rPr lang="en-US" dirty="0"/>
              <a:t>If </a:t>
            </a:r>
            <a:r>
              <a:rPr lang="en-US" b="1" dirty="0"/>
              <a:t>X</a:t>
            </a:r>
            <a:r>
              <a:rPr lang="en-US" dirty="0"/>
              <a:t> is a Regular Expression denoting the language </a:t>
            </a:r>
            <a:r>
              <a:rPr lang="en-US" b="1" dirty="0"/>
              <a:t>L(X)</a:t>
            </a:r>
            <a:r>
              <a:rPr lang="en-US" dirty="0"/>
              <a:t> and </a:t>
            </a:r>
            <a:r>
              <a:rPr lang="en-US" b="1" dirty="0"/>
              <a:t>Y</a:t>
            </a:r>
            <a:r>
              <a:rPr lang="en-US" dirty="0"/>
              <a:t> is a Regular Expression denoting the language </a:t>
            </a:r>
            <a:r>
              <a:rPr lang="en-US" b="1" dirty="0"/>
              <a:t>L(Y)</a:t>
            </a:r>
            <a:r>
              <a:rPr lang="en-US" dirty="0"/>
              <a:t>, </a:t>
            </a:r>
            <a:r>
              <a:rPr lang="en-US" dirty="0" smtClean="0"/>
              <a:t>then</a:t>
            </a:r>
          </a:p>
          <a:p>
            <a:endParaRPr lang="en-US" dirty="0"/>
          </a:p>
          <a:p>
            <a:r>
              <a:rPr lang="en-US" b="1" dirty="0"/>
              <a:t>X + Y</a:t>
            </a:r>
            <a:r>
              <a:rPr lang="en-US" dirty="0"/>
              <a:t> is a Regular Expression corresponding to the language </a:t>
            </a:r>
            <a:r>
              <a:rPr lang="en-US" b="1" dirty="0"/>
              <a:t>L(X) ∪ L(Y)</a:t>
            </a:r>
            <a:r>
              <a:rPr lang="en-US" dirty="0"/>
              <a:t> where </a:t>
            </a:r>
            <a:r>
              <a:rPr lang="en-US" b="1" dirty="0"/>
              <a:t>L(X+Y) = L(X) ∪ L(Y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X . Y</a:t>
            </a:r>
            <a:r>
              <a:rPr lang="en-US" dirty="0"/>
              <a:t> is a Regular Expression corresponding to the language </a:t>
            </a:r>
            <a:r>
              <a:rPr lang="en-US" b="1" dirty="0"/>
              <a:t>L(X) . L(Y)</a:t>
            </a:r>
            <a:r>
              <a:rPr lang="en-US" dirty="0"/>
              <a:t> where </a:t>
            </a:r>
            <a:r>
              <a:rPr lang="en-US" b="1" dirty="0"/>
              <a:t>L(X.Y) = L(X) . L(Y)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DMINISTRATOR@SPELLIVFUVWYY57I" val="466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2090</TotalTime>
  <Words>739</Words>
  <Application>Microsoft Office PowerPoint</Application>
  <PresentationFormat>On-screen Show (4:3)</PresentationFormat>
  <Paragraphs>151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PowerPoint Presentation</vt:lpstr>
      <vt:lpstr>PowerPoint Presentation</vt:lpstr>
      <vt:lpstr>Revision</vt:lpstr>
      <vt:lpstr>Regular Expressions</vt:lpstr>
      <vt:lpstr>PowerPoint Presentation</vt:lpstr>
      <vt:lpstr>Examples </vt:lpstr>
      <vt:lpstr>Operators to define R.E.</vt:lpstr>
      <vt:lpstr>PowerPoint Presentation</vt:lpstr>
      <vt:lpstr>PowerPoint Presentation</vt:lpstr>
      <vt:lpstr>PowerPoint Presentation</vt:lpstr>
      <vt:lpstr>1:Concatenation of Strings</vt:lpstr>
      <vt:lpstr>PowerPoint Presentation</vt:lpstr>
      <vt:lpstr>Language Concatenation</vt:lpstr>
      <vt:lpstr>PowerPoint Presentation</vt:lpstr>
      <vt:lpstr>PowerPoint Presentation</vt:lpstr>
      <vt:lpstr>2: Union of Strings</vt:lpstr>
      <vt:lpstr>PowerPoint Presentation</vt:lpstr>
      <vt:lpstr>Regular Expression Examples</vt:lpstr>
      <vt:lpstr>Lecture Summary</vt:lpstr>
    </vt:vector>
  </TitlesOfParts>
  <Company>GHAZALA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GHAZALA</dc:creator>
  <cp:lastModifiedBy>Basharat</cp:lastModifiedBy>
  <cp:revision>250</cp:revision>
  <dcterms:created xsi:type="dcterms:W3CDTF">2012-02-27T05:45:45Z</dcterms:created>
  <dcterms:modified xsi:type="dcterms:W3CDTF">2019-09-18T16:17:35Z</dcterms:modified>
</cp:coreProperties>
</file>