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2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8.jpeg" ContentType="image/jpeg"/>
  <Override PartName="/ppt/media/image5.jpeg" ContentType="image/jpeg"/>
  <Override PartName="/ppt/media/image6.jpeg" ContentType="image/jpeg"/>
  <Override PartName="/ppt/media/image7.png" ContentType="image/png"/>
  <Override PartName="/ppt/media/image9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C91A791-1093-4947-9144-B0C179F93CB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5CFDE47-4B93-4251-8208-233C141CCF9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41587C4-D03C-4B1C-ADE7-412FA7CD6D8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4952880"/>
            <a:ext cx="9147600" cy="1911960"/>
            <a:chOff x="-3600" y="4952880"/>
            <a:chExt cx="9147600" cy="191196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6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BB29B86C-F4E7-443D-A808-2A4DA51870D0}" type="datetime1">
              <a:rPr b="0" lang="en-US" sz="1000" spc="-1" strike="noStrike">
                <a:solidFill>
                  <a:srgbClr val="ffffff"/>
                </a:solidFill>
                <a:latin typeface="Lucida Sans Unicode"/>
              </a:rPr>
              <a:t>11/26/2020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e7f0f3"/>
                </a:solidFill>
                <a:latin typeface="Lucida Sans Unicode"/>
              </a:rPr>
              <a:t>Theory of Automata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EDDFEF0-499D-4159-B890-DDBF7F31A124}" type="slidenum">
              <a:rPr b="0" lang="en-US" sz="1000" spc="-1" strike="noStrike">
                <a:solidFill>
                  <a:srgbClr val="ffffff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Lucida Sans Unicode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1900" spc="-1" strike="noStrike">
                <a:solidFill>
                  <a:srgbClr val="000000"/>
                </a:solidFill>
                <a:latin typeface="Lucida Sans Unicode"/>
              </a:rPr>
              <a:t>Fourth level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80AC5AA5-529E-4E18-B55C-C4FD68C0A9AB}" type="datetime1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11/26/2020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Theory of Automata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5659D23-ADA9-4E57-AB3D-3626C00ECDBD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Lucida Sans Unicode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03" name="Picture 1" descr=""/>
          <p:cNvPicPr/>
          <p:nvPr/>
        </p:nvPicPr>
        <p:blipFill>
          <a:blip r:embed="rId1"/>
          <a:stretch/>
        </p:blipFill>
        <p:spPr>
          <a:xfrm>
            <a:off x="533520" y="380880"/>
            <a:ext cx="3334320" cy="2437920"/>
          </a:xfrm>
          <a:prstGeom prst="rect">
            <a:avLst/>
          </a:prstGeom>
          <a:ln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1300B27-5DEE-4D95-AA03-0B52A735889A}" type="slidenum">
              <a:rPr b="0" lang="en-US" sz="1000" spc="-1" strike="noStrike">
                <a:solidFill>
                  <a:srgbClr val="ffffff"/>
                </a:solidFill>
                <a:latin typeface="Lucida Sans Unicode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Some other names ,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Theory of Computer Science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Theory of Computation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Computer Theory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Automata Theory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57AC154-D24C-47EE-8DDB-A04CC25D9CB3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9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1faecd"/>
                </a:solidFill>
                <a:latin typeface="Lucida Sans Unicode"/>
              </a:rPr>
              <a:t>Automata theory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is the study of abstract computational devices and the computational problems that can be solved using them.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1faecd"/>
                </a:solidFill>
                <a:latin typeface="Lucida Sans Unicode"/>
              </a:rPr>
              <a:t>Abstract devices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are (simplified) models of real computations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Theory of Automata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2D9E77B-2BB7-41B0-B3E8-F1B8B61BFFF1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9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219320"/>
            <a:ext cx="8229240" cy="47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Helps in design and construction of different software's and what we can expect from our software's.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Automata plays a major role in: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Theory of Computation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Compiler Construction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Parsing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Formal Verification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Defining computer languages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Artificial Intelligence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38000"/>
          </a:bodyPr>
          <a:p>
            <a:pPr>
              <a:lnSpc>
                <a:spcPct val="100000"/>
              </a:lnSpc>
            </a:pPr>
            <a:br/>
            <a:r>
              <a:rPr b="1" lang="en-US" sz="4400" spc="-1" strike="noStrike">
                <a:solidFill>
                  <a:srgbClr val="464646"/>
                </a:solidFill>
                <a:latin typeface="Lucida Sans Unicode"/>
              </a:rPr>
              <a:t>Applications</a:t>
            </a:r>
            <a:br/>
            <a:endParaRPr b="0" lang="en-US" sz="44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C32B74-2EA9-4334-BAD4-C5476142D33F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12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Machines work on certain instructions (language).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Instructions must be given in a proper way so that machine can understand it.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It deals with the study of abstract machine as well as computational problems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Introduction to Languages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4876920" y="4276800"/>
            <a:ext cx="3952440" cy="2403720"/>
          </a:xfrm>
          <a:prstGeom prst="rect">
            <a:avLst/>
          </a:prstGeom>
          <a:ln>
            <a:noFill/>
          </a:ln>
        </p:spPr>
      </p:pic>
      <p:sp>
        <p:nvSpPr>
          <p:cNvPr id="140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2462C5E-6A84-4184-B5D2-1FD1AFBFDAB6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12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Informal language (Talking languages)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Programming language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Formal Languages (Syntactic languages) 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93120">
              <a:lnSpc>
                <a:spcPct val="100000"/>
              </a:lnSpc>
              <a:spcBef>
                <a:spcPts val="32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Will discuss it later but first we must know what is a language ….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Types of Languages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>
            <a:off x="6162840" y="4181400"/>
            <a:ext cx="2523600" cy="2295000"/>
          </a:xfrm>
          <a:prstGeom prst="rect">
            <a:avLst/>
          </a:prstGeom>
          <a:ln>
            <a:noFill/>
          </a:ln>
        </p:spPr>
      </p:pic>
      <p:sp>
        <p:nvSpPr>
          <p:cNvPr id="144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3A66B61-66E9-4A9A-9B31-42D00189DBD7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14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 set of strings with some rules.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Made up of letters , characters and symbols.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1faecd"/>
                </a:solidFill>
                <a:latin typeface="Lucida Sans Unicode"/>
              </a:rPr>
              <a:t>Letters :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Characters and symbols which combine to form a language for a machine.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Example: [a,b,c,….] ,[0,1,2,….]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Language 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47" name="Picture 4" descr=""/>
          <p:cNvPicPr/>
          <p:nvPr/>
        </p:nvPicPr>
        <p:blipFill>
          <a:blip r:embed="rId1"/>
          <a:stretch/>
        </p:blipFill>
        <p:spPr>
          <a:xfrm>
            <a:off x="5105520" y="4038480"/>
            <a:ext cx="3718080" cy="2361960"/>
          </a:xfrm>
          <a:prstGeom prst="rect">
            <a:avLst/>
          </a:prstGeom>
          <a:ln>
            <a:noFill/>
          </a:ln>
        </p:spPr>
      </p:pic>
      <p:sp>
        <p:nvSpPr>
          <p:cNvPr id="148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82568CE-EB65-47D5-9744-B5EBC82B5057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14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1219320"/>
            <a:ext cx="8229240" cy="47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1faecd"/>
                </a:solidFill>
                <a:latin typeface="Lucida Sans Unicode"/>
              </a:rPr>
              <a:t>Alphabets: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A finite non-empty set of symbols (letters)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It is denoted by</a:t>
            </a:r>
            <a:r>
              <a:rPr b="0" lang="en-US" sz="2400" spc="-1" strike="noStrike">
                <a:solidFill>
                  <a:srgbClr val="1faecd"/>
                </a:solidFill>
                <a:latin typeface="Lucida Sans Unicode"/>
              </a:rPr>
              <a:t> </a:t>
            </a:r>
            <a:r>
              <a:rPr b="0" lang="el-GR" sz="2400" spc="-1" strike="noStrike">
                <a:solidFill>
                  <a:srgbClr val="1faecd"/>
                </a:solidFill>
                <a:latin typeface="Lucida Sans Unicode"/>
              </a:rPr>
              <a:t>Σ</a:t>
            </a:r>
            <a:r>
              <a:rPr b="0" lang="en-US" sz="2400" spc="-1" strike="noStrike">
                <a:solidFill>
                  <a:srgbClr val="1faecd"/>
                </a:solidFill>
                <a:latin typeface="Lucida Sans Unicode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( Greek letter sigma).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Example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= {a, b}  (Two character language)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= {0,1}   (Binary language)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9920F6D-5CA4-4E48-963E-291E505AB31D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14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The following are three important rules for defining Alphabets for a language: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Should not contain empty symbol </a:t>
            </a: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Λ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Should be finite. Thus, the number of symbols are finite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Should not be ambiguous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E66A80E-974E-4316-9834-BA608A0B5867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14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Defining Alphabets – Guidelines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0980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Example: 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An alphabet may contain letters consisting of group of symbols for example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700" spc="-1" strike="noStrike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= {A, aA, bab, d}.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Now  consider an alphabet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700" spc="-1" strike="noStrike" baseline="-12000">
                <a:solidFill>
                  <a:srgbClr val="000000"/>
                </a:solidFill>
                <a:latin typeface="Lucida Sans Unicode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= {A, Aa, bab, d} and a string AababA.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A1EF150-143C-4B07-A0A4-EB6CAFA4701A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Ambiguity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685800"/>
            <a:ext cx="8229240" cy="53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This string can be factored in two different ways </a:t>
            </a:r>
            <a:endParaRPr b="0" lang="en-US" sz="30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(Aa), (bab), (A)</a:t>
            </a:r>
            <a:endParaRPr b="0" lang="en-US" sz="30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(A), (abab), (A)</a:t>
            </a:r>
            <a:endParaRPr b="0" lang="en-US" sz="3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Which shows that the second group cannot be identified as a string, defined over </a:t>
            </a:r>
            <a:r>
              <a:rPr b="0" lang="el-GR" sz="30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 = {a, b}.</a:t>
            </a:r>
            <a:endParaRPr b="0" lang="en-US" sz="3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This is due to ambiguity in the defined alphabet </a:t>
            </a: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 baseline="-12000">
                <a:solidFill>
                  <a:srgbClr val="000000"/>
                </a:solidFill>
                <a:latin typeface="Lucida Sans Unicode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54D82E5-3FEC-4DD0-8A95-BEF1DD01265E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17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Course Title :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Theory of Automata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Credit hours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: 2+0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Recommended Books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: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533520" indent="-533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Monotype Sorts" charset="2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Introduction to Computer Theory, by Daniel I. Cohen, John Wiley and Sons, Inc., 1991, Second Edition (as a Text Book)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533520" indent="-533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Monotype Sorts" charset="2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Introduction to Languages and Theory of Computation, by J. C. Martin, McGraw Hill Book Co., 1997, Second Edition (for Additional Reading)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Course Details 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99ACB5E-B0B1-4467-AB6A-B8EF594C28F9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Why Ambiguity comes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: A computer program first scans A as a letter belonging to 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700" spc="-1" strike="noStrike" baseline="-25000">
                <a:solidFill>
                  <a:srgbClr val="000000"/>
                </a:solidFill>
                <a:latin typeface="Lucida Sans Unicode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, while for the second letter, the computer program would not be able to identify the symbols correctly.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Ambiguity Rule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:- The Alphabets should be defined in a way that letters consisting of more than one symbols should not start with a letter, already being used by some other letter.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5D96964-4E64-4DC4-8568-43B7AA46F220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= {A, aA, bab, d}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 baseline="-10000">
                <a:solidFill>
                  <a:srgbClr val="000000"/>
                </a:solidFill>
                <a:latin typeface="Lucida Sans Unicode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= {A, Aa, bab, d}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Lucida Sans Unicode"/>
              </a:rPr>
              <a:t>1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is a valid alphabet while </a:t>
            </a: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 baseline="-10000">
                <a:solidFill>
                  <a:srgbClr val="000000"/>
                </a:solidFill>
                <a:latin typeface="Lucida Sans Unicode"/>
              </a:rPr>
              <a:t>2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is an in-valid alphabet.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Similarly, 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= {a, ab, ac}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 baseline="-10000">
                <a:solidFill>
                  <a:srgbClr val="000000"/>
                </a:solidFill>
                <a:latin typeface="Lucida Sans Unicode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= {a, ba, ca}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In this case, </a:t>
            </a: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Lucida Sans Unicode"/>
              </a:rPr>
              <a:t>1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is a invalid alphabet while </a:t>
            </a: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 baseline="-10000">
                <a:solidFill>
                  <a:srgbClr val="000000"/>
                </a:solidFill>
                <a:latin typeface="Lucida Sans Unicode"/>
              </a:rPr>
              <a:t>2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is a valid alphabet.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909BD14-A7B9-4265-B1BA-A48622760B88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Ambiguity Examples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1faecd"/>
                </a:solidFill>
                <a:latin typeface="Lucida Sans Unicode"/>
              </a:rPr>
              <a:t>String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Concatenation of finite symbols from the alphabet.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Formed by combining various symbols from an alphabet. 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 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Example: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If 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= {a, b} then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a, aa, ab, bb, abab, aabb, ababababababababab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5BC8F0-8FC0-4E24-9827-B7DD12895355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22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Make a language for a machine from alphabet {a,b} in which strings starts and ends with ‘a’ 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Example 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53E370D-866B-4900-ACDA-80D3C4D3527B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22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1faecd"/>
                </a:solidFill>
                <a:latin typeface="Lucida Sans Unicode"/>
              </a:rPr>
              <a:t>Word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Strings belonging to some language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A string that is permissible in language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Lucida Sans Unicode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Lucida Sans Unicode"/>
              </a:rPr>
              <a:t>Example: 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If </a:t>
            </a:r>
            <a:r>
              <a:rPr b="0" lang="el-GR" sz="24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= {a} then a language L can be defined as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L={a,aa,aaa,….} 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Lucida Sans Unicode"/>
              </a:rPr>
              <a:t>NOTE: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1faecd"/>
                </a:solidFill>
                <a:latin typeface="Lucida Sans Unicode"/>
              </a:rPr>
              <a:t>All words are strings, but not all strings are words 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FE27E12-0BA4-4F32-BC05-D4649F8CFD2F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22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1faecd"/>
                </a:solidFill>
                <a:latin typeface="Lucida Sans Unicode"/>
              </a:rPr>
              <a:t>Empty String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A string with no symbol at all 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Denoted by </a:t>
            </a:r>
            <a:r>
              <a:rPr b="1" lang="en-US" sz="2400" spc="-1" strike="noStrike">
                <a:solidFill>
                  <a:srgbClr val="000000"/>
                </a:solidFill>
                <a:latin typeface="Lucida Sans Unicode"/>
              </a:rPr>
              <a:t>(Small Greek letter Lambda) </a:t>
            </a:r>
            <a:r>
              <a:rPr b="1" lang="el-GR" sz="2400" spc="-1" strike="noStrike">
                <a:solidFill>
                  <a:srgbClr val="000000"/>
                </a:solidFill>
                <a:latin typeface="Lucida Sans Unicode"/>
              </a:rPr>
              <a:t>λ</a:t>
            </a:r>
            <a:r>
              <a:rPr b="1" lang="en-US" sz="2400" spc="-1" strike="noStrike">
                <a:solidFill>
                  <a:srgbClr val="000000"/>
                </a:solidFill>
                <a:latin typeface="Lucida Sans Unicode"/>
              </a:rPr>
              <a:t> or (Capital   Greek letter Lambda) </a:t>
            </a:r>
            <a:r>
              <a:rPr b="1" lang="el-GR" sz="2400" spc="-1" strike="noStrike">
                <a:solidFill>
                  <a:srgbClr val="000000"/>
                </a:solidFill>
                <a:latin typeface="Lucida Sans Unicode"/>
              </a:rPr>
              <a:t>Λ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, 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Also called a null string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6245F2C-264D-4A57-83C4-26A1D0DA4D8C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22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1faecd"/>
                </a:solidFill>
                <a:latin typeface="Lucida Sans Unicode"/>
              </a:rPr>
              <a:t>Length of string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It is the number of letters in the string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The length of string s, denoted by |s|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Example: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621720" indent="-228240">
              <a:lnSpc>
                <a:spcPct val="90000"/>
              </a:lnSpc>
              <a:spcBef>
                <a:spcPts val="3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l-GR" sz="23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={a,b}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621720" indent="-228240">
              <a:lnSpc>
                <a:spcPct val="90000"/>
              </a:lnSpc>
              <a:spcBef>
                <a:spcPts val="323"/>
              </a:spcBef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s=ababa 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621720" indent="-228240">
              <a:lnSpc>
                <a:spcPct val="90000"/>
              </a:lnSpc>
              <a:spcBef>
                <a:spcPts val="323"/>
              </a:spcBef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  </a:t>
            </a: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|s|=5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Lucida Sans Unicode"/>
              </a:rPr>
              <a:t>The length of empty string will be equal to zero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FD3D8BE-B1B8-4C8A-BE64-0A370BEA8A51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Example: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= {B, aB, bab, d}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s=BaBbabBd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Tokenization=(B), (aB), (bab), (B),  (d)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|s|=5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C3F99E9-C150-4E81-870A-EE660C5A676A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1faecd"/>
                </a:solidFill>
                <a:latin typeface="Lucida Sans Unicode"/>
              </a:rPr>
              <a:t>Reverse of string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It is obtained by writing the letters of s in reverse order.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The reverse of a string s denoted by Rev(s) or </a:t>
            </a:r>
            <a:r>
              <a:rPr b="0" lang="en-US" sz="2700" spc="-1" strike="noStrike">
                <a:solidFill>
                  <a:srgbClr val="1faecd"/>
                </a:solidFill>
                <a:latin typeface="Lucida Sans Unicode"/>
              </a:rPr>
              <a:t>s</a:t>
            </a:r>
            <a:r>
              <a:rPr b="0" lang="en-US" sz="2700" spc="-1" strike="noStrike" baseline="30000">
                <a:solidFill>
                  <a:srgbClr val="1faecd"/>
                </a:solidFill>
                <a:latin typeface="Lucida Sans Unicode"/>
              </a:rPr>
              <a:t>r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 baseline="30000">
                <a:solidFill>
                  <a:srgbClr val="1faecd"/>
                </a:solidFill>
                <a:latin typeface="Lucida Sans Unicode"/>
              </a:rPr>
              <a:t> </a:t>
            </a:r>
            <a:r>
              <a:rPr b="1" lang="en-US" sz="2700" spc="-1" strike="noStrike">
                <a:solidFill>
                  <a:srgbClr val="1faecd"/>
                </a:solidFill>
                <a:latin typeface="Lucida Sans Unicode"/>
              </a:rPr>
              <a:t>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Example: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If s = abc is a string defined over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={a,b,c}  then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Rev(s) or s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r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= cba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8548041-7FAA-407C-AA67-7C5CCCD2275A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Example: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= {B, aB, bab, d}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s=BaBbabBd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ffff99"/>
                </a:solidFill>
                <a:latin typeface="Lucida Sans Unicode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Tokenizing=(B) (aB) (bab) (B) (d)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Rev(s)=dBbabaBB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AE260E-B137-4967-8A9F-8FB427C7561C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Assignments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Quizzes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Mid-term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Theory paper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Presentation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Marks Distribution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156605D-B61A-42A9-AFEB-08712AE20CAD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= {A, aA, bab, d}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s=AaAbabAd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Rev(s)=dAbabaAA or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Rev(s)= dAbabAaA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1faecd"/>
                </a:solidFill>
                <a:latin typeface="Lucida Sans Unicode"/>
              </a:rPr>
              <a:t>Which one is correct?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DFBF5B9-C21D-47B6-9641-DAB4A0CF9643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1faecd"/>
                </a:solidFill>
                <a:latin typeface="Lucida Sans Unicode"/>
              </a:rPr>
              <a:t>Power of an alphabet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Determines that the string made from alphabet will be of length equal to power of alphabet.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Formula: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Number of strings of length ‘m’ defined over alphabet of ‘n’ letters is </a:t>
            </a:r>
            <a:r>
              <a:rPr b="1" lang="en-US" sz="2800" spc="-1" strike="noStrike">
                <a:solidFill>
                  <a:srgbClr val="1faecd"/>
                </a:solidFill>
                <a:latin typeface="Lucida Sans Unicode"/>
              </a:rPr>
              <a:t>n</a:t>
            </a:r>
            <a:r>
              <a:rPr b="1" lang="en-US" sz="2800" spc="-1" strike="noStrike" baseline="30000">
                <a:solidFill>
                  <a:srgbClr val="1faecd"/>
                </a:solidFill>
                <a:latin typeface="Lucida Sans Unicode"/>
              </a:rPr>
              <a:t>m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where ,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n= Total number of letters in alphabet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m= Power/length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45AEF87-875B-43D4-BABC-7DB418FD1724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1066680"/>
            <a:ext cx="8229240" cy="49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098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Lucida Sans Unicode"/>
              </a:rPr>
              <a:t>Examples:</a:t>
            </a:r>
            <a:endParaRPr b="0" lang="en-US" sz="30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9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The language of strings of length 2, defined over </a:t>
            </a:r>
            <a:r>
              <a:rPr b="0" lang="el-GR" sz="32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={a,b}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9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L={aa, ab, ba, bb} </a:t>
            </a:r>
            <a:r>
              <a:rPr b="0" i="1" lang="en-US" sz="3200" spc="-1" strike="noStrike">
                <a:solidFill>
                  <a:srgbClr val="000000"/>
                </a:solidFill>
                <a:latin typeface="Lucida Sans Unicode"/>
              </a:rPr>
              <a:t>i.e.</a:t>
            </a: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 number of strings =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Lucida Sans Unicode"/>
              </a:rPr>
              <a:t>2 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9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The language of strings of length 3, defined over </a:t>
            </a:r>
            <a:r>
              <a:rPr b="0" lang="el-GR" sz="32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={a,b} 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9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L={aaa, aab, aba, baa, abb, bab, bba, bbb} </a:t>
            </a:r>
            <a:r>
              <a:rPr b="0" i="1" lang="en-US" sz="3200" spc="-1" strike="noStrike">
                <a:solidFill>
                  <a:srgbClr val="000000"/>
                </a:solidFill>
                <a:latin typeface="Lucida Sans Unicode"/>
              </a:rPr>
              <a:t>i.e.</a:t>
            </a: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 number of strings =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Lucida Sans Unicode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0895093-B1FA-49ED-96DB-2E6C2DD3ACA8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1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1faecd"/>
                </a:solidFill>
                <a:latin typeface="Lucida Sans Unicode"/>
              </a:rPr>
              <a:t>Power of string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Determine the length of the string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Example: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567000" indent="-4568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(bab)</a:t>
            </a:r>
            <a:r>
              <a:rPr b="0" lang="en-US" sz="3000" spc="-1" strike="noStrike" baseline="30000">
                <a:solidFill>
                  <a:srgbClr val="000000"/>
                </a:solidFill>
                <a:latin typeface="Lucida Sans Unicode"/>
              </a:rPr>
              <a:t>2 </a:t>
            </a: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= baba 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567000" indent="-4568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ba</a:t>
            </a:r>
            <a:r>
              <a:rPr b="0" lang="en-US" sz="3200" spc="-1" strike="noStrike" baseline="30000">
                <a:solidFill>
                  <a:srgbClr val="000000"/>
                </a:solidFill>
                <a:latin typeface="Lucida Sans Unicode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 b= baab 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3200" spc="-1" strike="noStrike" baseline="30000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3200" spc="-1" strike="noStrike" baseline="30000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3200" spc="-1" strike="noStrike" baseline="30000">
                <a:solidFill>
                  <a:srgbClr val="000000"/>
                </a:solidFill>
                <a:latin typeface="Lucida Sans Unicode"/>
              </a:rPr>
              <a:t>      </a:t>
            </a: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EC5C65F-F429-4E24-8E79-7D20AE0E8BC9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Definition of the word Automata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Types of languages, empty/Null String, Alphabets , Ambiguity, words, length of strings.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Power of alphabets and strings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3CA76EB-1995-4ED7-92D7-1548F85FAE20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Lecture Summary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Lucida Sans Unicode"/>
              </a:rPr>
              <a:t>DON’T FORGET</a:t>
            </a:r>
            <a:endParaRPr b="0" lang="en-US" sz="54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5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75% of the attendance is compulsory to be appear in the Final exam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8484A83-D151-4F15-9BA1-425976027DD1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4071960"/>
            <a:ext cx="8229240" cy="95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600" spc="-1" strike="noStrike">
                <a:solidFill>
                  <a:srgbClr val="000000"/>
                </a:solidFill>
                <a:latin typeface="Lucida Sans Unicode"/>
              </a:rPr>
              <a:t>                     </a:t>
            </a:r>
            <a:r>
              <a:rPr b="0" lang="en-US" sz="3600" spc="-1" strike="noStrike">
                <a:solidFill>
                  <a:srgbClr val="000000"/>
                </a:solidFill>
                <a:latin typeface="Lucida Sans Unicode"/>
              </a:rPr>
              <a:t>Let’s get started…… </a:t>
            </a:r>
            <a:endParaRPr b="0" lang="en-US" sz="36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380880" y="380880"/>
            <a:ext cx="2666520" cy="2895120"/>
          </a:xfrm>
          <a:prstGeom prst="rect">
            <a:avLst/>
          </a:prstGeom>
          <a:ln>
            <a:noFill/>
          </a:ln>
        </p:spPr>
      </p:pic>
      <p:sp>
        <p:nvSpPr>
          <p:cNvPr id="115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E984654-6BA7-4F6C-9382-EE93F909541B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548080"/>
            <a:ext cx="8229240" cy="149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Lucida Sans Unicode"/>
              </a:rPr>
              <a:t>Lecture # 01 </a:t>
            </a:r>
            <a:endParaRPr b="0" lang="en-US" sz="40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Lucida Sans Unicode"/>
              </a:rPr>
              <a:t>Theory of Automata </a:t>
            </a:r>
            <a:endParaRPr b="0" lang="en-US" sz="40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B93BF4D-A813-4DE4-A81B-5E8D6AC4F03D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Generally speaking, an automaton (plural automata) is a self operating machine.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An abstract machine , a mathematical model.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Automaton = An abstract computing device 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What is an Automaton?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EEED3B9-F24D-45BF-A879-61CA71AC2200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It is the plural of </a:t>
            </a:r>
            <a:r>
              <a:rPr b="0" lang="en-US" sz="2700" spc="-1" strike="noStrike">
                <a:solidFill>
                  <a:srgbClr val="1faecd"/>
                </a:solidFill>
                <a:latin typeface="Lucida Sans Unicode"/>
              </a:rPr>
              <a:t>automaton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, and it means  “</a:t>
            </a:r>
            <a:r>
              <a:rPr b="0" lang="en-US" sz="2700" spc="-1" strike="noStrike">
                <a:solidFill>
                  <a:srgbClr val="1faecd"/>
                </a:solidFill>
                <a:latin typeface="Lucida Sans Unicode"/>
              </a:rPr>
              <a:t>something that works automatically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”.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What is Automata?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4191120" y="3352680"/>
            <a:ext cx="4681440" cy="2835720"/>
          </a:xfrm>
          <a:prstGeom prst="rect">
            <a:avLst/>
          </a:prstGeom>
          <a:ln>
            <a:noFill/>
          </a:ln>
        </p:spPr>
      </p:pic>
      <p:sp>
        <p:nvSpPr>
          <p:cNvPr id="124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CAC5FB0-B513-4116-AAA2-29C6CA5EA571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1886040"/>
            <a:ext cx="8178480" cy="443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The word “Theory” means that this subject is a more </a:t>
            </a:r>
            <a:r>
              <a:rPr b="1" lang="en-US" sz="3000" spc="-1" strike="noStrike">
                <a:solidFill>
                  <a:srgbClr val="1faecd"/>
                </a:solidFill>
                <a:latin typeface="Lucida Sans Unicode"/>
              </a:rPr>
              <a:t>mathematical subject </a:t>
            </a: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and less practical. </a:t>
            </a:r>
            <a:endParaRPr b="0" lang="en-US" sz="3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However, this subject is the foundation  for many other practical subjects.</a:t>
            </a:r>
            <a:endParaRPr b="0" lang="en-US" sz="3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In general, this subject focuses on the theoretical aspects of computer science. </a:t>
            </a:r>
            <a:endParaRPr b="0" lang="en-US" sz="30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0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0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What does Theory of Automata mean?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4EB048B-7704-4F88-BC31-92A7C43AAB61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9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822</TotalTime>
  <Application>LibreOffice/6.4.5.2$Linux_X86_64 LibreOffice_project/40$Build-2</Application>
  <Words>1077</Words>
  <Paragraphs>222</Paragraphs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>Basharat</cp:lastModifiedBy>
  <dcterms:modified xsi:type="dcterms:W3CDTF">2019-08-14T14:56:30Z</dcterms:modified>
  <cp:revision>160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34</vt:i4>
  </property>
</Properties>
</file>