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11.jpeg" ContentType="image/jpeg"/>
  <Override PartName="/ppt/media/image7.png" ContentType="image/png"/>
  <Override PartName="/ppt/media/image12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F501A80-2148-4812-BCA3-767E64FC29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FC3767-44FB-4CCD-B1A5-8A44FE4DAF3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8840" cy="91944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8560" cy="93168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0560" cy="107892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940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10520"/>
            <a:chOff x="-3600" y="4952880"/>
            <a:chExt cx="9147600" cy="191052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4520" cy="48636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6920" cy="78696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2200" cy="186228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dir="5400000" dist="381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8840" cy="91944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8560" cy="93168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0560" cy="107892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70600" cy="11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2880" cy="24364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8B1896-EAF8-4F2C-9AA4-BD8D67D65285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represents an abstract machine which is used to represent a regular language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regular expression can also be represented using Finite Automata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ways to specify an FA: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Transition Tables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Directed Graphs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C6FCA4-C38A-4DCA-82A2-57DA2775313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1:Deterministic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21720" indent="-2268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Each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node (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vertex) represents a state, and the e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dges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(or arcs) connecting the nodes represent the corresponding transitions.  </a:t>
            </a:r>
            <a:endParaRPr b="0" lang="en-US" sz="2700" spc="-1" strike="noStrike">
              <a:latin typeface="Arial"/>
            </a:endParaRPr>
          </a:p>
          <a:p>
            <a:pPr lvl="1" marL="621720" indent="-2268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Each state can be labeled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7EF75D-3536-46B3-87AA-6B604BC5B07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Graphical Representation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4038480" y="3733920"/>
            <a:ext cx="4341600" cy="274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consists of 5 tuples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F, δ}.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all states.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input symbols. ( Symbols which machine takes as input )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Starting state of a machine )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final state.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defined as δ : Q X ∑ --&gt; Q.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65A49E-70E1-4DB0-ABE8-5B601CBA1C2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For a particular input character, the machine goes to one state only.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Null (or ε) move is not allowed.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cannot change state without any input character.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Question: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Why FA is said to Finite Automata?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E033BC9-8A94-4247-88B9-947B8E88B04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         indicates the start state: here q0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*  indicates the final state(s) (here only one final state q1)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AAE182-2A2E-4550-A60E-F8331B4D50F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676520" y="464832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3" name="Table 5"/>
          <p:cNvGraphicFramePr/>
          <p:nvPr/>
        </p:nvGraphicFramePr>
        <p:xfrm>
          <a:off x="1523880" y="1600200"/>
          <a:ext cx="6095160" cy="22852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*  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6"/>
          <p:cNvSpPr/>
          <p:nvPr/>
        </p:nvSpPr>
        <p:spPr>
          <a:xfrm>
            <a:off x="1752480" y="2438280"/>
            <a:ext cx="34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This defines the following transition diagram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0                               1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1                           0                          0,1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B55A9AF-1B88-45D9-9DE0-B1AA6904182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144792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80988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6172200" y="3962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6324480" y="4114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2514600" y="4495680"/>
            <a:ext cx="129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"/>
          <p:cNvSpPr/>
          <p:nvPr/>
        </p:nvSpPr>
        <p:spPr>
          <a:xfrm>
            <a:off x="4876920" y="4495680"/>
            <a:ext cx="129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>
            <a:off x="914400" y="4495680"/>
            <a:ext cx="53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"/>
          <p:cNvSpPr/>
          <p:nvPr/>
        </p:nvSpPr>
        <p:spPr>
          <a:xfrm rot="8654400">
            <a:off x="2114640" y="493380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2"/>
          <p:cNvSpPr/>
          <p:nvPr/>
        </p:nvSpPr>
        <p:spPr>
          <a:xfrm rot="8351400">
            <a:off x="4404240" y="492876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3"/>
          <p:cNvSpPr/>
          <p:nvPr/>
        </p:nvSpPr>
        <p:spPr>
          <a:xfrm rot="8262000">
            <a:off x="6960600" y="477792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41804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DFA  for  a language  L = {aa}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={aa}   (Language with only one string aa)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a                        a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D= Dead State                                                                     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458200" y="624852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4EAF64-C7A3-46BB-81A6-F547205E616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21932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27672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5334120" y="3962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5486400" y="4114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85800" y="4495680"/>
            <a:ext cx="53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739152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2286000" y="4495680"/>
            <a:ext cx="98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4343400" y="4495680"/>
            <a:ext cx="98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6400800" y="4495680"/>
            <a:ext cx="98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 rot="8654400">
            <a:off x="7941240" y="493380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80880" y="762120"/>
            <a:ext cx="8227800" cy="58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9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DFA  for  a language  L = {aba}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={aba}   (Language with only one string aba)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 ,q4 = Dead state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    b                        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                                                   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79BB50-610B-431C-9F95-B900A4FE68C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74680"/>
            <a:ext cx="8227800" cy="1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99072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89548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876920" y="3962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858000" y="3962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7010280" y="4114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533520" y="449568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0"/>
          <p:cNvSpPr/>
          <p:nvPr/>
        </p:nvSpPr>
        <p:spPr>
          <a:xfrm>
            <a:off x="2057400" y="4495680"/>
            <a:ext cx="8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>
            <a:off x="4038480" y="4495680"/>
            <a:ext cx="8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>
            <a:off x="6019920" y="4495680"/>
            <a:ext cx="83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>
            <a:off x="3962520" y="541008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1523880" y="5029200"/>
            <a:ext cx="243648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5"/>
          <p:cNvSpPr/>
          <p:nvPr/>
        </p:nvSpPr>
        <p:spPr>
          <a:xfrm flipH="1">
            <a:off x="1370160" y="3392280"/>
            <a:ext cx="2033280" cy="5684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6"/>
          <p:cNvSpPr/>
          <p:nvPr/>
        </p:nvSpPr>
        <p:spPr>
          <a:xfrm flipH="1">
            <a:off x="4721400" y="5029200"/>
            <a:ext cx="53172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7"/>
          <p:cNvSpPr/>
          <p:nvPr/>
        </p:nvSpPr>
        <p:spPr>
          <a:xfrm flipH="1">
            <a:off x="5027760" y="4876920"/>
            <a:ext cx="1979280" cy="106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 rot="8654400">
            <a:off x="4786560" y="620496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 Construct a  DFA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construct a Transition Table for the this DFA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First make the language for the above DFA.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7F2266-6E6B-4642-AF69-E41EFDDDCFD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18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838080"/>
            <a:ext cx="8227800" cy="51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DFA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 {0,00,01,001,011,……..}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B9ED2D6-98F2-442F-B455-D765033FBFB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286000" y="297180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5334120" y="289548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2286000" y="48769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3352680" y="3505320"/>
            <a:ext cx="19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2819520" y="4038480"/>
            <a:ext cx="3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 rot="895200">
            <a:off x="5790960" y="251280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1828800" y="342900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>
            <a:off x="5486400" y="304812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1"/>
          <p:cNvSpPr/>
          <p:nvPr/>
        </p:nvSpPr>
        <p:spPr>
          <a:xfrm rot="6115200">
            <a:off x="3251880" y="534744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7800" cy="14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2DE2FE-6EA5-42D8-AC9F-A47DEB136C2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33520" y="380880"/>
            <a:ext cx="8227800" cy="60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 is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initial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start state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0 input it goes to q1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1 input it goes to q2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q1 is the final state having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self loop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(having all combinations of 0 and 1 strings)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state q2 is the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Dead State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Trap state.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Dead State: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are trapped in this state and will not reach the final state and hence not acceptable by DFA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which reaches the final state will only be accepted by DFA.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3CD340-C836-4E16-B4CD-CFC0B9073F6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20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4: Construct a  DFA with ∑ = {0, 1} accepts all strings ending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0A98CAC-D54F-4AD8-B851-84B269B5F37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533520"/>
            <a:ext cx="822780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DFA with ∑ = {0, 1} accepts all strings ending with 0.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{0,00,10,000,100,110,0000,…….}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Transition Table for the above DFA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02A463-ECA2-4E9A-B8BA-81A9AA48244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22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1"/>
          <a:stretch/>
        </p:blipFill>
        <p:spPr>
          <a:xfrm>
            <a:off x="1600200" y="2209680"/>
            <a:ext cx="5332320" cy="248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5:Construct a  DFA that accepts set of all strings over  {0, 1}  of length 2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define 5 tuples for it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A91CE5-B97E-4FF5-A671-24B6CBF978C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914400"/>
            <a:ext cx="8227800" cy="50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 1}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={00,01,10,11}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0,1                        0,1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3F1CC0-DC4D-411B-9673-A4AE1BD13B5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57200" y="274680"/>
            <a:ext cx="822780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129528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934320" y="2819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3352680" y="48769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838080" y="335268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8"/>
          <p:cNvSpPr/>
          <p:nvPr/>
        </p:nvSpPr>
        <p:spPr>
          <a:xfrm>
            <a:off x="7086600" y="2971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 rot="6115200">
            <a:off x="4318560" y="534744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0"/>
          <p:cNvSpPr/>
          <p:nvPr/>
        </p:nvSpPr>
        <p:spPr>
          <a:xfrm>
            <a:off x="411480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2362320" y="3352680"/>
            <a:ext cx="175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2"/>
          <p:cNvSpPr/>
          <p:nvPr/>
        </p:nvSpPr>
        <p:spPr>
          <a:xfrm>
            <a:off x="5181480" y="3352680"/>
            <a:ext cx="175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3"/>
          <p:cNvSpPr/>
          <p:nvPr/>
        </p:nvSpPr>
        <p:spPr>
          <a:xfrm flipH="1">
            <a:off x="4260600" y="3886200"/>
            <a:ext cx="2973960" cy="114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6: Construct a  DFA that accepts set of all strings ending with 100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D25E835-8B4B-431C-92C3-887982082CC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914400"/>
            <a:ext cx="8227800" cy="50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 1}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={100,0100,1100,01100,……..}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1                            0                        0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0                 1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0, 1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5CF0EB-C415-4FC1-A257-D74B5DC327C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274680"/>
            <a:ext cx="822780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91440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6934320" y="2819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"/>
          <p:cNvSpPr/>
          <p:nvPr/>
        </p:nvSpPr>
        <p:spPr>
          <a:xfrm>
            <a:off x="487692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457200" y="335268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8"/>
          <p:cNvSpPr/>
          <p:nvPr/>
        </p:nvSpPr>
        <p:spPr>
          <a:xfrm>
            <a:off x="7086600" y="2971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 rot="9484200">
            <a:off x="1392480" y="392004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289548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 rot="9261600">
            <a:off x="3409920" y="383112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1981080" y="335268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3"/>
          <p:cNvSpPr/>
          <p:nvPr/>
        </p:nvSpPr>
        <p:spPr>
          <a:xfrm>
            <a:off x="3962520" y="335268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4"/>
          <p:cNvSpPr/>
          <p:nvPr/>
        </p:nvSpPr>
        <p:spPr>
          <a:xfrm>
            <a:off x="6019920" y="335268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5"/>
          <p:cNvSpPr/>
          <p:nvPr/>
        </p:nvSpPr>
        <p:spPr>
          <a:xfrm flipH="1">
            <a:off x="3317760" y="2185200"/>
            <a:ext cx="2033280" cy="5684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6"/>
          <p:cNvSpPr/>
          <p:nvPr/>
        </p:nvSpPr>
        <p:spPr>
          <a:xfrm flipH="1" flipV="1">
            <a:off x="682560" y="3884760"/>
            <a:ext cx="6951600" cy="1261440"/>
          </a:xfrm>
          <a:prstGeom prst="uturnArrow">
            <a:avLst>
              <a:gd name="adj1" fmla="val 12936"/>
              <a:gd name="adj2" fmla="val 25000"/>
              <a:gd name="adj3" fmla="val 25000"/>
              <a:gd name="adj4" fmla="val 43750"/>
              <a:gd name="adj5" fmla="val 98492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 Construct a DFA for R.E. = ab(a+b)*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make strings (language) for the mentioned R.E).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={a,b}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{ab,aba,abb,abaa,abab,abba,abbb,….}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5BC78A-78EC-49AB-B18A-5739ABA9D91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Designing Finite Automata from Regular Expression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6480" y="1481400"/>
            <a:ext cx="8227800" cy="4524120"/>
          </a:xfrm>
          <a:prstGeom prst="rect">
            <a:avLst/>
          </a:prstGeom>
          <a:noFill/>
          <a:ln>
            <a:solidFill>
              <a:srgbClr val="2da2b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DFA for R.E. = ab(a+b)*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 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                  a,b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AF9767B-842D-4FFA-BF00-B3BF6AE2A1A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06668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3641040" y="282024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3733920" y="480060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762120" y="3352680"/>
            <a:ext cx="30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8"/>
          <p:cNvSpPr/>
          <p:nvPr/>
        </p:nvSpPr>
        <p:spPr>
          <a:xfrm>
            <a:off x="2133720" y="3352680"/>
            <a:ext cx="152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4648320" y="3352680"/>
            <a:ext cx="152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6172200" y="274320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1"/>
          <p:cNvSpPr/>
          <p:nvPr/>
        </p:nvSpPr>
        <p:spPr>
          <a:xfrm>
            <a:off x="6324480" y="289548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2"/>
          <p:cNvSpPr/>
          <p:nvPr/>
        </p:nvSpPr>
        <p:spPr>
          <a:xfrm rot="9484200">
            <a:off x="6749280" y="3740400"/>
            <a:ext cx="531720" cy="4759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3"/>
          <p:cNvSpPr/>
          <p:nvPr/>
        </p:nvSpPr>
        <p:spPr>
          <a:xfrm rot="4626600">
            <a:off x="4704120" y="501876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4"/>
          <p:cNvSpPr/>
          <p:nvPr/>
        </p:nvSpPr>
        <p:spPr>
          <a:xfrm>
            <a:off x="1752480" y="3886200"/>
            <a:ext cx="1979280" cy="144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5"/>
          <p:cNvSpPr/>
          <p:nvPr/>
        </p:nvSpPr>
        <p:spPr>
          <a:xfrm>
            <a:off x="4191120" y="3886200"/>
            <a:ext cx="36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Don’t forget to draw Transition Table and mention 5 tuples for the all of these examples.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BB1D4F-2DE8-4569-9F98-27AB126436D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Picture 4" descr=""/>
          <p:cNvPicPr/>
          <p:nvPr/>
        </p:nvPicPr>
        <p:blipFill>
          <a:blip r:embed="rId1"/>
          <a:stretch/>
        </p:blipFill>
        <p:spPr>
          <a:xfrm>
            <a:off x="6095880" y="4114800"/>
            <a:ext cx="2461320" cy="243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What is Automata?</a:t>
            </a:r>
            <a:endParaRPr b="0" lang="en-US" sz="40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is the plural of </a:t>
            </a:r>
            <a:r>
              <a:rPr b="0" lang="en-US" sz="2700" spc="-1" strike="noStrike">
                <a:solidFill>
                  <a:srgbClr val="1faecd"/>
                </a:solidFill>
                <a:latin typeface="Cambria"/>
                <a:ea typeface="DejaVu Sans"/>
              </a:rPr>
              <a:t>automaton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, and it means  “</a:t>
            </a:r>
            <a:r>
              <a:rPr b="0" lang="en-US" sz="2700" spc="-1" strike="noStrike">
                <a:solidFill>
                  <a:srgbClr val="1faecd"/>
                </a:solidFill>
                <a:latin typeface="Cambria"/>
                <a:ea typeface="DejaVu Sans"/>
              </a:rPr>
              <a:t>something that works automatically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”.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Recall…….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4191120" y="3352680"/>
            <a:ext cx="4680000" cy="28342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3C97449-A2FD-4FA8-8650-96C67BE6F49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2:Draw a DFA for the language accepting strings starting with ‘a’ over alphabets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AB935C-2482-4E59-927F-EA6F0152291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2:Draw a DFA for the language accepting strings starting with ‘a’ over alphabets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Regular Expression for the language will be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{a,aa,ab,aaa,aab,aba,abb,…….}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1FDFD6-A839-4451-9726-EDE0F432B02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required DFA is :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b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D39E0F-305B-49A1-A4B2-BB64471010F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236232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334120" y="2819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6"/>
          <p:cNvSpPr/>
          <p:nvPr/>
        </p:nvSpPr>
        <p:spPr>
          <a:xfrm>
            <a:off x="5486400" y="2971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429000" y="3352680"/>
            <a:ext cx="190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8"/>
          <p:cNvSpPr/>
          <p:nvPr/>
        </p:nvSpPr>
        <p:spPr>
          <a:xfrm>
            <a:off x="2057400" y="3352680"/>
            <a:ext cx="30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9"/>
          <p:cNvSpPr/>
          <p:nvPr/>
        </p:nvSpPr>
        <p:spPr>
          <a:xfrm>
            <a:off x="3733920" y="46483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 rot="2350800">
            <a:off x="6004080" y="255960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2895480" y="3886200"/>
            <a:ext cx="99252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2"/>
          <p:cNvSpPr/>
          <p:nvPr/>
        </p:nvSpPr>
        <p:spPr>
          <a:xfrm rot="4626600">
            <a:off x="4704120" y="501876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152388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3:Construct a DFA for a regular expression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101(0+1)*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{0,1}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 {101,1010,1011,10100,10101,10110,10111,…………}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3CD7BF-E8A4-4BF4-A0C9-92175376152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01040" y="147096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1                  0                     1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0              1               0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22639B-9E55-4D4B-A6CD-BECDD60474B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990720" y="274320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971800" y="274320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4952880" y="274320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3048120" y="502920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7010280" y="266688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9"/>
          <p:cNvSpPr/>
          <p:nvPr/>
        </p:nvSpPr>
        <p:spPr>
          <a:xfrm>
            <a:off x="7162920" y="281952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685800" y="3276720"/>
            <a:ext cx="30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1"/>
          <p:cNvSpPr/>
          <p:nvPr/>
        </p:nvSpPr>
        <p:spPr>
          <a:xfrm>
            <a:off x="2057400" y="32767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2"/>
          <p:cNvSpPr/>
          <p:nvPr/>
        </p:nvSpPr>
        <p:spPr>
          <a:xfrm>
            <a:off x="4038480" y="32767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3"/>
          <p:cNvSpPr/>
          <p:nvPr/>
        </p:nvSpPr>
        <p:spPr>
          <a:xfrm>
            <a:off x="6095880" y="3276720"/>
            <a:ext cx="91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4"/>
          <p:cNvSpPr/>
          <p:nvPr/>
        </p:nvSpPr>
        <p:spPr>
          <a:xfrm rot="1595400">
            <a:off x="7600680" y="241452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 rot="7175400">
            <a:off x="3918240" y="573048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542960" y="3806640"/>
            <a:ext cx="1598400" cy="144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7"/>
          <p:cNvSpPr/>
          <p:nvPr/>
        </p:nvSpPr>
        <p:spPr>
          <a:xfrm flipH="1" rot="16200000">
            <a:off x="2897280" y="4416120"/>
            <a:ext cx="1217520" cy="46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8"/>
          <p:cNvSpPr/>
          <p:nvPr/>
        </p:nvSpPr>
        <p:spPr>
          <a:xfrm flipH="1">
            <a:off x="3957120" y="3809880"/>
            <a:ext cx="137376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4: Draw a DFA that accepts a language L over input alphabets {0,1} such that L is the set of all the string starting with 00.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E9B297-6952-486F-BA4C-5EB3C4AE36D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{0,1}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Regular Expression for the language will be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00(0+1)*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{00,000,001,0000,0001,0010,0011,…….}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8372B1-B9FD-4130-96C3-AB5F4E6F030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0                                    0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31DF56-57CA-4365-9F58-AD279FD0645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129528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838080" y="3352680"/>
            <a:ext cx="45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4114800" y="28195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2362320" y="3352680"/>
            <a:ext cx="175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"/>
          <p:cNvSpPr/>
          <p:nvPr/>
        </p:nvSpPr>
        <p:spPr>
          <a:xfrm>
            <a:off x="4114800" y="4648320"/>
            <a:ext cx="1064880" cy="106488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5181480" y="3352680"/>
            <a:ext cx="175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0"/>
          <p:cNvSpPr/>
          <p:nvPr/>
        </p:nvSpPr>
        <p:spPr>
          <a:xfrm>
            <a:off x="6934320" y="2819520"/>
            <a:ext cx="1064880" cy="1064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1"/>
          <p:cNvSpPr/>
          <p:nvPr/>
        </p:nvSpPr>
        <p:spPr>
          <a:xfrm>
            <a:off x="7086600" y="2971800"/>
            <a:ext cx="760320" cy="760320"/>
          </a:xfrm>
          <a:prstGeom prst="ellipse">
            <a:avLst/>
          </a:prstGeom>
          <a:solidFill>
            <a:srgbClr val="78d6ea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12"/>
          <p:cNvSpPr/>
          <p:nvPr/>
        </p:nvSpPr>
        <p:spPr>
          <a:xfrm rot="1595400">
            <a:off x="7600680" y="256680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3"/>
          <p:cNvSpPr/>
          <p:nvPr/>
        </p:nvSpPr>
        <p:spPr>
          <a:xfrm>
            <a:off x="2133720" y="3886200"/>
            <a:ext cx="1979280" cy="106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4"/>
          <p:cNvSpPr/>
          <p:nvPr/>
        </p:nvSpPr>
        <p:spPr>
          <a:xfrm>
            <a:off x="4648320" y="3886200"/>
            <a:ext cx="360" cy="76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28a0be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5"/>
          <p:cNvSpPr/>
          <p:nvPr/>
        </p:nvSpPr>
        <p:spPr>
          <a:xfrm rot="8384400">
            <a:off x="4849920" y="5537520"/>
            <a:ext cx="531720" cy="3790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ff"/>
          </a:solidFill>
          <a:ln w="25560">
            <a:solidFill>
              <a:srgbClr val="21778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5: Construct a DFA that accepts a language L over imput alphabets {a,b} such that L is the set of all string starting with aa or bb.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8669B8-8E01-43F2-A13F-0A9642663D3D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 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Regular Expression for the language will be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(aa+bb)(a+b)*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{aa,bb,aaa,aab,bba,bba,……..}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973BCC-BE5A-4A44-AF3F-826DA7EB1F6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8680" cy="548460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B2F60F9-71B2-4A74-9845-5D520ADA801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F39E6A-C141-477A-BAB1-AD828C95B14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954800" y="2514600"/>
            <a:ext cx="44866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2880" cy="153648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2148120" y="5020200"/>
            <a:ext cx="6689160" cy="921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87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3520" y="139464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language defining method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known as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Finite State Machine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(FSM),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Finite State Automata (FSA) ,State Machines.</a:t>
            </a:r>
            <a:endParaRPr b="0" lang="en-US" sz="27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is just like a ludo in which token changes position on the input if certain number of dice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CF8CEB5-DD2F-4FCE-A065-12C071F7F8F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4343400" y="3657600"/>
            <a:ext cx="4437000" cy="29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219320"/>
            <a:ext cx="8227800" cy="51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65760" indent="-254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FA is defined as follows:-</a:t>
            </a:r>
            <a:endParaRPr b="0" lang="en-US" sz="2700" spc="-1" strike="noStrike">
              <a:latin typeface="Arial"/>
            </a:endParaRPr>
          </a:p>
          <a:p>
            <a:pPr lvl="1" marL="621720" indent="-2268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Finite number of states in which one state must be initial state and more than one or may be none can be the final states. </a:t>
            </a:r>
            <a:endParaRPr b="0" lang="en-US" sz="2700" spc="-1" strike="noStrike">
              <a:latin typeface="Arial"/>
            </a:endParaRPr>
          </a:p>
          <a:p>
            <a:pPr lvl="1" marL="621720" indent="-2268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Sigma </a:t>
            </a:r>
            <a:r>
              <a:rPr b="0" lang="el-GR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provides the input letters from which input strings can be formed.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lvl="1" marL="621720" indent="-2268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FA Distinguishing Rule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For each state, there must be an out going transition for each input letter in Sigma </a:t>
            </a:r>
            <a:r>
              <a:rPr b="0" lang="el-GR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Σ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22E5EC-8F48-4E09-8A8F-FDC43B256C7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ntent Placeholder 4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151480" cy="43416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52F5C7-7E35-41EC-BAA4-4FFD5A57762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4814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47200" y="6408000"/>
            <a:ext cx="363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C14A88E-A306-449C-9289-413070F18E5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954800" y="2514600"/>
            <a:ext cx="44866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304920" y="2743200"/>
            <a:ext cx="8532720" cy="1217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87" strike="noStrike">
                <a:solidFill>
                  <a:srgbClr val="51c9f4"/>
                </a:solidFill>
                <a:latin typeface="Cambria"/>
              </a:rPr>
              <a:t>DETERMINISTIC 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3294</TotalTime>
  <Application>LibreOffice/6.4.5.2$Linux_X86_64 LibreOffice_project/40$Build-2</Application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2020-12-24T19:12:15Z</dcterms:modified>
  <cp:revision>382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