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28"/>
  </p:notesMasterIdLst>
  <p:sldIdLst>
    <p:sldId id="259" r:id="rId2"/>
    <p:sldId id="318" r:id="rId3"/>
    <p:sldId id="319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42" r:id="rId15"/>
    <p:sldId id="337" r:id="rId16"/>
    <p:sldId id="338" r:id="rId17"/>
    <p:sldId id="339" r:id="rId18"/>
    <p:sldId id="340" r:id="rId19"/>
    <p:sldId id="341" r:id="rId20"/>
    <p:sldId id="320" r:id="rId21"/>
    <p:sldId id="321" r:id="rId22"/>
    <p:sldId id="343" r:id="rId23"/>
    <p:sldId id="344" r:id="rId24"/>
    <p:sldId id="345" r:id="rId25"/>
    <p:sldId id="346" r:id="rId26"/>
    <p:sldId id="322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C81B6-0BA1-4022-803F-75298B976DE7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1FC88-E668-4C6D-A934-E028A74FF2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6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0F803D-0239-42C7-B512-6ECA9BD8A74D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48466E-6FA5-4862-B10C-D04665BCDD10}" type="datetime1">
              <a:rPr lang="en-US" smtClean="0"/>
              <a:t>9/5/2019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Theory of Automata 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93ABBF-542B-4934-BA0A-C5FE77A70388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Theory of Automata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82802-25BB-4D6F-B3A9-E468CB19AF77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Theory of Automata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2E86EF-97B1-49B2-AE72-504178E5FD0B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Theory of Automata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9E9E1-0A4A-46F5-B0A3-A2F552B9270F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Theory of Automata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6367F1-1346-49BF-BE70-6D0A2F53DAD8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Theory of Automata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A98EC-466E-4427-ABF3-4388274A0856}" type="datetime1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Theory of Automata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637CDE-3E91-4691-AFC5-33E97F614055}" type="datetime1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Theory of Automata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4F21D-6623-43B2-B71F-759F61F0F5A7}" type="datetime1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Theory of Automata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96ED2E2-58CB-492C-9D26-73A4846567C9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Theory of Automata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2018995-015F-449C-B616-878FE9EF7F63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Theory of Automata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8B36B3E-BB86-4E9D-AB4D-CEE9EC7FC6F2}" type="datetime1">
              <a:rPr lang="en-US" smtClean="0"/>
              <a:t>9/5/2019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Theory of Automata 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Theory Of Automata</a:t>
            </a:r>
          </a:p>
          <a:p>
            <a:endParaRPr lang="en-US" sz="3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0"/>
            <a:ext cx="3334565" cy="2438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2400" b="1" dirty="0"/>
              <a:t>Example :</a:t>
            </a:r>
          </a:p>
          <a:p>
            <a:pPr marL="109728" indent="0">
              <a:buNone/>
            </a:pPr>
            <a:r>
              <a:rPr lang="en-US" sz="2400" dirty="0"/>
              <a:t>If </a:t>
            </a:r>
            <a:r>
              <a:rPr lang="el-GR" sz="2400" dirty="0"/>
              <a:t>Σ</a:t>
            </a:r>
            <a:r>
              <a:rPr lang="en-US" sz="2400" dirty="0"/>
              <a:t> = {</a:t>
            </a:r>
            <a:r>
              <a:rPr lang="en-US" sz="2400" dirty="0" err="1"/>
              <a:t>a,b</a:t>
            </a:r>
            <a:r>
              <a:rPr lang="en-US" sz="2400" dirty="0"/>
              <a:t>}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l-GR" sz="2400" dirty="0"/>
              <a:t>Σ</a:t>
            </a:r>
            <a:r>
              <a:rPr lang="en-US" sz="2400" dirty="0"/>
              <a:t> = { a, </a:t>
            </a:r>
            <a:r>
              <a:rPr lang="en-US" sz="2400" dirty="0" err="1"/>
              <a:t>aa</a:t>
            </a:r>
            <a:r>
              <a:rPr lang="en-US" sz="2400" dirty="0"/>
              <a:t>, </a:t>
            </a:r>
            <a:r>
              <a:rPr lang="en-US" sz="2400" dirty="0" err="1"/>
              <a:t>aaa</a:t>
            </a:r>
            <a:r>
              <a:rPr lang="en-US" sz="2400" dirty="0"/>
              <a:t>, </a:t>
            </a:r>
            <a:r>
              <a:rPr lang="en-US" sz="2400" dirty="0" err="1"/>
              <a:t>aaaa,aaaaa</a:t>
            </a:r>
            <a:r>
              <a:rPr lang="en-US" sz="2400" dirty="0"/>
              <a:t> </a:t>
            </a:r>
            <a:r>
              <a:rPr lang="en-US" sz="2400" dirty="0" smtClean="0"/>
              <a:t>….}</a:t>
            </a:r>
          </a:p>
          <a:p>
            <a:pPr marL="109728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Strings of b will not get chance to come</a:t>
            </a:r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r>
              <a:rPr lang="en-US" sz="2400" dirty="0" smtClean="0"/>
              <a:t>If </a:t>
            </a:r>
            <a:r>
              <a:rPr lang="el-GR" sz="2400" dirty="0"/>
              <a:t>Σ</a:t>
            </a:r>
            <a:r>
              <a:rPr lang="en-US" sz="2400" dirty="0"/>
              <a:t> = {</a:t>
            </a:r>
            <a:r>
              <a:rPr lang="en-US" sz="2400" dirty="0" err="1"/>
              <a:t>a,b</a:t>
            </a:r>
            <a:r>
              <a:rPr lang="en-US" sz="2400" dirty="0"/>
              <a:t>}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l-GR" sz="2400" dirty="0"/>
              <a:t>Σ</a:t>
            </a:r>
            <a:r>
              <a:rPr lang="en-US" sz="2400" dirty="0"/>
              <a:t> = { a</a:t>
            </a:r>
            <a:r>
              <a:rPr lang="en-US" sz="2400" dirty="0" smtClean="0"/>
              <a:t>, b, </a:t>
            </a:r>
            <a:r>
              <a:rPr lang="en-US" sz="2400" dirty="0"/>
              <a:t>aa</a:t>
            </a:r>
            <a:r>
              <a:rPr lang="en-US" sz="2400" dirty="0" smtClean="0"/>
              <a:t>, bb, </a:t>
            </a:r>
            <a:r>
              <a:rPr lang="en-US" sz="2400" dirty="0" err="1"/>
              <a:t>aaa</a:t>
            </a:r>
            <a:r>
              <a:rPr lang="en-US" sz="2400" dirty="0" smtClean="0"/>
              <a:t>, </a:t>
            </a:r>
            <a:r>
              <a:rPr lang="en-US" sz="2400" dirty="0" err="1" smtClean="0"/>
              <a:t>bbb</a:t>
            </a:r>
            <a:r>
              <a:rPr lang="en-US" sz="2400" dirty="0" smtClean="0"/>
              <a:t>, </a:t>
            </a:r>
            <a:r>
              <a:rPr lang="en-US" sz="2400" dirty="0" err="1"/>
              <a:t>aaaa</a:t>
            </a:r>
            <a:r>
              <a:rPr lang="en-US" sz="2400" dirty="0" smtClean="0"/>
              <a:t>, </a:t>
            </a:r>
            <a:r>
              <a:rPr lang="en-US" sz="2400" dirty="0" err="1" smtClean="0"/>
              <a:t>bbbb</a:t>
            </a:r>
            <a:r>
              <a:rPr lang="en-US" sz="2400" dirty="0" smtClean="0"/>
              <a:t>, </a:t>
            </a:r>
            <a:r>
              <a:rPr lang="en-US" sz="2400" dirty="0" err="1" smtClean="0"/>
              <a:t>aaaaa</a:t>
            </a:r>
            <a:r>
              <a:rPr lang="en-US" sz="2400" dirty="0" smtClean="0"/>
              <a:t> </a:t>
            </a:r>
            <a:r>
              <a:rPr lang="en-US" sz="2400" dirty="0"/>
              <a:t>….}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Strings with a lexicographic order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Ø"/>
              <a:defRPr/>
            </a:pPr>
            <a:r>
              <a:rPr lang="en-US" sz="2800" dirty="0"/>
              <a:t>Informal language (Talking languages)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sz="2800" dirty="0"/>
              <a:t>Programming language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sz="2800" dirty="0"/>
              <a:t>Formal Languages (Syntactic languages) </a:t>
            </a:r>
          </a:p>
          <a:p>
            <a:pPr lvl="1">
              <a:buFont typeface="Wingdings" pitchFamily="2" charset="2"/>
              <a:buChar char="Ø"/>
              <a:defRPr/>
            </a:pPr>
            <a:endParaRPr lang="en-US" sz="28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Languages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505200"/>
            <a:ext cx="5181600" cy="22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Informal Language</a:t>
            </a:r>
            <a:r>
              <a:rPr lang="en-US" sz="2800" b="1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It studies </a:t>
            </a:r>
            <a:r>
              <a:rPr lang="en-US" sz="2800" dirty="0"/>
              <a:t>purely </a:t>
            </a:r>
            <a:r>
              <a:rPr lang="en-US" sz="2800" dirty="0" smtClean="0"/>
              <a:t>semantic  </a:t>
            </a:r>
            <a:r>
              <a:rPr lang="en-US" sz="2800" dirty="0"/>
              <a:t>aspects of a language 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Concern with the meaning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109728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F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ormal Language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I</a:t>
            </a:r>
            <a:r>
              <a:rPr lang="en-US" sz="2800" dirty="0" smtClean="0"/>
              <a:t>t studies </a:t>
            </a:r>
            <a:r>
              <a:rPr lang="en-US" sz="2800" dirty="0"/>
              <a:t>purely syntactical aspects of a language 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Concern with the rules /syntax and no meaning</a:t>
            </a:r>
            <a:endParaRPr lang="en-US" dirty="0"/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Example </a:t>
            </a:r>
          </a:p>
          <a:p>
            <a:pPr marL="109728" indent="0">
              <a:buNone/>
            </a:pPr>
            <a:r>
              <a:rPr lang="en-US" b="1" dirty="0" smtClean="0"/>
              <a:t>      1:  work                              2:  </a:t>
            </a:r>
            <a:r>
              <a:rPr lang="en-US" b="1" dirty="0" err="1" smtClean="0"/>
              <a:t>wkro</a:t>
            </a:r>
            <a:endParaRPr lang="en-US" b="1" dirty="0"/>
          </a:p>
          <a:p>
            <a:pPr marL="109728" indent="0">
              <a:buNone/>
            </a:pPr>
            <a:r>
              <a:rPr lang="en-US" dirty="0" smtClean="0"/>
              <a:t>Example 1 is but correct according to the definition informal language,  </a:t>
            </a:r>
          </a:p>
          <a:p>
            <a:pPr marL="109728" indent="0">
              <a:buNone/>
            </a:pPr>
            <a:r>
              <a:rPr lang="en-US" dirty="0" smtClean="0"/>
              <a:t>Example 2 is correct according to the definition of formal language.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67" y="4343400"/>
            <a:ext cx="447703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How automata accept or reject an input?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How can automata know that the given string is valid or not?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For every language rules are defined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We can say that language is already defined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Automata accepts/rejects input ,according to the predefined rules.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defRPr/>
            </a:pPr>
            <a:r>
              <a:rPr lang="en-US" sz="2800" dirty="0"/>
              <a:t>The languages can be defined in different ways , such as </a:t>
            </a:r>
            <a:endParaRPr lang="en-US" sz="2800" dirty="0" smtClean="0"/>
          </a:p>
          <a:p>
            <a:pPr marL="609600" indent="-609600">
              <a:lnSpc>
                <a:spcPct val="90000"/>
              </a:lnSpc>
              <a:defRPr/>
            </a:pPr>
            <a:endParaRPr lang="en-US" sz="2800" dirty="0"/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Descriptive definition, 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Recursive definition, 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using Regular Expressions(RE) and 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using Finite Automaton(FA) etc.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Languages </a:t>
            </a:r>
          </a:p>
        </p:txBody>
      </p:sp>
    </p:spTree>
    <p:extLst>
      <p:ext uri="{BB962C8B-B14F-4D97-AF65-F5344CB8AC3E}">
        <p14:creationId xmlns:p14="http://schemas.microsoft.com/office/powerpoint/2010/main" val="318138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One of the language defining method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 this method, simply describe condition imposed on its strings/words.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language and its associated conditions are defined in plain English.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This way is semi-formal way with chances of ambiguity.</a:t>
            </a:r>
          </a:p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pPr marL="109728" indent="0">
              <a:buNone/>
            </a:pPr>
            <a:r>
              <a:rPr lang="en-US" b="1" dirty="0" smtClean="0"/>
              <a:t>     Language name = {define equation here}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1:Descriptive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Example :</a:t>
            </a:r>
          </a:p>
          <a:p>
            <a:pPr marL="109728" indent="0">
              <a:buNone/>
            </a:pPr>
            <a:r>
              <a:rPr lang="en-US" dirty="0" smtClean="0"/>
              <a:t> Define a language which should not start with zero finite string.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L1= {Any finite string of letters that doesn’t start with letter zero}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7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  <a:defRPr/>
            </a:pPr>
            <a:r>
              <a:rPr lang="en-US" sz="2400" b="1" dirty="0" smtClean="0"/>
              <a:t>Example</a:t>
            </a:r>
            <a:r>
              <a:rPr lang="en-US" sz="2400" b="1" dirty="0"/>
              <a:t>: 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400" dirty="0"/>
              <a:t>	The language  L of strings of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odd </a:t>
            </a:r>
            <a:r>
              <a:rPr lang="en-US" sz="2400" dirty="0"/>
              <a:t>length, defined over </a:t>
            </a:r>
            <a:r>
              <a:rPr lang="el-GR" sz="2400" dirty="0"/>
              <a:t>Σ</a:t>
            </a:r>
            <a:r>
              <a:rPr lang="en-US" sz="2400" dirty="0"/>
              <a:t>={a}, can be written as 	</a:t>
            </a:r>
          </a:p>
          <a:p>
            <a:pPr marL="109728" indent="0">
              <a:buNone/>
              <a:defRPr/>
            </a:pPr>
            <a:r>
              <a:rPr lang="en-US" sz="2400" dirty="0"/>
              <a:t>		L={a, </a:t>
            </a:r>
            <a:r>
              <a:rPr lang="en-US" sz="2400" dirty="0" err="1"/>
              <a:t>aaa</a:t>
            </a:r>
            <a:r>
              <a:rPr lang="en-US" sz="2400" dirty="0"/>
              <a:t>, </a:t>
            </a:r>
            <a:r>
              <a:rPr lang="en-US" sz="2400" dirty="0" err="1"/>
              <a:t>aaaaa</a:t>
            </a:r>
            <a:r>
              <a:rPr lang="en-US" sz="2400" dirty="0"/>
              <a:t>,…..} </a:t>
            </a:r>
            <a:endParaRPr lang="en-US" sz="2400" dirty="0" smtClean="0">
              <a:solidFill>
                <a:srgbClr val="FFFF99"/>
              </a:solidFill>
            </a:endParaRPr>
          </a:p>
          <a:p>
            <a:pPr marL="109728" indent="0">
              <a:buNone/>
              <a:defRPr/>
            </a:pPr>
            <a:r>
              <a:rPr lang="en-US" sz="2400" b="1" dirty="0" smtClean="0"/>
              <a:t>Example: 	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400" dirty="0"/>
              <a:t>	The language L of strings that does not start with a, defined over </a:t>
            </a:r>
            <a:r>
              <a:rPr lang="el-GR" sz="2400" dirty="0"/>
              <a:t>Σ</a:t>
            </a:r>
            <a:r>
              <a:rPr lang="en-US" sz="2400" dirty="0"/>
              <a:t>={</a:t>
            </a:r>
            <a:r>
              <a:rPr lang="en-US" sz="2400" dirty="0" err="1"/>
              <a:t>a,b,c</a:t>
            </a:r>
            <a:r>
              <a:rPr lang="en-US" sz="2400" dirty="0"/>
              <a:t>}, can be written as		</a:t>
            </a:r>
          </a:p>
          <a:p>
            <a:pPr marL="109728" indent="0">
              <a:buNone/>
              <a:defRPr/>
            </a:pPr>
            <a:r>
              <a:rPr lang="en-US" sz="2400" dirty="0"/>
              <a:t>		L={b, c, </a:t>
            </a:r>
            <a:r>
              <a:rPr lang="en-US" sz="2400" dirty="0" err="1"/>
              <a:t>ba</a:t>
            </a:r>
            <a:r>
              <a:rPr lang="en-US" sz="2400" dirty="0"/>
              <a:t>, bb, </a:t>
            </a:r>
            <a:r>
              <a:rPr lang="en-US" sz="2400" dirty="0" err="1"/>
              <a:t>bc</a:t>
            </a:r>
            <a:r>
              <a:rPr lang="en-US" sz="2400" dirty="0"/>
              <a:t>, </a:t>
            </a:r>
            <a:r>
              <a:rPr lang="en-US" sz="2400" dirty="0" err="1"/>
              <a:t>ca</a:t>
            </a:r>
            <a:r>
              <a:rPr lang="en-US" sz="2400" dirty="0"/>
              <a:t>, </a:t>
            </a:r>
            <a:r>
              <a:rPr lang="en-US" sz="2400" dirty="0" err="1"/>
              <a:t>cb</a:t>
            </a:r>
            <a:r>
              <a:rPr lang="en-US" sz="2400" dirty="0"/>
              <a:t>,  cc, …}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lnSpc>
                <a:spcPct val="90000"/>
              </a:lnSpc>
              <a:buNone/>
              <a:defRPr/>
            </a:pPr>
            <a:r>
              <a:rPr lang="en-US" sz="2400" b="1" dirty="0" smtClean="0"/>
              <a:t>Example</a:t>
            </a:r>
            <a:r>
              <a:rPr lang="en-US" sz="2400" b="1" dirty="0"/>
              <a:t>: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2400" dirty="0"/>
              <a:t>	The language L of strings of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length 2</a:t>
            </a:r>
            <a:r>
              <a:rPr lang="en-US" sz="2400" dirty="0"/>
              <a:t>, defined over </a:t>
            </a:r>
            <a:r>
              <a:rPr lang="el-GR" sz="2400" dirty="0"/>
              <a:t>Σ</a:t>
            </a:r>
            <a:r>
              <a:rPr lang="en-US" sz="2400" dirty="0"/>
              <a:t>={0,1,2}, can be written as   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2400" dirty="0"/>
              <a:t>		L={00, 01, 02,10, 11,12,20,21,22}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9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48128"/>
            <a:ext cx="8229600" cy="149047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4000" b="1" dirty="0" smtClean="0"/>
              <a:t>Lecture # 03/04</a:t>
            </a:r>
          </a:p>
          <a:p>
            <a:pPr marL="109728" indent="0">
              <a:buNone/>
            </a:pPr>
            <a:r>
              <a:rPr lang="en-US" sz="4000" dirty="0" smtClean="0"/>
              <a:t>Theory of Automata 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The language consisting of </a:t>
            </a:r>
            <a:r>
              <a:rPr lang="el-GR" sz="2800" dirty="0"/>
              <a:t>Λ</a:t>
            </a:r>
            <a:r>
              <a:rPr lang="en-US" sz="2800" dirty="0"/>
              <a:t> and the strings s defined over </a:t>
            </a:r>
            <a:r>
              <a:rPr lang="el-GR" sz="2800" dirty="0"/>
              <a:t>Σ</a:t>
            </a:r>
            <a:r>
              <a:rPr lang="en-US" sz="2800" dirty="0"/>
              <a:t>  such that Rev(s)=s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It </a:t>
            </a:r>
            <a:r>
              <a:rPr lang="en-US" sz="2800" dirty="0"/>
              <a:t>is to be denoted that the words of PALINDROME are called </a:t>
            </a:r>
            <a:r>
              <a:rPr lang="en-US" sz="2800" b="1" dirty="0"/>
              <a:t>palindromes. 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 smtClean="0"/>
              <a:t>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Palindrome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381226"/>
            <a:ext cx="4714430" cy="314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Example: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For </a:t>
            </a:r>
            <a:r>
              <a:rPr lang="el-GR" sz="2400" dirty="0"/>
              <a:t>Σ</a:t>
            </a:r>
            <a:r>
              <a:rPr lang="en-US" sz="2400" dirty="0"/>
              <a:t>={</a:t>
            </a:r>
            <a:r>
              <a:rPr lang="en-US" sz="2400" dirty="0" err="1"/>
              <a:t>a,b</a:t>
            </a:r>
            <a:r>
              <a:rPr lang="en-US" sz="2400" dirty="0"/>
              <a:t>}, 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	PALINDROME={</a:t>
            </a:r>
            <a:r>
              <a:rPr lang="el-GR" sz="2400" dirty="0"/>
              <a:t>Λ</a:t>
            </a:r>
            <a:r>
              <a:rPr lang="en-US" sz="2400" dirty="0"/>
              <a:t> , a, b, </a:t>
            </a:r>
            <a:r>
              <a:rPr lang="en-US" sz="2400" dirty="0" err="1"/>
              <a:t>aa</a:t>
            </a:r>
            <a:r>
              <a:rPr lang="en-US" sz="2400" dirty="0"/>
              <a:t>, bb, </a:t>
            </a:r>
            <a:r>
              <a:rPr lang="en-US" sz="2400" dirty="0" err="1"/>
              <a:t>aaa</a:t>
            </a:r>
            <a:r>
              <a:rPr lang="en-US" sz="2400" dirty="0"/>
              <a:t>, aba, </a:t>
            </a:r>
            <a:r>
              <a:rPr lang="en-US" sz="2400" dirty="0" err="1"/>
              <a:t>bab</a:t>
            </a:r>
            <a:r>
              <a:rPr lang="en-US" sz="2400" dirty="0"/>
              <a:t>, </a:t>
            </a:r>
            <a:r>
              <a:rPr lang="en-US" sz="2400" dirty="0" err="1"/>
              <a:t>bbb</a:t>
            </a:r>
            <a:r>
              <a:rPr lang="en-US" sz="2400" dirty="0"/>
              <a:t>, ...}</a:t>
            </a: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Null string is also a palindrome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8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language defining method.</a:t>
            </a:r>
          </a:p>
          <a:p>
            <a:r>
              <a:rPr lang="en-US" dirty="0"/>
              <a:t>F</a:t>
            </a:r>
            <a:r>
              <a:rPr lang="en-US" dirty="0" smtClean="0"/>
              <a:t>undamentally </a:t>
            </a:r>
            <a:r>
              <a:rPr lang="en-US" dirty="0"/>
              <a:t>a three-step </a:t>
            </a:r>
            <a:r>
              <a:rPr lang="en-US" dirty="0" smtClean="0"/>
              <a:t>process</a:t>
            </a:r>
          </a:p>
          <a:p>
            <a:endParaRPr lang="en-US" dirty="0" smtClean="0"/>
          </a:p>
          <a:p>
            <a:r>
              <a:rPr lang="en-US" b="1" dirty="0" smtClean="0"/>
              <a:t>Rule#1: </a:t>
            </a:r>
          </a:p>
          <a:p>
            <a:pPr marL="109728" indent="0">
              <a:buNone/>
            </a:pPr>
            <a:r>
              <a:rPr lang="en-US" dirty="0" smtClean="0"/>
              <a:t> Specify </a:t>
            </a:r>
            <a:r>
              <a:rPr lang="en-US" dirty="0"/>
              <a:t>some basic objects in the set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r>
              <a:rPr lang="en-US" dirty="0" smtClean="0"/>
              <a:t> </a:t>
            </a:r>
            <a:r>
              <a:rPr lang="en-US" dirty="0"/>
              <a:t>The number of basic objects specified must be finite. 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 S</a:t>
            </a:r>
            <a:r>
              <a:rPr lang="en-US" dirty="0" smtClean="0"/>
              <a:t>ome </a:t>
            </a:r>
            <a:r>
              <a:rPr lang="en-US" dirty="0"/>
              <a:t>basic facts about the </a:t>
            </a:r>
            <a:r>
              <a:rPr lang="en-US" dirty="0" smtClean="0"/>
              <a:t>set are written.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2:Recursive Equation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3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Rule#2: </a:t>
            </a:r>
          </a:p>
          <a:p>
            <a:pPr marL="109728" indent="0">
              <a:buNone/>
            </a:pPr>
            <a:r>
              <a:rPr lang="en-US" dirty="0" smtClean="0"/>
              <a:t> Give </a:t>
            </a:r>
            <a:r>
              <a:rPr lang="en-US" dirty="0"/>
              <a:t>a finite number of basic rules for constructing more objects in the set from the ones we already know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b="1" dirty="0" smtClean="0"/>
              <a:t>Rule#3: </a:t>
            </a:r>
            <a:endParaRPr lang="en-US" b="1" dirty="0"/>
          </a:p>
          <a:p>
            <a:pPr marL="109728" indent="0">
              <a:buNone/>
            </a:pPr>
            <a:r>
              <a:rPr lang="en-US" dirty="0" smtClean="0"/>
              <a:t> Provide </a:t>
            </a:r>
            <a:r>
              <a:rPr lang="en-US" dirty="0"/>
              <a:t>declaration that no objects except those constructed in this way are allowed in the set.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66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800" b="1" dirty="0"/>
              <a:t>Defining language of INTEGER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800" u="sng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u="sng" dirty="0"/>
              <a:t>Rule 1: </a:t>
            </a:r>
            <a:r>
              <a:rPr lang="en-US" sz="2800" dirty="0"/>
              <a:t>1  is in </a:t>
            </a:r>
            <a:r>
              <a:rPr lang="en-US" sz="2800" b="1" dirty="0"/>
              <a:t>INTEGER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800" u="sng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u="sng" dirty="0"/>
              <a:t>Rule 2:  </a:t>
            </a:r>
            <a:r>
              <a:rPr lang="en-US" sz="2800" dirty="0"/>
              <a:t>If x is in </a:t>
            </a:r>
            <a:r>
              <a:rPr lang="en-US" sz="2800" b="1" dirty="0"/>
              <a:t>INTEGER</a:t>
            </a:r>
            <a:r>
              <a:rPr lang="en-US" sz="2800" dirty="0"/>
              <a:t> then x+1 and x-1 are also in </a:t>
            </a:r>
            <a:r>
              <a:rPr lang="en-US" sz="2800" b="1" dirty="0"/>
              <a:t>INTEGER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8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u="sng" dirty="0"/>
              <a:t>Rule 3: </a:t>
            </a:r>
            <a:r>
              <a:rPr lang="en-US" sz="2800" dirty="0"/>
              <a:t>No strings except those constructed in above, are allowed to be in </a:t>
            </a:r>
            <a:r>
              <a:rPr lang="en-US" sz="2800" b="1" dirty="0"/>
              <a:t>INTEGER</a:t>
            </a:r>
            <a:r>
              <a:rPr lang="en-US" sz="2800" dirty="0"/>
              <a:t>.</a:t>
            </a:r>
            <a:endParaRPr lang="en-US" sz="2800" u="sng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5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Defining the language L, of strings beginning and ending in different letters , defined over  </a:t>
            </a:r>
            <a:r>
              <a:rPr lang="el-GR" b="1" dirty="0"/>
              <a:t>Σ</a:t>
            </a:r>
            <a:r>
              <a:rPr lang="en-US" b="1" dirty="0"/>
              <a:t>={a, b}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u="sng" dirty="0"/>
              <a:t>Rule 1</a:t>
            </a:r>
            <a:r>
              <a:rPr lang="en-US" dirty="0"/>
              <a:t>:  </a:t>
            </a:r>
            <a:r>
              <a:rPr lang="en-US" dirty="0" err="1"/>
              <a:t>ab</a:t>
            </a:r>
            <a:r>
              <a:rPr lang="en-US" dirty="0"/>
              <a:t> and </a:t>
            </a:r>
            <a:r>
              <a:rPr lang="en-US" dirty="0" err="1"/>
              <a:t>ba</a:t>
            </a:r>
            <a:r>
              <a:rPr lang="en-US" dirty="0"/>
              <a:t> are in L</a:t>
            </a:r>
            <a:r>
              <a:rPr lang="en-US" b="1" baseline="40000" dirty="0"/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u="sng" dirty="0"/>
              <a:t>Rule 2</a:t>
            </a:r>
            <a:r>
              <a:rPr lang="en-US" u="sng" dirty="0" smtClean="0"/>
              <a:t>: </a:t>
            </a:r>
            <a:r>
              <a:rPr lang="en-US" dirty="0" smtClean="0"/>
              <a:t>(</a:t>
            </a:r>
            <a:r>
              <a:rPr lang="en-US" dirty="0"/>
              <a:t>a)s(b) and (b)s(a) are also in </a:t>
            </a:r>
            <a:r>
              <a:rPr lang="en-US" b="1" dirty="0"/>
              <a:t>L, </a:t>
            </a:r>
            <a:r>
              <a:rPr lang="en-US" dirty="0"/>
              <a:t>where s belongs to </a:t>
            </a:r>
            <a:r>
              <a:rPr lang="el-GR" dirty="0"/>
              <a:t>Σ</a:t>
            </a:r>
            <a:r>
              <a:rPr lang="en-US" baseline="40000" dirty="0"/>
              <a:t>*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b="1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u="sng" dirty="0"/>
              <a:t>Rule 3: </a:t>
            </a:r>
            <a:r>
              <a:rPr lang="en-US" dirty="0" smtClean="0"/>
              <a:t>No </a:t>
            </a:r>
            <a:r>
              <a:rPr lang="en-US" dirty="0"/>
              <a:t>strings except those constructed in above, are allowed to be in </a:t>
            </a:r>
            <a:r>
              <a:rPr lang="en-US" b="1" dirty="0"/>
              <a:t>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15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Kleene</a:t>
            </a:r>
            <a:r>
              <a:rPr lang="en-US" dirty="0" smtClean="0"/>
              <a:t> Star Closure</a:t>
            </a:r>
          </a:p>
          <a:p>
            <a:r>
              <a:rPr lang="en-US" dirty="0" err="1" smtClean="0"/>
              <a:t>Kleene</a:t>
            </a:r>
            <a:r>
              <a:rPr lang="en-US" dirty="0" smtClean="0"/>
              <a:t> Plus</a:t>
            </a:r>
          </a:p>
          <a:p>
            <a:r>
              <a:rPr lang="en-US" dirty="0" smtClean="0"/>
              <a:t>Lexicographic order</a:t>
            </a:r>
          </a:p>
          <a:p>
            <a:r>
              <a:rPr lang="en-US" dirty="0" smtClean="0"/>
              <a:t>Languages</a:t>
            </a:r>
          </a:p>
          <a:p>
            <a:r>
              <a:rPr lang="en-US" dirty="0" smtClean="0"/>
              <a:t>Types of languages</a:t>
            </a:r>
          </a:p>
          <a:p>
            <a:r>
              <a:rPr lang="en-US" dirty="0" smtClean="0"/>
              <a:t>Method of defining languages</a:t>
            </a:r>
          </a:p>
          <a:p>
            <a:r>
              <a:rPr lang="en-US" dirty="0" smtClean="0"/>
              <a:t>Descriptive definition</a:t>
            </a:r>
          </a:p>
          <a:p>
            <a:r>
              <a:rPr lang="en-US" dirty="0" smtClean="0"/>
              <a:t>Palindrome</a:t>
            </a:r>
          </a:p>
          <a:p>
            <a:r>
              <a:rPr lang="en-US" dirty="0" smtClean="0"/>
              <a:t>Recursive way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Summary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810000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7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Automata and Automaton?</a:t>
            </a:r>
          </a:p>
          <a:p>
            <a:r>
              <a:rPr lang="en-US" dirty="0" smtClean="0"/>
              <a:t>Application of Theory of Automata</a:t>
            </a:r>
          </a:p>
          <a:p>
            <a:r>
              <a:rPr lang="en-US" dirty="0" smtClean="0"/>
              <a:t>What is a language?</a:t>
            </a:r>
          </a:p>
          <a:p>
            <a:r>
              <a:rPr lang="en-US" dirty="0" smtClean="0"/>
              <a:t>Alphabets and Ambiguity</a:t>
            </a:r>
          </a:p>
          <a:p>
            <a:r>
              <a:rPr lang="en-US" dirty="0" smtClean="0"/>
              <a:t>Words </a:t>
            </a:r>
          </a:p>
          <a:p>
            <a:r>
              <a:rPr lang="en-US" dirty="0" smtClean="0"/>
              <a:t>Strings</a:t>
            </a:r>
          </a:p>
          <a:p>
            <a:r>
              <a:rPr lang="en-US" dirty="0" smtClean="0"/>
              <a:t>Length of string</a:t>
            </a:r>
          </a:p>
          <a:p>
            <a:r>
              <a:rPr lang="en-US" dirty="0" smtClean="0"/>
              <a:t>Reverse of string</a:t>
            </a:r>
          </a:p>
          <a:p>
            <a:r>
              <a:rPr lang="en-US" dirty="0" smtClean="0"/>
              <a:t>Power of string and alphabet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7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undetermined power, represent infinite number of terms can be made including empty string.</a:t>
            </a:r>
          </a:p>
          <a:p>
            <a:r>
              <a:rPr lang="en-US" dirty="0" smtClean="0"/>
              <a:t>Also known as Kleene Closure and Kleene Operator.</a:t>
            </a:r>
          </a:p>
          <a:p>
            <a:r>
              <a:rPr lang="en-US" dirty="0"/>
              <a:t>It is denoted by </a:t>
            </a:r>
            <a:r>
              <a:rPr lang="el-GR" dirty="0"/>
              <a:t>Σ</a:t>
            </a:r>
            <a:r>
              <a:rPr lang="en-US" baseline="30000" dirty="0" smtClean="0"/>
              <a:t>*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It contains infinite words, however each word has finite length.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Kleene Star </a:t>
            </a:r>
            <a:r>
              <a:rPr lang="en-US" dirty="0" smtClean="0"/>
              <a:t>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If </a:t>
            </a:r>
            <a:r>
              <a:rPr lang="el-GR" sz="2800" dirty="0"/>
              <a:t>Σ</a:t>
            </a:r>
            <a:r>
              <a:rPr lang="en-US" sz="2800" dirty="0"/>
              <a:t> = {x} </a:t>
            </a:r>
          </a:p>
          <a:p>
            <a:pPr>
              <a:buFont typeface="Monotype Sorts" pitchFamily="2" charset="2"/>
              <a:buNone/>
            </a:pPr>
            <a:r>
              <a:rPr lang="en-US" sz="2800" dirty="0"/>
              <a:t>	Then </a:t>
            </a:r>
            <a:r>
              <a:rPr lang="el-GR" sz="2800" dirty="0"/>
              <a:t>Σ</a:t>
            </a:r>
            <a:r>
              <a:rPr lang="en-US" sz="2800" dirty="0"/>
              <a:t>* = {</a:t>
            </a:r>
            <a:r>
              <a:rPr lang="el-GR" sz="2400" dirty="0"/>
              <a:t>Λ</a:t>
            </a:r>
            <a:r>
              <a:rPr lang="en-US" sz="2400" dirty="0"/>
              <a:t>,</a:t>
            </a:r>
            <a:r>
              <a:rPr lang="en-US" sz="2800" dirty="0"/>
              <a:t> x, xx, xxx, </a:t>
            </a:r>
            <a:r>
              <a:rPr lang="en-US" sz="2800" dirty="0" err="1"/>
              <a:t>xxxx</a:t>
            </a:r>
            <a:r>
              <a:rPr lang="en-US" sz="2800" dirty="0"/>
              <a:t>, ….}</a:t>
            </a:r>
          </a:p>
          <a:p>
            <a:r>
              <a:rPr lang="en-US" sz="2800" dirty="0"/>
              <a:t> If </a:t>
            </a:r>
            <a:r>
              <a:rPr lang="el-GR" sz="2800" dirty="0"/>
              <a:t>Σ</a:t>
            </a:r>
            <a:r>
              <a:rPr lang="en-US" sz="2800" dirty="0"/>
              <a:t> = {0,1} </a:t>
            </a:r>
          </a:p>
          <a:p>
            <a:pPr>
              <a:buFont typeface="Monotype Sorts" pitchFamily="2" charset="2"/>
              <a:buNone/>
            </a:pPr>
            <a:r>
              <a:rPr lang="en-US" sz="2800" dirty="0"/>
              <a:t>	Then </a:t>
            </a:r>
            <a:r>
              <a:rPr lang="el-GR" sz="2800" dirty="0"/>
              <a:t>Σ</a:t>
            </a:r>
            <a:r>
              <a:rPr lang="en-US" sz="2800" dirty="0"/>
              <a:t>* = {</a:t>
            </a:r>
            <a:r>
              <a:rPr lang="el-GR" sz="2400" dirty="0"/>
              <a:t>Λ</a:t>
            </a:r>
            <a:r>
              <a:rPr lang="en-US" sz="2400" dirty="0"/>
              <a:t>,</a:t>
            </a:r>
            <a:r>
              <a:rPr lang="en-US" sz="2800" dirty="0"/>
              <a:t> 0, 1, 00, 01, 10, 11, ….}</a:t>
            </a:r>
            <a:endParaRPr lang="el-GR" sz="2800" dirty="0"/>
          </a:p>
          <a:p>
            <a:r>
              <a:rPr lang="en-US" sz="2800" dirty="0"/>
              <a:t> If </a:t>
            </a:r>
            <a:r>
              <a:rPr lang="el-GR" sz="2800" dirty="0"/>
              <a:t>Σ</a:t>
            </a:r>
            <a:r>
              <a:rPr lang="en-US" sz="2800" dirty="0"/>
              <a:t> = {</a:t>
            </a:r>
            <a:r>
              <a:rPr lang="en-US" sz="2800" dirty="0" err="1"/>
              <a:t>aaB</a:t>
            </a:r>
            <a:r>
              <a:rPr lang="en-US" sz="2800" dirty="0"/>
              <a:t>, c}</a:t>
            </a:r>
          </a:p>
          <a:p>
            <a:pPr>
              <a:buFont typeface="Monotype Sorts" pitchFamily="2" charset="2"/>
              <a:buNone/>
            </a:pPr>
            <a:r>
              <a:rPr lang="en-US" sz="2800" dirty="0"/>
              <a:t>	Then </a:t>
            </a:r>
            <a:r>
              <a:rPr lang="el-GR" sz="2800" dirty="0"/>
              <a:t>Σ</a:t>
            </a:r>
            <a:r>
              <a:rPr lang="en-US" sz="2800" dirty="0"/>
              <a:t>* = {</a:t>
            </a:r>
            <a:r>
              <a:rPr lang="el-GR" sz="2400" dirty="0"/>
              <a:t>Λ </a:t>
            </a:r>
            <a:r>
              <a:rPr lang="en-US" sz="2400" dirty="0"/>
              <a:t>,</a:t>
            </a:r>
            <a:r>
              <a:rPr lang="en-US" sz="2800" dirty="0" err="1"/>
              <a:t>aaB</a:t>
            </a:r>
            <a:r>
              <a:rPr lang="en-US" sz="2800" dirty="0"/>
              <a:t>, c, </a:t>
            </a:r>
            <a:r>
              <a:rPr lang="en-US" sz="2800" dirty="0" err="1"/>
              <a:t>aaBaaB</a:t>
            </a:r>
            <a:r>
              <a:rPr lang="en-US" sz="2800" dirty="0"/>
              <a:t>, </a:t>
            </a:r>
            <a:r>
              <a:rPr lang="en-US" sz="2800" dirty="0" err="1"/>
              <a:t>aaBc</a:t>
            </a:r>
            <a:r>
              <a:rPr lang="en-US" sz="2800" dirty="0"/>
              <a:t>, </a:t>
            </a:r>
            <a:r>
              <a:rPr lang="en-US" sz="2800" dirty="0" err="1"/>
              <a:t>caaB</a:t>
            </a:r>
            <a:r>
              <a:rPr lang="en-US" sz="2800" dirty="0"/>
              <a:t>, 		     cc, ….}</a:t>
            </a:r>
            <a:endParaRPr lang="el-GR" sz="28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286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4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undetermined power, represent infinite number of terms can be made </a:t>
            </a:r>
            <a:r>
              <a:rPr lang="en-US" dirty="0" smtClean="0"/>
              <a:t>except </a:t>
            </a:r>
            <a:r>
              <a:rPr lang="en-US" dirty="0"/>
              <a:t>empty string.</a:t>
            </a:r>
          </a:p>
          <a:p>
            <a:r>
              <a:rPr lang="en-US" dirty="0" smtClean="0"/>
              <a:t>Also known as Kleene Positive and Positive Closure.</a:t>
            </a:r>
          </a:p>
          <a:p>
            <a:r>
              <a:rPr lang="en-US" sz="2800" dirty="0"/>
              <a:t>It is denoted by </a:t>
            </a:r>
            <a:r>
              <a:rPr lang="el-GR" sz="2800" dirty="0" smtClean="0"/>
              <a:t>Σ</a:t>
            </a:r>
            <a:r>
              <a:rPr lang="en-US" sz="2800" baseline="40000" dirty="0"/>
              <a:t>+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Kleene Plus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3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 </a:t>
            </a:r>
            <a:r>
              <a:rPr lang="el-GR" sz="2800" dirty="0"/>
              <a:t>Σ</a:t>
            </a:r>
            <a:r>
              <a:rPr lang="en-US" sz="2800" dirty="0"/>
              <a:t> = {x} </a:t>
            </a:r>
          </a:p>
          <a:p>
            <a:pPr>
              <a:buFont typeface="Monotype Sorts" pitchFamily="2" charset="2"/>
              <a:buNone/>
            </a:pPr>
            <a:r>
              <a:rPr lang="en-US" sz="2800" dirty="0"/>
              <a:t>	Then </a:t>
            </a:r>
            <a:r>
              <a:rPr lang="el-GR" sz="2800" dirty="0"/>
              <a:t>Σ</a:t>
            </a:r>
            <a:r>
              <a:rPr lang="en-US" sz="2800" baseline="40000" dirty="0"/>
              <a:t>+</a:t>
            </a:r>
            <a:r>
              <a:rPr lang="en-US" sz="2800" dirty="0"/>
              <a:t> = { x, xx, xxx, </a:t>
            </a:r>
            <a:r>
              <a:rPr lang="en-US" sz="2800" dirty="0" err="1"/>
              <a:t>xxxx</a:t>
            </a:r>
            <a:r>
              <a:rPr lang="en-US" sz="2800" dirty="0"/>
              <a:t>, ….}</a:t>
            </a:r>
          </a:p>
          <a:p>
            <a:r>
              <a:rPr lang="en-US" sz="2800" dirty="0"/>
              <a:t> If </a:t>
            </a:r>
            <a:r>
              <a:rPr lang="el-GR" sz="2800" dirty="0"/>
              <a:t>Σ</a:t>
            </a:r>
            <a:r>
              <a:rPr lang="en-US" sz="2800" dirty="0"/>
              <a:t> = {0,1} </a:t>
            </a:r>
          </a:p>
          <a:p>
            <a:pPr>
              <a:buFont typeface="Monotype Sorts" pitchFamily="2" charset="2"/>
              <a:buNone/>
            </a:pPr>
            <a:r>
              <a:rPr lang="en-US" sz="2800" dirty="0"/>
              <a:t>	Then </a:t>
            </a:r>
            <a:r>
              <a:rPr lang="el-GR" sz="2800" dirty="0"/>
              <a:t>Σ</a:t>
            </a:r>
            <a:r>
              <a:rPr lang="en-US" sz="2800" baseline="40000" dirty="0"/>
              <a:t>+</a:t>
            </a:r>
            <a:r>
              <a:rPr lang="en-US" sz="2800" dirty="0"/>
              <a:t> = { 0, 1, 00, 01, 10, 11, ….}</a:t>
            </a:r>
            <a:endParaRPr lang="el-GR" sz="2800" dirty="0"/>
          </a:p>
          <a:p>
            <a:r>
              <a:rPr lang="en-US" sz="2800" dirty="0"/>
              <a:t> If </a:t>
            </a:r>
            <a:r>
              <a:rPr lang="el-GR" sz="2800" dirty="0"/>
              <a:t>Σ</a:t>
            </a:r>
            <a:r>
              <a:rPr lang="en-US" sz="2800" dirty="0"/>
              <a:t> = {</a:t>
            </a:r>
            <a:r>
              <a:rPr lang="en-US" sz="2800" dirty="0" err="1"/>
              <a:t>aaB</a:t>
            </a:r>
            <a:r>
              <a:rPr lang="en-US" sz="2800" dirty="0"/>
              <a:t>, c}</a:t>
            </a:r>
          </a:p>
          <a:p>
            <a:pPr>
              <a:buFont typeface="Monotype Sorts" pitchFamily="2" charset="2"/>
              <a:buNone/>
            </a:pPr>
            <a:r>
              <a:rPr lang="en-US" sz="2800" dirty="0"/>
              <a:t>	Then </a:t>
            </a:r>
            <a:r>
              <a:rPr lang="el-GR" sz="2800" dirty="0"/>
              <a:t>Σ</a:t>
            </a:r>
            <a:r>
              <a:rPr lang="en-US" sz="2800" baseline="30000" dirty="0"/>
              <a:t>+</a:t>
            </a:r>
            <a:r>
              <a:rPr lang="en-US" sz="2800" dirty="0"/>
              <a:t> = {</a:t>
            </a:r>
            <a:r>
              <a:rPr lang="en-US" sz="2800" dirty="0" err="1"/>
              <a:t>aaB</a:t>
            </a:r>
            <a:r>
              <a:rPr lang="en-US" sz="2800" dirty="0"/>
              <a:t>, c, </a:t>
            </a:r>
            <a:r>
              <a:rPr lang="en-US" sz="2800" dirty="0" err="1"/>
              <a:t>aaBaaB</a:t>
            </a:r>
            <a:r>
              <a:rPr lang="en-US" sz="2800" dirty="0"/>
              <a:t>, </a:t>
            </a:r>
            <a:r>
              <a:rPr lang="en-US" sz="2800" dirty="0" err="1"/>
              <a:t>aaBc</a:t>
            </a:r>
            <a:r>
              <a:rPr lang="en-US" sz="2800" dirty="0"/>
              <a:t>, </a:t>
            </a:r>
            <a:r>
              <a:rPr lang="en-US" sz="2800" dirty="0" err="1"/>
              <a:t>caaB</a:t>
            </a:r>
            <a:r>
              <a:rPr lang="en-US" sz="2800" dirty="0"/>
              <a:t>, 		     cc, ….}</a:t>
            </a:r>
            <a:endParaRPr lang="el-GR" sz="28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28600"/>
            <a:ext cx="2133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4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more 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3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of sequencing a language in which strings are grouped by their length.</a:t>
            </a:r>
          </a:p>
          <a:p>
            <a:r>
              <a:rPr lang="en-US" dirty="0" smtClean="0"/>
              <a:t>Strings of shortest length will come first.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Lexicographic Order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124200"/>
            <a:ext cx="5029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DMINISTRATOR@SPELLIVFUVWYY57I" val="466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1169</TotalTime>
  <Words>766</Words>
  <Application>Microsoft Office PowerPoint</Application>
  <PresentationFormat>On-screen Show (4:3)</PresentationFormat>
  <Paragraphs>176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PowerPoint Presentation</vt:lpstr>
      <vt:lpstr>PowerPoint Presentation</vt:lpstr>
      <vt:lpstr>Revision</vt:lpstr>
      <vt:lpstr>Kleene Star Closure</vt:lpstr>
      <vt:lpstr>Examples</vt:lpstr>
      <vt:lpstr>Kleene Plus </vt:lpstr>
      <vt:lpstr> Examples </vt:lpstr>
      <vt:lpstr>PowerPoint Presentation</vt:lpstr>
      <vt:lpstr>Lexicographic Order</vt:lpstr>
      <vt:lpstr>PowerPoint Presentation</vt:lpstr>
      <vt:lpstr>Types of Languages</vt:lpstr>
      <vt:lpstr>PowerPoint Presentation</vt:lpstr>
      <vt:lpstr>PowerPoint Presentation</vt:lpstr>
      <vt:lpstr>PowerPoint Presentation</vt:lpstr>
      <vt:lpstr>Defining Languages </vt:lpstr>
      <vt:lpstr>1:Descriptive Definition</vt:lpstr>
      <vt:lpstr>PowerPoint Presentation</vt:lpstr>
      <vt:lpstr>PowerPoint Presentation</vt:lpstr>
      <vt:lpstr>PowerPoint Presentation</vt:lpstr>
      <vt:lpstr> Palindrome </vt:lpstr>
      <vt:lpstr>PowerPoint Presentation</vt:lpstr>
      <vt:lpstr>2:Recursive Equation</vt:lpstr>
      <vt:lpstr>PowerPoint Presentation</vt:lpstr>
      <vt:lpstr>Examples</vt:lpstr>
      <vt:lpstr>PowerPoint Presentation</vt:lpstr>
      <vt:lpstr>Lecture Summary</vt:lpstr>
    </vt:vector>
  </TitlesOfParts>
  <Company>GHAZALA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GHAZALA</dc:creator>
  <cp:lastModifiedBy>Basharat</cp:lastModifiedBy>
  <cp:revision>198</cp:revision>
  <dcterms:created xsi:type="dcterms:W3CDTF">2012-02-27T05:45:45Z</dcterms:created>
  <dcterms:modified xsi:type="dcterms:W3CDTF">2019-09-05T18:10:08Z</dcterms:modified>
</cp:coreProperties>
</file>