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B7DC70E-8E39-4CFF-93F6-453FE2C4FA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81388F-8480-4F56-8770-8BABB30487D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33B85219-C830-4F2C-B076-2170D332F8DA}" type="datetime1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12/03/2020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e7f0f3"/>
                </a:solidFill>
                <a:latin typeface="Lucida Sans Unicode"/>
              </a:rPr>
              <a:t>Theory of Automata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46E3C1-2E9D-403A-AAC6-143939D29003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0188BA74-248A-4026-9102-7503B3C5A4D7}" type="datetime1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12/03/2020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Theory of Automata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74C39E5-D8BD-41E1-9CD0-39724D9724E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Lucida Sans Unicode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4320" cy="243792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E2ECB24-F646-45EE-BB9F-0BDC8B2D8035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A538134-3DAA-4015-910E-88D1EE19943E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More Examples 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Consider the language of factorial: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u="sng">
                <a:solidFill>
                  <a:srgbClr val="000000"/>
                </a:solidFill>
                <a:uFillTx/>
                <a:latin typeface="Lucida Sans Unicode"/>
              </a:rPr>
              <a:t>Rule 1: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We know that  0!=1, so 1 is in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factorial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u="sng">
                <a:solidFill>
                  <a:srgbClr val="000000"/>
                </a:solidFill>
                <a:uFillTx/>
                <a:latin typeface="Lucida Sans Unicode"/>
              </a:rPr>
              <a:t>Rule 2: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Also n!=n*(n-1)! is in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factorial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u="sng">
                <a:solidFill>
                  <a:srgbClr val="000000"/>
                </a:solidFill>
                <a:uFillTx/>
                <a:latin typeface="Lucida Sans Unicode"/>
              </a:rPr>
              <a:t>Rule 3: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Thus, no strings except those constructed in above, are allowed to be in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factorial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673B84-94F2-4E13-AF2D-2C6523F331D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Let PALINDROME be the set of all strings over the alphabet  = {a, b} 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PALINDROME = {w : w = reverse(w)} = {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, a, b, aa, bb, aaa, aba, bab, bbb, aaaa, abba, . . .}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 recursive definition for PALINDROME is: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Rule 1: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, a, and b are in PALINDROME.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Rule 2: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If w 2 PALINDROME, then so are awa and bwb.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Rule 3: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No other string is in PALINDROME unless it can be produced by rules 1 and 2.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433AC4-08A8-4F17-A09F-68DA81468288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One of the most common language defining method.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Provide concise matching of string.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Language is represented in terms of strings.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The concept is associated with the Kleenes formalism of regular sets introduced in 1950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51EF9D-5EA2-4723-9A70-C1AF7998D354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Regular Expressions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Most implied language defining method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Used in so many programming languages including Java , C++ etc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One regular expression can define the whole language i.e. how many number of infinite strings a language has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It squeeze the infinite language in to a single expression.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9C1051-976F-4556-8BBF-A450F63EC06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Make a language contain all of the strings of ‘a’ only.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L={a,aa,aaa,aaaa,aaaaa,……..}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R.E = a+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Make a language contain all of the strings starts with ‘a’ and ends on any ‘b’.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L={a,ab.abb,abbb,abbbb,……}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R.E = ab*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D6F1C3-DBC5-4703-A276-EDC6BF942AB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Examples 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Useful operators used in the regular expression are: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  <a:tabLst>
                <a:tab algn="l" pos="0"/>
              </a:tabLst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</a:rPr>
              <a:t>*  = 0 or more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  <a:tabLst>
                <a:tab algn="l" pos="0"/>
              </a:tabLst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</a:rPr>
              <a:t>+  = 1 or more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FBAB29E-3DE2-4381-9797-63687A381B9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Operators to define R.E.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a|b = a or b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(a|b)*  = (a or b) 0 or more times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(a|b)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</a:rPr>
              <a:t>+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= (a or b) 1 or more times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a|b*  = a or b (only b 0 or more times)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(a|b)*(c|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) = (a or b) 0 or more times and c or Null string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B88D47E-4117-4ADB-BEBB-6D54C2939B0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Recursive way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More Examples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Class Assignments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Regular Expressions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Examples of RE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Operators used in RE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61C28F3-F31A-40C3-9C01-22CB0EB1E4DD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Lecture Summary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6172200" y="3809880"/>
            <a:ext cx="2571480" cy="25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548080"/>
            <a:ext cx="8229240" cy="149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Lucida Sans Unicode"/>
              </a:rPr>
              <a:t>Lecture # 05</a:t>
            </a:r>
            <a:endParaRPr b="0" lang="en-US" sz="40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Lucida Sans Unicode"/>
              </a:rPr>
              <a:t>Theory of Automata </a:t>
            </a:r>
            <a:endParaRPr b="0" lang="en-US" sz="4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6DCA73C-B275-4B7F-A9D4-20FB43059AB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Languages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Types of languages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Method of defining languages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Descriptive definition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Palindrome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Recursive way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C9F79A0-B802-496B-9B22-50ED5F064BD8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Revision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The language consisting of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and the strings s defined over </a:t>
            </a:r>
            <a:r>
              <a:rPr b="0" lang="el-GR" sz="28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 such that Rev(s)=s.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It is to be denoted that the words of PALINDROME are called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palindromes. 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2B4DB7-8E81-4654-898F-37AF0A8B4CD6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br/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Palindrome</a:t>
            </a:r>
            <a:br/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4114800" y="3381120"/>
            <a:ext cx="4714200" cy="314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Lucida Sans Unicode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533520" indent="-53316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For </a:t>
            </a:r>
            <a:r>
              <a:rPr b="0" lang="el-GR" sz="24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={a,b}, 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533520" indent="-53316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PALINDROME={</a:t>
            </a:r>
            <a:r>
              <a:rPr b="0" lang="el-GR" sz="2400" spc="-1" strike="noStrike">
                <a:solidFill>
                  <a:srgbClr val="000000"/>
                </a:solidFill>
                <a:latin typeface="Lucida Sans Unicode"/>
              </a:rPr>
              <a:t>Λ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 , a, b, aa, bb, aaa, aba, bab, bbb, ...}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Null string is also a palindrome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E6870F-972F-467E-95AC-40A19071DC7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One of the language defining method.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Fundamentally a three-step process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Rule#1: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Specify some basic objects in the set.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The number of basic objects specified must be finite.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Some basic facts about the set are written.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1291C7-43E5-42A7-8061-4BBBF005A3EC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2:Recursive Equation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Rule#2: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Give a finite number of basic rules for constructing more objects in the set from the ones we already know.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Rule#3: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Provide declaration that no objects except those constructed in this way are allowed in the set.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3EBD2E-952B-481A-BD5E-D3F32428644A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Defining language of INTEGER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Lucida Sans Unicode"/>
              </a:rPr>
              <a:t>Rule 1: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1  is in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INTEGER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Lucida Sans Unicode"/>
              </a:rPr>
              <a:t>Rule 2: 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If x is in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INTEGER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 then x+1 and x-1 are also in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INTEGER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Lucida Sans Unicode"/>
              </a:rPr>
              <a:t>Rule 3: 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No strings except those constructed in above, are allowed to be in </a:t>
            </a:r>
            <a:r>
              <a:rPr b="1" lang="en-US" sz="2800" spc="-1" strike="noStrike">
                <a:solidFill>
                  <a:srgbClr val="000000"/>
                </a:solidFill>
                <a:latin typeface="Lucida Sans Unicode"/>
              </a:rPr>
              <a:t>INTEGER</a:t>
            </a: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6BFA6AE-9841-4676-B9F3-92619493CFAB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Examples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Defining the language L, of strings beginning and ending in different letters , defined over  </a:t>
            </a:r>
            <a:r>
              <a:rPr b="1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={a, b}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u="sng">
                <a:solidFill>
                  <a:srgbClr val="000000"/>
                </a:solidFill>
                <a:uFillTx/>
                <a:latin typeface="Lucida Sans Unicode"/>
              </a:rPr>
              <a:t>Rule 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:  ab and ba are in L</a:t>
            </a:r>
            <a:r>
              <a:rPr b="1" lang="en-US" sz="2700" spc="-1" strike="noStrike" baseline="40000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u="sng">
                <a:solidFill>
                  <a:srgbClr val="000000"/>
                </a:solidFill>
                <a:uFillTx/>
                <a:latin typeface="Lucida Sans Unicode"/>
              </a:rPr>
              <a:t>Rule 2: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(a)s(b) and (b)s(a) are also in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L,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where s belongs to 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</a:rPr>
              <a:t>Σ</a:t>
            </a:r>
            <a:r>
              <a:rPr b="0" lang="en-US" sz="2700" spc="-1" strike="noStrike" baseline="40000">
                <a:solidFill>
                  <a:srgbClr val="000000"/>
                </a:solidFill>
                <a:latin typeface="Lucida Sans Unicode"/>
              </a:rPr>
              <a:t>*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u="sng">
                <a:solidFill>
                  <a:srgbClr val="000000"/>
                </a:solidFill>
                <a:uFillTx/>
                <a:latin typeface="Lucida Sans Unicode"/>
              </a:rPr>
              <a:t>Rule 3: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No strings except those constructed in above, are allowed to be in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L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9BA37E-2635-488C-B076-8E6FCB74D331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1373</TotalTime>
  <Application>LibreOffice/6.4.5.2$Linux_X86_64 LibreOffice_project/40$Build-2</Application>
  <Words>656</Words>
  <Paragraphs>115</Paragraphs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2020-12-03T13:02:59Z</dcterms:modified>
  <cp:revision>212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