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35D150E-0551-47BB-A1B2-D5AF05B3D9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D2BA7A-8FCA-4CFF-B7C4-E6D5F9419F1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46A5A2B-C80D-4106-BED4-F26EED85AE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11240"/>
            <a:chOff x="-3600" y="4952880"/>
            <a:chExt cx="9147600" cy="19112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240" cy="48708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7640" cy="78768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2920" cy="186300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dir="5400000" dist="3816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9320" y="5945040"/>
            <a:ext cx="4939560" cy="92016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485640" y="5938920"/>
            <a:ext cx="3689280" cy="93240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-6120" y="5791320"/>
            <a:ext cx="3401280" cy="107964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dir="5400000" dist="381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3611520"/>
            <a:ext cx="777132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39" name="Picture 1" descr=""/>
          <p:cNvPicPr/>
          <p:nvPr/>
        </p:nvPicPr>
        <p:blipFill>
          <a:blip r:embed="rId1"/>
          <a:stretch/>
        </p:blipFill>
        <p:spPr>
          <a:xfrm>
            <a:off x="533520" y="380880"/>
            <a:ext cx="3333600" cy="24372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1E0E93-ABA5-4733-8CB1-5E696C31F8FD}" type="slidenum">
              <a:rPr b="0" lang="en-US" sz="1000" spc="-1" strike="noStrike">
                <a:solidFill>
                  <a:srgbClr val="ffffff"/>
                </a:solidFill>
                <a:latin typeface="Lucida Sans Unicode"/>
                <a:ea typeface="DejaVu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80880" y="144792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Use of OR (+) operator for regular expression: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</a:t>
            </a: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a|b     = a or b = (a+b) = {a,b} = {a} U {b}</a:t>
            </a: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(a|b)*  = (a or b) 0 or more times</a:t>
            </a: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(a|b)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+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= (a or b) 1 or more times</a:t>
            </a: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a|b*   = a or b (only b 0 or more times)</a:t>
            </a: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(a|b)*(c|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) = (a or b) 0 or more times and c or Null string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Note: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{a,b} is not a R.E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E93713-AD3A-4093-BA78-25ED643427ED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2: Union of Strings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Convert the following into a Regular Expression.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1: {a,bc} = (a +bc 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2: {1,11,111,1111,……} = 1(1)*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3: {a,ab,b,bb} = (a+ab+b+bb)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= a(1+b) b(1+b)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4: {a,ab,abb,abbb,abbbb,……..} =ab*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45C9F2A-43FD-48E6-8922-81AF41A1F994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Conversion of strings into Regular Expressions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Expand the following R.E.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1: (a+b)* 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,a,b,aa,ab,ba,bb,aaa,aab,aba,…}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2: (a.b)*  = {ab,abab,ababab,…….}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3: ((a*).(b*)) 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Λ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,a,b,aa,ab,bb,aaa,aab,abb,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bbb,...}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E31F73-693C-4DF5-B502-8984580B738D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Regular Expression Examples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4: ((a+b)(b*)) =            {a,b,ab,bb,abb,bbb,abbb,bbbb,….}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5: (( (a+b)(b*))a) = {aa,ba,aba,bba,abba,bbba,….}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6: (a( (a+b)*)a) = {aa,aaa,aba,aaaa,aaba,abaa,abba,…….}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F944B95-ABF0-49EF-991F-7438686F05B8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Regular expression for language that contains all of the strings of a and b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L= {a,b,aa,ab,ba,bb,aaa,aab,aba,abb,bbb,….}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 the above strings the RE will be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(a+b)*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8DE788-DD2A-4E1F-B69F-1109ACC62D7D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Regular expression for language that contains substring ba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L= {abaa,abab,bbaa,bbab,aabaa,abbaa….}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 the above strings the RE will be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(a+b)* ba (a+b)*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0F544B-7913-4EAA-8E92-847E75350D76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RE for all strings which don’t contain substring ba 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 the above strings the RE will be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b* . a*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RE for all strings which starts with an a.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L= {a,aa,ab,aaa,aab,aba,abb,aaaa,……..}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 the above strings the RE will be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a(a+b)*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74EAB7-7A45-4B1D-AC96-3E804C076506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solidFill>
              <a:srgbClr val="2da2b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RE for all strings over alphabet {a,b} that are even in length.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Λ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,aa,ab,ba,bb,aaaa,bbbb,…..}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  ((a+b)(a+b))*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RE for all strings over alphabet {0,1} that have an even number of 1’s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L= {</a:t>
            </a:r>
            <a:r>
              <a:rPr b="0" lang="el-GR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Λ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,0,011,0101,01010,0011,00101,001010,….}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  0*(10*10*)*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FB56D2B-92BD-42CF-A0B5-05EA15244116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R.E for all strings over a,b that starts and end with same letter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a(a+b)a + b(a+b)b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R.E for a language that contains 00 as a substring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(0+1)* 00 (0+1)*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112FAC-C1A4-4BDC-91B1-C86771924D9B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R.E  for a language with set of all strings ending with abb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(a+b)* abb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R.E  for a language with set of all strings ending  with either 010  or  0011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(0+1)*.(010+0011)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2EFFEB-3CC5-4A22-A106-211B7D0AD0EF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548080"/>
            <a:ext cx="822852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Lecture # 06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90B6F5-E6EC-4257-BBF9-CBCF575A7F9D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R.E for all strings having even number of 0’s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(00)*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R.E for a language that contains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odd numeber of 0’s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0.(00)*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9D015E-E005-4C46-8B1C-36B29918D5C3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R.E  for a language with set of all strings over an alphabet a b and c having exactly one a .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(b+c)* . a .(b+c)*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Define a R.E  for a language of all possible strings whose length is 3 over alphabet a and b 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     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R.E = (a+b)(a+b)(a+b)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FC333B-78AC-4C17-90C2-DFC7EA6CE473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Examples of R.E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133DA6F-FA4D-452B-AD55-FA249AB33E29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22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Lecture Summary</a:t>
            </a:r>
            <a:endParaRPr b="0" lang="en-US" sz="4100" spc="-1" strike="noStrike">
              <a:latin typeface="Arial"/>
            </a:endParaRPr>
          </a:p>
        </p:txBody>
      </p:sp>
      <p:pic>
        <p:nvPicPr>
          <p:cNvPr id="201" name="Picture 4_1" descr=""/>
          <p:cNvPicPr/>
          <p:nvPr/>
        </p:nvPicPr>
        <p:blipFill>
          <a:blip r:embed="rId1"/>
          <a:stretch/>
        </p:blipFill>
        <p:spPr>
          <a:xfrm>
            <a:off x="6172200" y="3809880"/>
            <a:ext cx="2570760" cy="25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Concatenation of strings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Language Concatenation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Union of strings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Regular expressions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Conversion of string in to Regular expressions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Examples of 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AD3E40-54DF-433C-9484-215ACEE4664C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Revision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295280"/>
            <a:ext cx="8228520" cy="53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◦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is the concatenation operator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Example: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Suppose w1 and w2 are two strings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w1 = abc, w2 = 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w1 ◦ w2 = abcdef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w2 ◦ w1 = defabc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w2 ◦ w2 = defdef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Often drop the ◦: w1w2 = abcdef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For any string w, w €= w           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[€ = empty string]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D72783-92A8-407C-B63E-5F44FD92B9EA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1:Concatenation of Strings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990720"/>
            <a:ext cx="8228520" cy="50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We can concatenate a string with itself: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ww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www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By definition, 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€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Can reverse a string: w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R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abcde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R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edcba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39627F-9CEC-46C9-B4B8-09FCF683F604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57200" y="274680"/>
            <a:ext cx="82285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295280"/>
            <a:ext cx="8228520" cy="53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We can concatenate languages as well as strings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L1L2 = {wv : w ∈ L1 ∧ v ∈ L2}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Example: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{a, ab}{bb, b} = {abb, ab, abbb}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{a, ab}{a, ab} =  ?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{a, aa}{a, aa} =  ?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What can we say about |L1L2|, if we know |L1| = m and |L2| = n?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751BB9-5BD4-4F43-B6CD-CB5A499DE82B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DejaVu Sans"/>
              </a:rPr>
              <a:t>Language Concatenation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We can concatenate a language with itself, just like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strings</a:t>
            </a: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L,    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LL,   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LLL, etc.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What should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be, and why?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CD05B9-6DE1-4650-BFB5-FE6244CF9A49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4814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= {€}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{} is the empty language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{€} is the trivial language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Kleene Closure (L)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L* =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0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1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2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∪ L</a:t>
            </a:r>
            <a:r>
              <a:rPr b="0" lang="en-US" sz="2700" spc="-1" strike="noStrike" baseline="30000">
                <a:solidFill>
                  <a:srgbClr val="000000"/>
                </a:solidFill>
                <a:latin typeface="Lucida Sans Unicode"/>
                <a:ea typeface="DejaVu Sans"/>
              </a:rPr>
              <a:t>3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 ∪ . . 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47200" y="6408000"/>
            <a:ext cx="36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783A27E-D61B-40F9-BC41-563E52C3C60E}" type="slidenum">
              <a:rPr b="0" lang="en-US" sz="1000" spc="-1" strike="noStrike">
                <a:solidFill>
                  <a:srgbClr val="000000"/>
                </a:solidFill>
                <a:latin typeface="Lucida Sans Unicode"/>
                <a:ea typeface="DejaVu Sans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2572</TotalTime>
  <Application>LibreOffice/6.4.5.2$Linux_X86_64 LibreOffice_project/40$Build-2</Application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2020-12-16T13:39:33Z</dcterms:modified>
  <cp:revision>277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