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png" ContentType="image/png"/>
  <Override PartName="/ppt/media/image5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AC44567-FAA4-4686-95D9-1EDFCB36081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5790A13-2EB5-4467-9DD0-B1353981943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BC3DF8C-4141-4A39-9513-50117D1A87C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99320" y="5945040"/>
            <a:ext cx="4939920" cy="92052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85640" y="5938920"/>
            <a:ext cx="3689640" cy="93276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1640" cy="108000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50480" cy="360"/>
          </a:xfrm>
          <a:prstGeom prst="rtTriangle">
            <a:avLst/>
          </a:prstGeom>
          <a:gradFill rotWithShape="0"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6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5" name="Group 6"/>
          <p:cNvGrpSpPr/>
          <p:nvPr/>
        </p:nvGrpSpPr>
        <p:grpSpPr>
          <a:xfrm>
            <a:off x="-3600" y="4952880"/>
            <a:ext cx="9147600" cy="1911600"/>
            <a:chOff x="-3600" y="4952880"/>
            <a:chExt cx="9147600" cy="1911600"/>
          </a:xfrm>
        </p:grpSpPr>
        <p:sp>
          <p:nvSpPr>
            <p:cNvPr id="6" name="CustomShape 7"/>
            <p:cNvSpPr/>
            <p:nvPr/>
          </p:nvSpPr>
          <p:spPr>
            <a:xfrm>
              <a:off x="1687680" y="4952880"/>
              <a:ext cx="7455600" cy="48744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35280" y="5237640"/>
              <a:ext cx="9108000" cy="78804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5001120"/>
              <a:ext cx="9143280" cy="186336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tile/>
            </a:blipFill>
            <a:ln w="12600">
              <a:noFill/>
            </a:ln>
            <a:effectLst>
              <a:outerShdw blurRad="50800" dir="5400000" dist="3816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-3600" y="4997520"/>
              <a:ext cx="9147600" cy="790200"/>
            </a:xfrm>
            <a:prstGeom prst="line">
              <a:avLst/>
            </a:prstGeom>
            <a:ln w="12240">
              <a:solidFill>
                <a:srgbClr val="196f8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99320" y="5945040"/>
            <a:ext cx="4939920" cy="92052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485640" y="5938920"/>
            <a:ext cx="3689640" cy="93276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-6120" y="5791320"/>
            <a:ext cx="3401640" cy="108000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85800" y="3611520"/>
            <a:ext cx="7771680" cy="11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464646"/>
                </a:solidFill>
                <a:latin typeface="Lucida Sans Unicode"/>
              </a:rPr>
              <a:t>Theory Of Automata</a:t>
            </a:r>
            <a:endParaRPr b="0" lang="en-US" sz="4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97" name="Picture 1" descr=""/>
          <p:cNvPicPr/>
          <p:nvPr/>
        </p:nvPicPr>
        <p:blipFill>
          <a:blip r:embed="rId1"/>
          <a:stretch/>
        </p:blipFill>
        <p:spPr>
          <a:xfrm>
            <a:off x="533520" y="380880"/>
            <a:ext cx="3333960" cy="243756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633936D-4C97-42DF-BAF2-B3CF34FD564D}" type="slidenum">
              <a:rPr b="0" lang="en-US" sz="1000" spc="-1" strike="noStrike">
                <a:solidFill>
                  <a:srgbClr val="ffffff"/>
                </a:solidFill>
                <a:latin typeface="Lucida Sans Unicode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80880" y="1447920"/>
            <a:ext cx="8228880" cy="48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7000"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Use of OR (+) operator for regular expression: 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  </a:t>
            </a:r>
            <a:endParaRPr b="0" lang="en-US" sz="27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a|b     = a or b = (a+b) = {a,b} = {a} U {b}</a:t>
            </a:r>
            <a:endParaRPr b="0" lang="en-US" sz="27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(a|b)*  = (a or b) 0 or more times</a:t>
            </a:r>
            <a:endParaRPr b="0" lang="en-US" sz="27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(a|b)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</a:rPr>
              <a:t>+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 = (a or b) 1 or more times</a:t>
            </a:r>
            <a:endParaRPr b="0" lang="en-US" sz="27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a|b*   = a or b (only b 0 or more times)</a:t>
            </a:r>
            <a:endParaRPr b="0" lang="en-US" sz="27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(a|b)*(c|</a:t>
            </a:r>
            <a:r>
              <a:rPr b="0" lang="el-GR" sz="2700" spc="-1" strike="noStrike">
                <a:solidFill>
                  <a:srgbClr val="000000"/>
                </a:solidFill>
                <a:latin typeface="Lucida Sans Unicode"/>
              </a:rPr>
              <a:t>Λ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) = (a or b) 0 or more times and c or Null string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Note: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{a,b} is not a R.E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FAE1CD5-7C01-43CE-8E82-0D93D8292E94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10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2: Union of Strings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Convert the following into a Regular Expression.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1: {a,bc} = (a +bc 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2: {1,11,111,1111,……} = 1(1)*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3: {a,ab,b,bb} = (a+ab+b+bb)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= a(1+b) b(1+b)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4: {a,ab,abb,abbb,abbbb,……..} =ab*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6018BAB-3EC4-4016-BC46-0CE50CE48131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11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Conversion of strings into Regular Expressions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Expand the following R.E.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1: (a+b)* = {</a:t>
            </a:r>
            <a:r>
              <a:rPr b="0" lang="el-GR" sz="2700" spc="-1" strike="noStrike">
                <a:solidFill>
                  <a:srgbClr val="000000"/>
                </a:solidFill>
                <a:latin typeface="Lucida Sans Unicode"/>
              </a:rPr>
              <a:t>Λ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,a,b,aa,ab,ba,bb,aaa,aab,aba,…}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2: (a.b)*  = {ab,abab,ababab,…….}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3: ((a*).(b*)) = {</a:t>
            </a:r>
            <a:r>
              <a:rPr b="0" lang="el-GR" sz="2700" spc="-1" strike="noStrike">
                <a:solidFill>
                  <a:srgbClr val="000000"/>
                </a:solidFill>
                <a:latin typeface="Lucida Sans Unicode"/>
              </a:rPr>
              <a:t>Λ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,a,b,aa,ab,bb,aaa,aab,abb,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bbb,...}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3A9A03A-8B4B-4BA2-9E68-857B553032B3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12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Regular Expression Examples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4: ((a+b)(b*)) =            {a,b,ab,bb,abb,bbb,abbb,bbbb,….}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5: (( (a+b)(b*))a) = {aa,ba,aba,bba,abba,bbba,….}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6: (a( (a+b)*)a) = {aa,aaa,aba,aaaa,aaba,abaa,abba,…….}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0C389C6-EA2D-4BE6-BEA1-9EFB52FED868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12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Define a Regular expression for language that contains all of the strings of a and b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L= {a,b,aa,ab,ba,bb,aaa,aab,aba,abb,bbb,….}</a:t>
            </a:r>
            <a:endParaRPr b="0" lang="en-US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For the above strings the RE will be </a:t>
            </a:r>
            <a:endParaRPr b="0" lang="en-US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                     </a:t>
            </a: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(a+b)*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CE8B249-E53D-4502-AACE-D6149BE1D4E5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12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Define a Regular expression for language that contains substring ba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L= {abaa,abab,bbaa,bbab,aabaa,abbaa….}</a:t>
            </a:r>
            <a:endParaRPr b="0" lang="en-US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For the above strings the RE will be </a:t>
            </a:r>
            <a:endParaRPr b="0" lang="en-US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                     </a:t>
            </a: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(a+b)* ba (a+b)*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C6E7EE2-2DBF-4BEB-B10B-A8202306F90D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12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Examples of R.E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A2078AA-72D1-46B0-97CC-832924953D2C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16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Lecture Summary</a:t>
            </a:r>
            <a:endParaRPr b="0" lang="en-US" sz="4100" spc="-1" strike="noStrike">
              <a:latin typeface="Arial"/>
            </a:endParaRPr>
          </a:p>
        </p:txBody>
      </p:sp>
      <p:pic>
        <p:nvPicPr>
          <p:cNvPr id="141" name="Picture 4" descr=""/>
          <p:cNvPicPr/>
          <p:nvPr/>
        </p:nvPicPr>
        <p:blipFill>
          <a:blip r:embed="rId1"/>
          <a:stretch/>
        </p:blipFill>
        <p:spPr>
          <a:xfrm>
            <a:off x="6172200" y="3809880"/>
            <a:ext cx="2571120" cy="257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548080"/>
            <a:ext cx="8228880" cy="14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Lucida Sans Unicode"/>
              </a:rPr>
              <a:t>Lecture # 06</a:t>
            </a:r>
            <a:endParaRPr b="0" lang="en-US" sz="40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Lucida Sans Unicode"/>
              </a:rPr>
              <a:t>Theory of Automata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461C2F3-6857-4370-955A-135A2398B53F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2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Concatenation of strings</a:t>
            </a:r>
            <a:endParaRPr b="0" lang="en-US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Language Concatenation</a:t>
            </a:r>
            <a:endParaRPr b="0" lang="en-US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Union of strings</a:t>
            </a:r>
            <a:endParaRPr b="0" lang="en-US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Regular expressions</a:t>
            </a:r>
            <a:endParaRPr b="0" lang="en-US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Conversion of string in to Regular expressions</a:t>
            </a:r>
            <a:endParaRPr b="0" lang="en-US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Examples of 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89C8472-1EFF-4618-8BF2-F620B3017199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2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Revision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1295280"/>
            <a:ext cx="8228880" cy="533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◦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is the concatenation operator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Example: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Suppose w1 and w2 are two strings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w1 = abc, w2 = def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w1 ◦ w2 = abcdef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w2 ◦ w1 = defabc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w2 ◦ w2 = defdef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Often drop the ◦: w1w2 = abcdef</a:t>
            </a:r>
            <a:endParaRPr b="0" lang="en-US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For any string w, w €= w           </a:t>
            </a: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[€ = empty string]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8A81F1D-DCEC-4C39-91EB-5A3C418DE947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4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1:Concatenation of Strings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990720"/>
            <a:ext cx="8228880" cy="50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We can concatenate a string with itself: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w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</a:rPr>
              <a:t>1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= w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w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</a:rPr>
              <a:t>2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= ww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w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</a:rPr>
              <a:t>3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= www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By definition, w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</a:rPr>
              <a:t>0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= €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Can reverse a string: w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</a:rPr>
              <a:t>R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abcde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</a:rPr>
              <a:t>R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= edcba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0E87F67-0FC7-45C4-BCA8-5772E3C7CA0A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4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57200" y="274680"/>
            <a:ext cx="822888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1295280"/>
            <a:ext cx="8228880" cy="533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We can concatenate languages as well as strings</a:t>
            </a:r>
            <a:endParaRPr b="0" lang="en-US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L1L2 = {wv : w ∈ L1 ∧ v ∈ L2}</a:t>
            </a:r>
            <a:endParaRPr b="0" lang="en-US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Example: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{a, ab}{bb, b} = {abb, ab, abbb}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{a, ab}{a, ab} =  ?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{a, aa}{a, aa} =  ?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What can we say about |L1L2|, if we know |L1| = m and |L2| = n?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A53314C-ACC0-4D2D-A763-D3095973A79A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4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Language Concatenation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We can concatenate a language with itself, just like</a:t>
            </a:r>
            <a:endParaRPr b="0" lang="en-US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strings</a:t>
            </a:r>
            <a:endParaRPr b="0" lang="en-US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L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</a:rPr>
              <a:t>1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= L,     L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</a:rPr>
              <a:t>2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= LL,    L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</a:rPr>
              <a:t>3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= LLL, etc.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What should L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</a:rPr>
              <a:t>0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be, and why?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A2CFD2E-813E-4FD1-8CC3-C8FF6A5F2AA7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4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L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</a:rPr>
              <a:t>0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= {€}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{} is the empty language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{€} is the trivial language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Kleene Closure (L)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L* = L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</a:rPr>
              <a:t>0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∪ L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</a:rPr>
              <a:t>1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∪ L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</a:rPr>
              <a:t>2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∪ L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</a:rPr>
              <a:t>3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∪ . . .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BF90565-8F46-4D8F-BC2B-44D110BC3853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4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2278</TotalTime>
  <Application>LibreOffice/6.4.5.2$Linux_X86_64 LibreOffice_project/40$Build-2</Application>
  <Words>837</Words>
  <Paragraphs>145</Paragraphs>
  <Company>GHAZALA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2012-02-27T05:45:45Z</dcterms:created>
  <dc:creator>GHAZALA</dc:creator>
  <dc:description/>
  <dc:language>en-US</dc:language>
  <cp:lastModifiedBy/>
  <dcterms:modified xsi:type="dcterms:W3CDTF">2020-12-12T12:34:55Z</dcterms:modified>
  <cp:revision>274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GHAZALA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19</vt:i4>
  </property>
</Properties>
</file>