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10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8.jpeg" ContentType="image/jpeg"/>
  <Override PartName="/ppt/media/image5.jpeg" ContentType="image/jpeg"/>
  <Override PartName="/ppt/media/image6.jpeg" ContentType="image/jpeg"/>
  <Override PartName="/ppt/media/image11.jpeg" ContentType="image/jpeg"/>
  <Override PartName="/ppt/media/image7.png" ContentType="image/png"/>
  <Override PartName="/ppt/media/image12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4097BCF-BA12-47D3-BFFC-195A3C2DA3C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126B697-2C2E-41B0-9268-05D9992CA9C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99320" y="5945040"/>
            <a:ext cx="4939560" cy="92016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85640" y="5938920"/>
            <a:ext cx="3689280" cy="93240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401280" cy="107964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50120" cy="360"/>
          </a:xfrm>
          <a:prstGeom prst="rtTriangle">
            <a:avLst/>
          </a:prstGeom>
          <a:gradFill rotWithShape="0">
            <a:gsLst>
              <a:gs pos="0">
                <a:srgbClr val="007795"/>
              </a:gs>
              <a:gs pos="100000">
                <a:srgbClr val="4bbade"/>
              </a:gs>
            </a:gsLst>
            <a:lin ang="3000000"/>
          </a:gradFill>
          <a:ln w="12600">
            <a:noFill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5" name="Group 6"/>
          <p:cNvGrpSpPr/>
          <p:nvPr/>
        </p:nvGrpSpPr>
        <p:grpSpPr>
          <a:xfrm>
            <a:off x="-3600" y="4952880"/>
            <a:ext cx="9147600" cy="1911240"/>
            <a:chOff x="-3600" y="4952880"/>
            <a:chExt cx="9147600" cy="1911240"/>
          </a:xfrm>
        </p:grpSpPr>
        <p:sp>
          <p:nvSpPr>
            <p:cNvPr id="6" name="CustomShape 7"/>
            <p:cNvSpPr/>
            <p:nvPr/>
          </p:nvSpPr>
          <p:spPr>
            <a:xfrm>
              <a:off x="1687680" y="4952880"/>
              <a:ext cx="7455240" cy="487080"/>
            </a:xfrm>
            <a:custGeom>
              <a:avLst/>
              <a:gdLst/>
              <a:ah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35280" y="5237640"/>
              <a:ext cx="9107640" cy="787680"/>
            </a:xfrm>
            <a:custGeom>
              <a:avLst/>
              <a:gdLst/>
              <a:ah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0" y="5001120"/>
              <a:ext cx="9142920" cy="1863000"/>
            </a:xfrm>
            <a:custGeom>
              <a:avLst/>
              <a:gdLst/>
              <a:ah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50000"/>
              </a:blip>
              <a:tile/>
            </a:blipFill>
            <a:ln w="12600">
              <a:noFill/>
            </a:ln>
            <a:effectLst>
              <a:outerShdw blurRad="50800" dir="5400000" dist="3816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-3600" y="4997520"/>
              <a:ext cx="9147600" cy="790200"/>
            </a:xfrm>
            <a:prstGeom prst="line">
              <a:avLst/>
            </a:prstGeom>
            <a:ln w="12240">
              <a:solidFill>
                <a:srgbClr val="196f8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99320" y="5945040"/>
            <a:ext cx="4939560" cy="92016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485640" y="5938920"/>
            <a:ext cx="3689280" cy="93240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-6120" y="5791320"/>
            <a:ext cx="3401280" cy="107964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85800" y="3611520"/>
            <a:ext cx="7771320" cy="11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464646"/>
                </a:solidFill>
                <a:latin typeface="Cambria"/>
                <a:ea typeface="DejaVu Sans"/>
              </a:rPr>
              <a:t>Theory Of Automata</a:t>
            </a:r>
            <a:endParaRPr b="0" lang="en-US" sz="4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97" name="Picture 1" descr=""/>
          <p:cNvPicPr/>
          <p:nvPr/>
        </p:nvPicPr>
        <p:blipFill>
          <a:blip r:embed="rId1"/>
          <a:stretch/>
        </p:blipFill>
        <p:spPr>
          <a:xfrm>
            <a:off x="-773280" y="-151200"/>
            <a:ext cx="3333600" cy="243720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89CDD6C-0412-4EA1-82C8-F5638A9F45EE}" type="slidenum">
              <a:rPr b="0" lang="en-US" sz="1000" spc="-1" strike="noStrike">
                <a:solidFill>
                  <a:srgbClr val="ffffff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It represents an abstract machine which is used to represent a regular language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regular expression can also be represented using Finite Automata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There are two ways to specify an FA: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1)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Transition Tables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and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2)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Directed Graphs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C3398C5-D716-4428-890A-0D241B0BB3A9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9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1:Deterministic Finite Automata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621720" indent="-22752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Wingdings" charset="2"/>
              <a:buChar char="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Each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node (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or vertex) represents a state, and the e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dges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(or arcs) connecting the nodes represent the corresponding transitions.  </a:t>
            </a:r>
            <a:endParaRPr b="0" lang="en-US" sz="2700" spc="-1" strike="noStrike">
              <a:latin typeface="Arial"/>
            </a:endParaRPr>
          </a:p>
          <a:p>
            <a:pPr lvl="1" marL="621720" indent="-22752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Wingdings" charset="2"/>
              <a:buChar char="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Each state can be labeled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4D8386A-52DD-429F-8897-B4F5E09E6551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11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Graphical Representation</a:t>
            </a:r>
            <a:endParaRPr b="0" lang="en-US" sz="4100" spc="-1" strike="noStrike">
              <a:latin typeface="Arial"/>
            </a:endParaRPr>
          </a:p>
        </p:txBody>
      </p:sp>
      <p:pic>
        <p:nvPicPr>
          <p:cNvPr id="132" name="Picture 5" descr=""/>
          <p:cNvPicPr/>
          <p:nvPr/>
        </p:nvPicPr>
        <p:blipFill>
          <a:blip r:embed="rId1"/>
          <a:stretch/>
        </p:blipFill>
        <p:spPr>
          <a:xfrm>
            <a:off x="4038480" y="3733920"/>
            <a:ext cx="4342320" cy="274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DFA consists of 5 tuples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{Q, ∑, q, F, δ}.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: set of all states.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∑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: set of input symbols. ( Symbols which machine takes as input ) 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: Initial state. ( Starting state of a machine ) 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F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: set of final state. 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δ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: Transition Function,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defined as δ : Q X ∑ --&gt; Q.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EC4BC37-C820-4754-979A-9251A9DCAFF7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For a particular input character, the machine goes to one state only.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Null (or ε) move is not allowed.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DFA cannot change state without any input character.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Question: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Why FA is said to Finite Automata?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C99CCF4-F347-4755-B029-7EA7495B22D6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         indicates the start state: here q0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*  indicates the final state(s) (here only one final state q1)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DBBD40F-BC66-4AF4-904C-CFE7001B5A46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14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Transition Table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1676520" y="4648320"/>
            <a:ext cx="456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43" name="Table 5"/>
          <p:cNvGraphicFramePr/>
          <p:nvPr/>
        </p:nvGraphicFramePr>
        <p:xfrm>
          <a:off x="1523880" y="1600200"/>
          <a:ext cx="6095160" cy="228528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628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  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STATE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da2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  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INPUT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     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da2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  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INPUT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     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da2bf"/>
                    </a:solidFill>
                  </a:tcPr>
                </a:tc>
              </a:tr>
              <a:tr h="414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</a:tr>
              <a:tr h="414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</a:tr>
              <a:tr h="414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*  q2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</a:tr>
              <a:tr h="414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</a:tr>
            </a:tbl>
          </a:graphicData>
        </a:graphic>
      </p:graphicFrame>
      <p:sp>
        <p:nvSpPr>
          <p:cNvPr id="144" name="CustomShape 6"/>
          <p:cNvSpPr/>
          <p:nvPr/>
        </p:nvSpPr>
        <p:spPr>
          <a:xfrm>
            <a:off x="1752480" y="2438280"/>
            <a:ext cx="34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This defines the following transition diagram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0                               1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1                           0                          0,1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945B227-1803-423C-95A0-1DB274453865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4"/>
          <p:cNvSpPr/>
          <p:nvPr/>
        </p:nvSpPr>
        <p:spPr>
          <a:xfrm>
            <a:off x="1447920" y="3962520"/>
            <a:ext cx="1065600" cy="1065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3809880" y="3962520"/>
            <a:ext cx="1065600" cy="1065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6172200" y="3962520"/>
            <a:ext cx="1065600" cy="106560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7"/>
          <p:cNvSpPr/>
          <p:nvPr/>
        </p:nvSpPr>
        <p:spPr>
          <a:xfrm>
            <a:off x="6324480" y="4114800"/>
            <a:ext cx="761040" cy="761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q2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8"/>
          <p:cNvSpPr/>
          <p:nvPr/>
        </p:nvSpPr>
        <p:spPr>
          <a:xfrm>
            <a:off x="2514600" y="4495680"/>
            <a:ext cx="129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9"/>
          <p:cNvSpPr/>
          <p:nvPr/>
        </p:nvSpPr>
        <p:spPr>
          <a:xfrm>
            <a:off x="4876920" y="4495680"/>
            <a:ext cx="129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0"/>
          <p:cNvSpPr/>
          <p:nvPr/>
        </p:nvSpPr>
        <p:spPr>
          <a:xfrm>
            <a:off x="914400" y="4495680"/>
            <a:ext cx="532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1"/>
          <p:cNvSpPr/>
          <p:nvPr/>
        </p:nvSpPr>
        <p:spPr>
          <a:xfrm rot="8654400">
            <a:off x="2113920" y="4933800"/>
            <a:ext cx="532440" cy="379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2"/>
          <p:cNvSpPr/>
          <p:nvPr/>
        </p:nvSpPr>
        <p:spPr>
          <a:xfrm rot="8351400">
            <a:off x="4403520" y="4928760"/>
            <a:ext cx="532440" cy="379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3"/>
          <p:cNvSpPr/>
          <p:nvPr/>
        </p:nvSpPr>
        <p:spPr>
          <a:xfrm rot="8262000">
            <a:off x="6960600" y="4777920"/>
            <a:ext cx="532440" cy="379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141804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1000"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1: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Construct a  DFA  for  a language  L = {aa}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∑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= {a}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 ={aa}   (Language with only one string aa)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                       a                        a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D= Dead State                                                                     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458200" y="624852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2E7B386-1D45-460F-9190-D896095DCB1B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16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Examples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1219320" y="3962520"/>
            <a:ext cx="1065600" cy="1065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3276720" y="3962520"/>
            <a:ext cx="1065600" cy="1065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>
            <a:off x="5334120" y="3962520"/>
            <a:ext cx="1065600" cy="106560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7"/>
          <p:cNvSpPr/>
          <p:nvPr/>
        </p:nvSpPr>
        <p:spPr>
          <a:xfrm>
            <a:off x="5486400" y="4114800"/>
            <a:ext cx="761040" cy="761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q2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8"/>
          <p:cNvSpPr/>
          <p:nvPr/>
        </p:nvSpPr>
        <p:spPr>
          <a:xfrm>
            <a:off x="685800" y="4495680"/>
            <a:ext cx="532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9"/>
          <p:cNvSpPr/>
          <p:nvPr/>
        </p:nvSpPr>
        <p:spPr>
          <a:xfrm>
            <a:off x="7391520" y="3962520"/>
            <a:ext cx="1065600" cy="1065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D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67" name="CustomShape 10"/>
          <p:cNvSpPr/>
          <p:nvPr/>
        </p:nvSpPr>
        <p:spPr>
          <a:xfrm>
            <a:off x="2286000" y="4495680"/>
            <a:ext cx="98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1"/>
          <p:cNvSpPr/>
          <p:nvPr/>
        </p:nvSpPr>
        <p:spPr>
          <a:xfrm>
            <a:off x="4343400" y="4495680"/>
            <a:ext cx="98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2"/>
          <p:cNvSpPr/>
          <p:nvPr/>
        </p:nvSpPr>
        <p:spPr>
          <a:xfrm>
            <a:off x="6400800" y="4495680"/>
            <a:ext cx="98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3"/>
          <p:cNvSpPr/>
          <p:nvPr/>
        </p:nvSpPr>
        <p:spPr>
          <a:xfrm rot="8654400">
            <a:off x="7940520" y="4933800"/>
            <a:ext cx="532440" cy="379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80880" y="762120"/>
            <a:ext cx="8228520" cy="58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9000"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2: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Construct a  DFA  for  a language  L = {aba}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∑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= {a,b}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 ={aba}   (Language with only one string aba)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Here ,q4 = Dead state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                           b                        a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b                                                    a,b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a,b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a,b        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5DBA1B9-A666-4B59-A9F9-23EBF8F8C259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17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57200" y="274680"/>
            <a:ext cx="8228520" cy="18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5000"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 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990720" y="3962520"/>
            <a:ext cx="1065600" cy="1065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2895480" y="3962520"/>
            <a:ext cx="1065600" cy="1065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4876920" y="3962520"/>
            <a:ext cx="1065600" cy="1065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6858000" y="3962520"/>
            <a:ext cx="1065600" cy="106560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8"/>
          <p:cNvSpPr/>
          <p:nvPr/>
        </p:nvSpPr>
        <p:spPr>
          <a:xfrm>
            <a:off x="7010280" y="4114800"/>
            <a:ext cx="761040" cy="761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q3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533520" y="4495680"/>
            <a:ext cx="456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10"/>
          <p:cNvSpPr/>
          <p:nvPr/>
        </p:nvSpPr>
        <p:spPr>
          <a:xfrm>
            <a:off x="2057400" y="4495680"/>
            <a:ext cx="837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1"/>
          <p:cNvSpPr/>
          <p:nvPr/>
        </p:nvSpPr>
        <p:spPr>
          <a:xfrm>
            <a:off x="4038480" y="4495680"/>
            <a:ext cx="837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12"/>
          <p:cNvSpPr/>
          <p:nvPr/>
        </p:nvSpPr>
        <p:spPr>
          <a:xfrm>
            <a:off x="6019920" y="4495680"/>
            <a:ext cx="837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3"/>
          <p:cNvSpPr/>
          <p:nvPr/>
        </p:nvSpPr>
        <p:spPr>
          <a:xfrm>
            <a:off x="3962520" y="5410080"/>
            <a:ext cx="1065600" cy="1065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q4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84" name="CustomShape 14"/>
          <p:cNvSpPr/>
          <p:nvPr/>
        </p:nvSpPr>
        <p:spPr>
          <a:xfrm>
            <a:off x="1523880" y="5029200"/>
            <a:ext cx="2437200" cy="9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5"/>
          <p:cNvSpPr/>
          <p:nvPr/>
        </p:nvSpPr>
        <p:spPr>
          <a:xfrm flipH="1">
            <a:off x="1370880" y="3392280"/>
            <a:ext cx="2034000" cy="56916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6"/>
          <p:cNvSpPr/>
          <p:nvPr/>
        </p:nvSpPr>
        <p:spPr>
          <a:xfrm flipH="1">
            <a:off x="4722840" y="5029200"/>
            <a:ext cx="532440" cy="45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7"/>
          <p:cNvSpPr/>
          <p:nvPr/>
        </p:nvSpPr>
        <p:spPr>
          <a:xfrm flipH="1">
            <a:off x="5028480" y="4876920"/>
            <a:ext cx="1980000" cy="106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8"/>
          <p:cNvSpPr/>
          <p:nvPr/>
        </p:nvSpPr>
        <p:spPr>
          <a:xfrm rot="8654400">
            <a:off x="4785840" y="6204960"/>
            <a:ext cx="532440" cy="379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3: Construct a  DFA with ∑ = {0, 1} accepts all strings starts  with 0.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Also construct a Transition Table for the this DFA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Hint: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First make the language for the above DFA.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D44FD35-5D69-453E-ACB5-E0FB9DED4583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18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7200" y="838080"/>
            <a:ext cx="8228520" cy="51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Construct a  DFA with ∑ = {0, 1} accepts all strings starts  with 0.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 = {0,00,01,001,011,……..}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0,1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0,1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2416BE3-1539-4CB7-AD9C-80A8D0577078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19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2286000" y="2971800"/>
            <a:ext cx="1065600" cy="1065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5334120" y="2895480"/>
            <a:ext cx="1065600" cy="106560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2286000" y="4876920"/>
            <a:ext cx="1065600" cy="1065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3352680" y="3505320"/>
            <a:ext cx="198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2819520" y="4038480"/>
            <a:ext cx="360" cy="83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8"/>
          <p:cNvSpPr/>
          <p:nvPr/>
        </p:nvSpPr>
        <p:spPr>
          <a:xfrm rot="895200">
            <a:off x="5790960" y="2513520"/>
            <a:ext cx="532440" cy="379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828800" y="3429000"/>
            <a:ext cx="456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5486400" y="3048120"/>
            <a:ext cx="761040" cy="761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q1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11"/>
          <p:cNvSpPr/>
          <p:nvPr/>
        </p:nvSpPr>
        <p:spPr>
          <a:xfrm rot="6115200">
            <a:off x="3251880" y="5347440"/>
            <a:ext cx="532440" cy="379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548080"/>
            <a:ext cx="822852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Cambria"/>
                <a:ea typeface="DejaVu Sans"/>
              </a:rPr>
              <a:t>Lecture # ….</a:t>
            </a:r>
            <a:endParaRPr b="0" lang="en-US" sz="40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Cambria"/>
                <a:ea typeface="DejaVu Sans"/>
              </a:rPr>
              <a:t>Theory of Automata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729A6FA-CDB5-4263-8885-C680714365D8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33520" y="380880"/>
            <a:ext cx="8228520" cy="60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2000"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Here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q0 is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initial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or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start state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On getting 0 input it goes to q1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On getting 1 input it goes to q2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q1 is the final state having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self loop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(having all combinations of 0 and 1 strings)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state q2 is the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Dead State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or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Trap state.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Dead State: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strings are trapped in this state and will not reach the final state and hence not acceptable by DFA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strings which reaches the final state will only be accepted by DFA.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92501F5-F4B2-4E42-AF47-68D2A8FB2753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20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4: Construct a  DFA with ∑ = {0, 1} accepts all strings ending with 0.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71E4A18-DB35-4954-86D5-2CDF7DF09738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20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533520"/>
            <a:ext cx="8228520" cy="547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Construct a  DFA with ∑ = {0, 1} accepts all strings ending with 0.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L= {0,00,10,000,100,110,0000,…….}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Construct a Transition Table for the above DFA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BCDD445-2872-48E9-A659-D73D6194F10E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22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210" name="Picture 5" descr=""/>
          <p:cNvPicPr/>
          <p:nvPr/>
        </p:nvPicPr>
        <p:blipFill>
          <a:blip r:embed="rId1"/>
          <a:stretch/>
        </p:blipFill>
        <p:spPr>
          <a:xfrm>
            <a:off x="1600200" y="2209680"/>
            <a:ext cx="5333040" cy="248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5:Construct a  DFA that accepts set of all strings over  {0, 1}  of length 2 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Also define 5 tuples for it 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8F68DA6-3276-46D6-A624-9990AFC265CE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57200" y="914400"/>
            <a:ext cx="8228520" cy="50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∑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= {0, 1} 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 ={00,01,10,11}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0,1                        0,1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0,1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0,1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010AAAA-F2B6-4D2A-8204-8DBDF723F7F0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24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457200" y="274680"/>
            <a:ext cx="8228520" cy="5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"/>
          <p:cNvSpPr/>
          <p:nvPr/>
        </p:nvSpPr>
        <p:spPr>
          <a:xfrm>
            <a:off x="1295280" y="2819520"/>
            <a:ext cx="1065600" cy="1065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6934320" y="2819520"/>
            <a:ext cx="1065600" cy="106560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6"/>
          <p:cNvSpPr/>
          <p:nvPr/>
        </p:nvSpPr>
        <p:spPr>
          <a:xfrm>
            <a:off x="3352680" y="4876920"/>
            <a:ext cx="1065600" cy="1065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0" name="CustomShape 7"/>
          <p:cNvSpPr/>
          <p:nvPr/>
        </p:nvSpPr>
        <p:spPr>
          <a:xfrm>
            <a:off x="838080" y="3352680"/>
            <a:ext cx="456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8"/>
          <p:cNvSpPr/>
          <p:nvPr/>
        </p:nvSpPr>
        <p:spPr>
          <a:xfrm>
            <a:off x="7086600" y="2971800"/>
            <a:ext cx="761040" cy="761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q2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9"/>
          <p:cNvSpPr/>
          <p:nvPr/>
        </p:nvSpPr>
        <p:spPr>
          <a:xfrm rot="6115200">
            <a:off x="4318560" y="5347440"/>
            <a:ext cx="532440" cy="379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0"/>
          <p:cNvSpPr/>
          <p:nvPr/>
        </p:nvSpPr>
        <p:spPr>
          <a:xfrm>
            <a:off x="4114800" y="2819520"/>
            <a:ext cx="1065600" cy="1065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2362320" y="3352680"/>
            <a:ext cx="1751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12"/>
          <p:cNvSpPr/>
          <p:nvPr/>
        </p:nvSpPr>
        <p:spPr>
          <a:xfrm>
            <a:off x="5181480" y="3352680"/>
            <a:ext cx="1751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3"/>
          <p:cNvSpPr/>
          <p:nvPr/>
        </p:nvSpPr>
        <p:spPr>
          <a:xfrm flipH="1">
            <a:off x="4262040" y="3886200"/>
            <a:ext cx="2974680" cy="114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6: Construct a  DFA that accepts set of all strings ending with 100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321C8AF-E156-40B6-9B4D-851B6A42EDF1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914400"/>
            <a:ext cx="8228520" cy="50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0000"/>
          </a:bodyPr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∑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= {0, 1} 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 ={100,0100,1100,01100,……..}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1                            0                        0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0                 1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0, 1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0F56DBF-6EE7-4E87-B615-31AB56AD4EA5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26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457200" y="274680"/>
            <a:ext cx="8228520" cy="5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4"/>
          <p:cNvSpPr/>
          <p:nvPr/>
        </p:nvSpPr>
        <p:spPr>
          <a:xfrm>
            <a:off x="914400" y="2819520"/>
            <a:ext cx="1065600" cy="1065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6934320" y="2819520"/>
            <a:ext cx="1065600" cy="106560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6"/>
          <p:cNvSpPr/>
          <p:nvPr/>
        </p:nvSpPr>
        <p:spPr>
          <a:xfrm>
            <a:off x="4876920" y="2819520"/>
            <a:ext cx="1065600" cy="1065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6" name="CustomShape 7"/>
          <p:cNvSpPr/>
          <p:nvPr/>
        </p:nvSpPr>
        <p:spPr>
          <a:xfrm>
            <a:off x="457200" y="3352680"/>
            <a:ext cx="456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8"/>
          <p:cNvSpPr/>
          <p:nvPr/>
        </p:nvSpPr>
        <p:spPr>
          <a:xfrm>
            <a:off x="7086600" y="2971800"/>
            <a:ext cx="761040" cy="761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q3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CustomShape 9"/>
          <p:cNvSpPr/>
          <p:nvPr/>
        </p:nvSpPr>
        <p:spPr>
          <a:xfrm rot="9484200">
            <a:off x="1392480" y="3919680"/>
            <a:ext cx="532440" cy="379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CustomShape 10"/>
          <p:cNvSpPr/>
          <p:nvPr/>
        </p:nvSpPr>
        <p:spPr>
          <a:xfrm>
            <a:off x="2895480" y="2819520"/>
            <a:ext cx="1065600" cy="1065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0" name="CustomShape 11"/>
          <p:cNvSpPr/>
          <p:nvPr/>
        </p:nvSpPr>
        <p:spPr>
          <a:xfrm rot="9261600">
            <a:off x="3409920" y="3831120"/>
            <a:ext cx="532440" cy="379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12"/>
          <p:cNvSpPr/>
          <p:nvPr/>
        </p:nvSpPr>
        <p:spPr>
          <a:xfrm>
            <a:off x="1981080" y="3352680"/>
            <a:ext cx="913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13"/>
          <p:cNvSpPr/>
          <p:nvPr/>
        </p:nvSpPr>
        <p:spPr>
          <a:xfrm>
            <a:off x="3962520" y="3352680"/>
            <a:ext cx="913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14"/>
          <p:cNvSpPr/>
          <p:nvPr/>
        </p:nvSpPr>
        <p:spPr>
          <a:xfrm>
            <a:off x="6019920" y="3352680"/>
            <a:ext cx="913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15"/>
          <p:cNvSpPr/>
          <p:nvPr/>
        </p:nvSpPr>
        <p:spPr>
          <a:xfrm flipH="1">
            <a:off x="3318480" y="2185200"/>
            <a:ext cx="2034000" cy="56916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16"/>
          <p:cNvSpPr/>
          <p:nvPr/>
        </p:nvSpPr>
        <p:spPr>
          <a:xfrm flipH="1" flipV="1">
            <a:off x="684000" y="3885480"/>
            <a:ext cx="6952320" cy="1262160"/>
          </a:xfrm>
          <a:prstGeom prst="uturnArrow">
            <a:avLst>
              <a:gd name="adj1" fmla="val 12936"/>
              <a:gd name="adj2" fmla="val 25000"/>
              <a:gd name="adj3" fmla="val 25000"/>
              <a:gd name="adj4" fmla="val 43750"/>
              <a:gd name="adj5" fmla="val 98492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1: Construct a DFA for R.E. = ab(a+b)*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(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Hint: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make strings (language) for the mentioned R.E).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Solution: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∑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={a,b}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L= {ab,aba,abb,abaa,abab,abba,abbb,….}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3AE5472-BE76-4F92-9F68-DD66DC509922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Designing Finite Automata from Regular Expression 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366480" y="1481400"/>
            <a:ext cx="8228520" cy="4524840"/>
          </a:xfrm>
          <a:prstGeom prst="rect">
            <a:avLst/>
          </a:prstGeom>
          <a:noFill/>
          <a:ln>
            <a:solidFill>
              <a:srgbClr val="2da2b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Construct a DFA for R.E. = ab(a+b)*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                        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a,b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b               a,b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9B306A6-6456-4B64-8B04-C7FE32F8917F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27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 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1066680" y="2819520"/>
            <a:ext cx="1065600" cy="1065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53" name="CustomShape 5"/>
          <p:cNvSpPr/>
          <p:nvPr/>
        </p:nvSpPr>
        <p:spPr>
          <a:xfrm>
            <a:off x="3749040" y="2820240"/>
            <a:ext cx="1065600" cy="1065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54" name="CustomShape 6"/>
          <p:cNvSpPr/>
          <p:nvPr/>
        </p:nvSpPr>
        <p:spPr>
          <a:xfrm>
            <a:off x="3733920" y="4800600"/>
            <a:ext cx="1065600" cy="1065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q3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55" name="CustomShape 7"/>
          <p:cNvSpPr/>
          <p:nvPr/>
        </p:nvSpPr>
        <p:spPr>
          <a:xfrm>
            <a:off x="762120" y="3352680"/>
            <a:ext cx="30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8"/>
          <p:cNvSpPr/>
          <p:nvPr/>
        </p:nvSpPr>
        <p:spPr>
          <a:xfrm>
            <a:off x="2133720" y="3352680"/>
            <a:ext cx="1522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9"/>
          <p:cNvSpPr/>
          <p:nvPr/>
        </p:nvSpPr>
        <p:spPr>
          <a:xfrm>
            <a:off x="4648320" y="3352680"/>
            <a:ext cx="1522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10"/>
          <p:cNvSpPr/>
          <p:nvPr/>
        </p:nvSpPr>
        <p:spPr>
          <a:xfrm>
            <a:off x="6172200" y="2743200"/>
            <a:ext cx="1065600" cy="106560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11"/>
          <p:cNvSpPr/>
          <p:nvPr/>
        </p:nvSpPr>
        <p:spPr>
          <a:xfrm>
            <a:off x="6324480" y="2895480"/>
            <a:ext cx="761040" cy="761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q2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12"/>
          <p:cNvSpPr/>
          <p:nvPr/>
        </p:nvSpPr>
        <p:spPr>
          <a:xfrm rot="9484200">
            <a:off x="6730920" y="3743640"/>
            <a:ext cx="532440" cy="379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13"/>
          <p:cNvSpPr/>
          <p:nvPr/>
        </p:nvSpPr>
        <p:spPr>
          <a:xfrm rot="4626600">
            <a:off x="4703400" y="5019480"/>
            <a:ext cx="532440" cy="379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14"/>
          <p:cNvSpPr/>
          <p:nvPr/>
        </p:nvSpPr>
        <p:spPr>
          <a:xfrm>
            <a:off x="1752480" y="3886200"/>
            <a:ext cx="1980000" cy="144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15"/>
          <p:cNvSpPr/>
          <p:nvPr/>
        </p:nvSpPr>
        <p:spPr>
          <a:xfrm>
            <a:off x="4191120" y="3886200"/>
            <a:ext cx="360" cy="9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Don’t forget to draw Transition Table and mention 5 tuples for the all of these examples.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42DF975-CB27-4252-AF2E-D4CFE3ECD966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7" name="Picture 4" descr=""/>
          <p:cNvPicPr/>
          <p:nvPr/>
        </p:nvPicPr>
        <p:blipFill>
          <a:blip r:embed="rId1"/>
          <a:stretch/>
        </p:blipFill>
        <p:spPr>
          <a:xfrm>
            <a:off x="6095880" y="4114800"/>
            <a:ext cx="2462040" cy="243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4000" spc="-1" strike="noStrike">
                <a:solidFill>
                  <a:srgbClr val="000000"/>
                </a:solidFill>
                <a:latin typeface="Cambria"/>
                <a:ea typeface="DejaVu Sans"/>
              </a:rPr>
              <a:t>What is Automata?</a:t>
            </a:r>
            <a:endParaRPr b="0" lang="en-US" sz="40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It is the plural of </a:t>
            </a:r>
            <a:r>
              <a:rPr b="0" lang="en-US" sz="2700" spc="-1" strike="noStrike">
                <a:solidFill>
                  <a:srgbClr val="1faecd"/>
                </a:solidFill>
                <a:latin typeface="Cambria"/>
                <a:ea typeface="DejaVu Sans"/>
              </a:rPr>
              <a:t>automaton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, and it means  “</a:t>
            </a:r>
            <a:r>
              <a:rPr b="0" lang="en-US" sz="2700" spc="-1" strike="noStrike">
                <a:solidFill>
                  <a:srgbClr val="1faecd"/>
                </a:solidFill>
                <a:latin typeface="Cambria"/>
                <a:ea typeface="DejaVu Sans"/>
              </a:rPr>
              <a:t>something that works automatically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”.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Recall…….</a:t>
            </a:r>
            <a:endParaRPr b="0" lang="en-US" sz="4100" spc="-1" strike="noStrike">
              <a:latin typeface="Arial"/>
            </a:endParaRPr>
          </a:p>
        </p:txBody>
      </p:sp>
      <p:pic>
        <p:nvPicPr>
          <p:cNvPr id="103" name="Picture 3" descr=""/>
          <p:cNvPicPr/>
          <p:nvPr/>
        </p:nvPicPr>
        <p:blipFill>
          <a:blip r:embed="rId1"/>
          <a:stretch/>
        </p:blipFill>
        <p:spPr>
          <a:xfrm>
            <a:off x="4191120" y="3352680"/>
            <a:ext cx="4680720" cy="2835000"/>
          </a:xfrm>
          <a:prstGeom prst="rect">
            <a:avLst/>
          </a:prstGeom>
          <a:ln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6C22427-47BC-4D70-BC1D-5FD5A1D152D1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Content Placeholder 4" descr=""/>
          <p:cNvPicPr/>
          <p:nvPr/>
        </p:nvPicPr>
        <p:blipFill>
          <a:blip r:embed="rId1"/>
          <a:stretch/>
        </p:blipFill>
        <p:spPr>
          <a:xfrm>
            <a:off x="304920" y="380880"/>
            <a:ext cx="8609400" cy="548532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6E54F57-56BE-4C63-AB18-56EA0A3513FF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25B0CC9-4A3E-452B-AC6D-CC7E19BD3BB6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5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1954800" y="2514600"/>
            <a:ext cx="4487400" cy="2558880"/>
          </a:xfrm>
          <a:prstGeom prst="rect">
            <a:avLst/>
          </a:prstGeom>
          <a:noFill/>
          <a:ln>
            <a:noFill/>
          </a:ln>
          <a:scene3d>
            <a:camera prst="perspectiveLef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005ad6"/>
                </a:solidFill>
                <a:latin typeface="Cambria"/>
                <a:ea typeface="DejaVu Sans"/>
              </a:rPr>
              <a:t>                  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005ad6"/>
                </a:solidFill>
                <a:latin typeface="Cambria"/>
                <a:ea typeface="DejaVu Sans"/>
              </a:rPr>
              <a:t>               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10" name="Picture 6" descr=""/>
          <p:cNvPicPr/>
          <p:nvPr/>
        </p:nvPicPr>
        <p:blipFill>
          <a:blip r:embed="rId1"/>
          <a:stretch/>
        </p:blipFill>
        <p:spPr>
          <a:xfrm>
            <a:off x="3048120" y="3262320"/>
            <a:ext cx="4503600" cy="1537200"/>
          </a:xfrm>
          <a:prstGeom prst="rect">
            <a:avLst/>
          </a:prstGeom>
          <a:ln>
            <a:noFill/>
          </a:ln>
        </p:spPr>
      </p:pic>
      <p:sp>
        <p:nvSpPr>
          <p:cNvPr id="111" name="TextShape 4"/>
          <p:cNvSpPr txBox="1"/>
          <p:nvPr/>
        </p:nvSpPr>
        <p:spPr>
          <a:xfrm>
            <a:off x="2148120" y="5020200"/>
            <a:ext cx="6689880" cy="922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Wave1">
              <a:avLst>
                <a:gd name="adj1" fmla="val 6481"/>
                <a:gd name="adj2" fmla="val 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293" strike="noStrike">
                <a:solidFill>
                  <a:srgbClr val="51c9f4"/>
                </a:solidFill>
                <a:latin typeface="Cambria"/>
              </a:rPr>
              <a:t>FINITE AUTOMATA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p14:dur="10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33520" y="139464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language defining method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Also known as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Finite State Machine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(FSM),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Finite State Automata (FSA) ,State Machines.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It is just like a ludo in which token changes position on the input if certain number of dice 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B71AFE4-F846-4E9E-8BA0-790E37C220A1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Finite Automata</a:t>
            </a:r>
            <a:endParaRPr b="0" lang="en-US" sz="4100" spc="-1" strike="noStrike">
              <a:latin typeface="Arial"/>
            </a:endParaRPr>
          </a:p>
        </p:txBody>
      </p:sp>
      <p:pic>
        <p:nvPicPr>
          <p:cNvPr id="115" name="Picture 4" descr=""/>
          <p:cNvPicPr/>
          <p:nvPr/>
        </p:nvPicPr>
        <p:blipFill>
          <a:blip r:embed="rId1"/>
          <a:stretch/>
        </p:blipFill>
        <p:spPr>
          <a:xfrm>
            <a:off x="4343400" y="3657600"/>
            <a:ext cx="4437720" cy="296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1219320"/>
            <a:ext cx="8228520" cy="518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FA is defined as follows:-</a:t>
            </a:r>
            <a:endParaRPr b="0" lang="en-US" sz="2700" spc="-1" strike="noStrike">
              <a:latin typeface="Arial"/>
            </a:endParaRPr>
          </a:p>
          <a:p>
            <a:pPr lvl="1" marL="621720" indent="-22752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Finite number of states in which one state must be initial state and more than one or may be none can be the final states. </a:t>
            </a:r>
            <a:endParaRPr b="0" lang="en-US" sz="2700" spc="-1" strike="noStrike">
              <a:latin typeface="Arial"/>
            </a:endParaRPr>
          </a:p>
          <a:p>
            <a:pPr lvl="1" marL="621720" indent="-22752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Sigma </a:t>
            </a:r>
            <a:r>
              <a:rPr b="0" lang="el-GR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Σ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provides the input letters from which input strings can be formed.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lvl="1" marL="621720" indent="-22752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FA Distinguishing Rule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: For each state, there must be an out going transition for each input letter in Sigma </a:t>
            </a:r>
            <a:r>
              <a:rPr b="0" lang="el-GR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Σ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.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AE32053-BA6B-49F4-A56C-AEF2C1E2425D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Finite Automata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Content Placeholder 4" descr=""/>
          <p:cNvPicPr/>
          <p:nvPr/>
        </p:nvPicPr>
        <p:blipFill>
          <a:blip r:embed="rId1"/>
          <a:stretch/>
        </p:blipFill>
        <p:spPr>
          <a:xfrm>
            <a:off x="685800" y="1371600"/>
            <a:ext cx="8152200" cy="434232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6A7A07B-9741-469D-A374-AE2E520AB724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Types of Finite Automata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3B1241D-B7B9-4E20-8684-3BAEF88168B3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9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954800" y="2514600"/>
            <a:ext cx="4487400" cy="2558880"/>
          </a:xfrm>
          <a:prstGeom prst="rect">
            <a:avLst/>
          </a:prstGeom>
          <a:noFill/>
          <a:ln>
            <a:noFill/>
          </a:ln>
          <a:scene3d>
            <a:camera prst="perspectiveLef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005ad6"/>
                </a:solidFill>
                <a:latin typeface="Cambria"/>
                <a:ea typeface="DejaVu Sans"/>
              </a:rPr>
              <a:t>                  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005ad6"/>
                </a:solidFill>
                <a:latin typeface="Cambria"/>
                <a:ea typeface="DejaVu Sans"/>
              </a:rPr>
              <a:t>               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25" name="TextShape 4"/>
          <p:cNvSpPr txBox="1"/>
          <p:nvPr/>
        </p:nvSpPr>
        <p:spPr>
          <a:xfrm>
            <a:off x="304920" y="2743200"/>
            <a:ext cx="8533440" cy="1218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Wave1">
              <a:avLst>
                <a:gd name="adj1" fmla="val 6481"/>
                <a:gd name="adj2" fmla="val 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293" strike="noStrike">
                <a:solidFill>
                  <a:srgbClr val="51c9f4"/>
                </a:solidFill>
                <a:latin typeface="Cambria"/>
              </a:rPr>
              <a:t>DETERMINISTIC FINITE AUTOMATA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p14:dur="10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2867</TotalTime>
  <Application>LibreOffice/6.4.5.2$Linux_X86_64 LibreOffice_project/40$Build-2</Application>
  <Words>1251</Words>
  <Paragraphs>399</Paragraphs>
  <Company>GHAZALA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2012-02-27T05:45:45Z</dcterms:created>
  <dc:creator>GHAZALA</dc:creator>
  <dc:description/>
  <dc:language>en-US</dc:language>
  <cp:lastModifiedBy/>
  <dcterms:modified xsi:type="dcterms:W3CDTF">2020-12-23T13:36:09Z</dcterms:modified>
  <cp:revision>376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GHAZALA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40</vt:i4>
  </property>
</Properties>
</file>