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7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7E3363F-81A8-4292-A29E-370A39B2DF2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5242FD0-AF6C-4601-AA8B-FA8377B2927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11240"/>
            <a:chOff x="-3600" y="4952880"/>
            <a:chExt cx="9147600" cy="191124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5240" cy="48708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7640" cy="78768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2920" cy="186300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3611520"/>
            <a:ext cx="777132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Cambria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533520" y="380880"/>
            <a:ext cx="3333600" cy="24372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56DCEA-F122-4BE0-9F9A-099AE46AB0F6}" type="slidenum">
              <a:rPr b="0" lang="en-US" sz="1000" spc="-1" strike="noStrike">
                <a:solidFill>
                  <a:srgbClr val="ffffff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represents an abstract machine which is used to represent a regular language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regular expression can also be represented using Finite Automata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There are two ways to specify an FA: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Transition Tables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Directed Graphs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D0077C-251B-412C-AEC8-222A5766108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1:Deterministic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Each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node (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vertex) represents a state, and the e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dges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(or arcs) connecting the nodes represent the corresponding transitions.  </a:t>
            </a:r>
            <a:endParaRPr b="0" lang="en-US" sz="2700" spc="-1" strike="noStrike">
              <a:latin typeface="Arial"/>
            </a:endParaRPr>
          </a:p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Each state can be labeled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1EC037-126A-42C6-844C-883C0FA3834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Graphical Representation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32" name="Picture 5" descr=""/>
          <p:cNvPicPr/>
          <p:nvPr/>
        </p:nvPicPr>
        <p:blipFill>
          <a:blip r:embed="rId1"/>
          <a:stretch/>
        </p:blipFill>
        <p:spPr>
          <a:xfrm>
            <a:off x="4038480" y="3733920"/>
            <a:ext cx="4342320" cy="274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DFA consists of 5 tuples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{Q, ∑, q, F, δ}.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all states.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set of input symbols. ( Symbols which machine takes as input )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Initial state. ( Starting state of a machine )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final state.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Transition Function,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defined as δ : Q X ∑ --&gt; Q.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AB2CF87-D268-440C-B3CA-99E7F92EA5C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For a particular input character, the machine goes to one state only.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Null (or ε) move is not allowed.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DFA cannot change state without any input character.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Question: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Why FA is said to Finite Automata?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5CBBA4-EE3B-40DB-AE4D-AD05762BB1D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         indicates the start state: here q0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*  indicates the final state(s) (here only one final state q1)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14BC50-EC87-4A5B-975C-D1308B2BA76D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Transition Table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676520" y="464832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43" name="Table 5"/>
          <p:cNvGraphicFramePr/>
          <p:nvPr/>
        </p:nvGraphicFramePr>
        <p:xfrm>
          <a:off x="1523880" y="1600200"/>
          <a:ext cx="6095160" cy="22852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2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STATE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*  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</a:tbl>
          </a:graphicData>
        </a:graphic>
      </p:graphicFrame>
      <p:sp>
        <p:nvSpPr>
          <p:cNvPr id="144" name="CustomShape 6"/>
          <p:cNvSpPr/>
          <p:nvPr/>
        </p:nvSpPr>
        <p:spPr>
          <a:xfrm>
            <a:off x="1752480" y="2438280"/>
            <a:ext cx="34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This defines the following transition diagram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0                               1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1                           0                          0,1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43E07DF-465F-4573-913B-2CD48DF3B63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14479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80988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6172200" y="396252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>
            <a:off x="6324480" y="411480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2514600" y="4495680"/>
            <a:ext cx="129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9"/>
          <p:cNvSpPr/>
          <p:nvPr/>
        </p:nvSpPr>
        <p:spPr>
          <a:xfrm>
            <a:off x="4876920" y="4495680"/>
            <a:ext cx="129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>
            <a:off x="914400" y="4495680"/>
            <a:ext cx="53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1"/>
          <p:cNvSpPr/>
          <p:nvPr/>
        </p:nvSpPr>
        <p:spPr>
          <a:xfrm rot="8654400">
            <a:off x="2113920" y="493380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2"/>
          <p:cNvSpPr/>
          <p:nvPr/>
        </p:nvSpPr>
        <p:spPr>
          <a:xfrm rot="8351400">
            <a:off x="4403520" y="492876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3"/>
          <p:cNvSpPr/>
          <p:nvPr/>
        </p:nvSpPr>
        <p:spPr>
          <a:xfrm rot="8262000">
            <a:off x="6960600" y="477792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4180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DFA  for  a language  L = {aa}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={aa}   (Language with only one string aa)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a                        a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D= Dead State                                                                     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458200" y="624852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EBD589-EA49-4EAA-9B42-F42D55906F0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2193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32767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5334120" y="396252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5486400" y="411480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685800" y="4495680"/>
            <a:ext cx="53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73915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2286000" y="4495680"/>
            <a:ext cx="98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4343400" y="4495680"/>
            <a:ext cx="98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2"/>
          <p:cNvSpPr/>
          <p:nvPr/>
        </p:nvSpPr>
        <p:spPr>
          <a:xfrm>
            <a:off x="6400800" y="4495680"/>
            <a:ext cx="98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 rot="8654400">
            <a:off x="7940520" y="493380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80880" y="762120"/>
            <a:ext cx="8228520" cy="58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DFA  for  a language  L = {aba}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{a,b}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={aba}   (Language with only one string aba)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Here ,q4 = Dead state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  b                    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                                      a,b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845C8D2-6249-4759-8F00-3ACA7CAA863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274680"/>
            <a:ext cx="8228520" cy="1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9907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89548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48769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6858000" y="396252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"/>
          <p:cNvSpPr/>
          <p:nvPr/>
        </p:nvSpPr>
        <p:spPr>
          <a:xfrm>
            <a:off x="7010280" y="411480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533520" y="449568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2057400" y="4495680"/>
            <a:ext cx="83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4038480" y="4495680"/>
            <a:ext cx="83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2"/>
          <p:cNvSpPr/>
          <p:nvPr/>
        </p:nvSpPr>
        <p:spPr>
          <a:xfrm>
            <a:off x="6019920" y="4495680"/>
            <a:ext cx="83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3962520" y="541008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14"/>
          <p:cNvSpPr/>
          <p:nvPr/>
        </p:nvSpPr>
        <p:spPr>
          <a:xfrm>
            <a:off x="1523880" y="5029200"/>
            <a:ext cx="243720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5"/>
          <p:cNvSpPr/>
          <p:nvPr/>
        </p:nvSpPr>
        <p:spPr>
          <a:xfrm flipH="1">
            <a:off x="1370880" y="3392280"/>
            <a:ext cx="2034000" cy="5691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6"/>
          <p:cNvSpPr/>
          <p:nvPr/>
        </p:nvSpPr>
        <p:spPr>
          <a:xfrm flipH="1">
            <a:off x="4722840" y="5029200"/>
            <a:ext cx="53244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7"/>
          <p:cNvSpPr/>
          <p:nvPr/>
        </p:nvSpPr>
        <p:spPr>
          <a:xfrm flipH="1">
            <a:off x="5028480" y="4876920"/>
            <a:ext cx="1980000" cy="106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8"/>
          <p:cNvSpPr/>
          <p:nvPr/>
        </p:nvSpPr>
        <p:spPr>
          <a:xfrm rot="8654400">
            <a:off x="4785840" y="620496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3: Construct a  DFA with ∑ = {0, 1} accepts all strings starts  with 0.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construct a Transition Table for the this DFA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Hint: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First make the language for the above DFA.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5358D3-C9EF-4168-BA15-75B3DBB3D709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18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838080"/>
            <a:ext cx="8228520" cy="51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 DFA with ∑ = {0, 1} accepts all strings starts  with 0.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 {0,00,01,001,011,……..}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8FE9467-F95C-4697-86E9-0CB0F42999E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286000" y="297180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5334120" y="289548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2286000" y="48769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3352680" y="3505320"/>
            <a:ext cx="198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2819520" y="4038480"/>
            <a:ext cx="36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8"/>
          <p:cNvSpPr/>
          <p:nvPr/>
        </p:nvSpPr>
        <p:spPr>
          <a:xfrm rot="895200">
            <a:off x="5790960" y="251352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828800" y="342900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5486400" y="304812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11"/>
          <p:cNvSpPr/>
          <p:nvPr/>
        </p:nvSpPr>
        <p:spPr>
          <a:xfrm rot="6115200">
            <a:off x="3251880" y="534744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548080"/>
            <a:ext cx="822852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Lecture # ….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Theory of Automata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19D4F28-4044-4EC5-80E8-F169FB99394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33520" y="380880"/>
            <a:ext cx="8228520" cy="60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Here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q0 is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initial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start state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On getting 0 input it goes to q1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On getting 1 input it goes to q2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q1 is the final state having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self loop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(having all combinations of 0 and 1 strings)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state q2 is the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Dead State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Trap state.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Dead State: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strings are trapped in this state and will not reach the final state and hence not acceptable by DFA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strings which reaches the final state will only be accepted by DFA.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614D8EA-593C-434C-AA69-0BFE8F72C06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20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What is Automata?</a:t>
            </a:r>
            <a:endParaRPr b="0" lang="en-US" sz="40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is the plural of </a:t>
            </a:r>
            <a:r>
              <a:rPr b="0" lang="en-US" sz="2700" spc="-1" strike="noStrike">
                <a:solidFill>
                  <a:srgbClr val="1faecd"/>
                </a:solidFill>
                <a:latin typeface="Cambria"/>
                <a:ea typeface="DejaVu Sans"/>
              </a:rPr>
              <a:t>automaton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, and it means  “</a:t>
            </a:r>
            <a:r>
              <a:rPr b="0" lang="en-US" sz="2700" spc="-1" strike="noStrike">
                <a:solidFill>
                  <a:srgbClr val="1faecd"/>
                </a:solidFill>
                <a:latin typeface="Cambria"/>
                <a:ea typeface="DejaVu Sans"/>
              </a:rPr>
              <a:t>something that works automatically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”.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Recall…….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4191120" y="3352680"/>
            <a:ext cx="4680720" cy="283500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206A59-5F74-43DD-803E-421A09B0D46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Content Placeholder 4" descr=""/>
          <p:cNvPicPr/>
          <p:nvPr/>
        </p:nvPicPr>
        <p:blipFill>
          <a:blip r:embed="rId1"/>
          <a:stretch/>
        </p:blipFill>
        <p:spPr>
          <a:xfrm>
            <a:off x="304920" y="380880"/>
            <a:ext cx="8609400" cy="54853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E639EE-5C9A-47B3-AA20-4D729B6F19D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77AE77D-8374-45F0-B944-3BE990E6028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5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954800" y="2514600"/>
            <a:ext cx="4487400" cy="2558880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10" name="Picture 6" descr=""/>
          <p:cNvPicPr/>
          <p:nvPr/>
        </p:nvPicPr>
        <p:blipFill>
          <a:blip r:embed="rId1"/>
          <a:stretch/>
        </p:blipFill>
        <p:spPr>
          <a:xfrm>
            <a:off x="3048120" y="3262320"/>
            <a:ext cx="4503600" cy="1537200"/>
          </a:xfrm>
          <a:prstGeom prst="rect">
            <a:avLst/>
          </a:prstGeom>
          <a:ln>
            <a:noFill/>
          </a:ln>
        </p:spPr>
      </p:pic>
      <p:sp>
        <p:nvSpPr>
          <p:cNvPr id="111" name="TextShape 4"/>
          <p:cNvSpPr txBox="1"/>
          <p:nvPr/>
        </p:nvSpPr>
        <p:spPr>
          <a:xfrm>
            <a:off x="2148120" y="5020200"/>
            <a:ext cx="6689880" cy="92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93" strike="noStrike">
                <a:solidFill>
                  <a:srgbClr val="51c9f4"/>
                </a:solidFill>
                <a:latin typeface="Cambria"/>
              </a:rPr>
              <a:t>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33520" y="13946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language defining method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known as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Finite State Machine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(FSM),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Finite State Automata (FSA) ,State Machines.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is just like a ludo in which token changes position on the input if certain number of dice 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0FD5267-6EF8-40D4-8A0A-3AFA0052DE2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Finite Automata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4343400" y="3657600"/>
            <a:ext cx="4437720" cy="296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219320"/>
            <a:ext cx="8228520" cy="51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FA is defined as follows:-</a:t>
            </a:r>
            <a:endParaRPr b="0" lang="en-US" sz="2700" spc="-1" strike="noStrike">
              <a:latin typeface="Arial"/>
            </a:endParaRPr>
          </a:p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Finite number of states in which one state must be initial state and more than one or may be none can be the final states. </a:t>
            </a:r>
            <a:endParaRPr b="0" lang="en-US" sz="2700" spc="-1" strike="noStrike">
              <a:latin typeface="Arial"/>
            </a:endParaRPr>
          </a:p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Sigma </a:t>
            </a:r>
            <a:r>
              <a:rPr b="0" lang="el-GR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provides the input letters from which input strings can be formed.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FA Distinguishing Rule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For each state, there must be an out going transition for each input letter in Sigma </a:t>
            </a:r>
            <a:r>
              <a:rPr b="0" lang="el-GR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115A77B-26F9-43E4-B1BF-041408FE193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ontent Placeholder 4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152200" cy="43423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684498F-9A3B-417E-8FCF-7145AEB1168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Types of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AEEA2AE-493E-4DEC-BE30-1392376E602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954800" y="2514600"/>
            <a:ext cx="4487400" cy="2558880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304920" y="2743200"/>
            <a:ext cx="8533440" cy="1218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93" strike="noStrike">
                <a:solidFill>
                  <a:srgbClr val="51c9f4"/>
                </a:solidFill>
                <a:latin typeface="Cambria"/>
              </a:rPr>
              <a:t>DETERMINISTIC 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2831</TotalTime>
  <Application>LibreOffice/6.4.5.2$Linux_X86_64 LibreOffice_project/40$Build-2</Application>
  <Words>1251</Words>
  <Paragraphs>399</Paragraphs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2020-12-17T13:46:11Z</dcterms:modified>
  <cp:revision>373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