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CFA6AF8-6DC7-46B4-9AF3-76AD2D8462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D95B07-6B51-4810-ACC6-1248D9CCD86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8480" cy="9190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8200" cy="9313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0200" cy="10785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90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0160"/>
            <a:chOff x="-3600" y="4952880"/>
            <a:chExt cx="9147600" cy="191016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4160" cy="4860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6560" cy="7866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1840" cy="18619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8480" cy="9190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8200" cy="9313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0200" cy="10785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7024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3332520" cy="24361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D58746-CBC2-4DCA-A08A-2530DD2E6F49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DFA consists of 5 tuples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F, δ}.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all states.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input symbols. ( Symbols which machine takes as input ) 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Starting state of a machine ) 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final state. 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defined as δ : Q X ∑ --&gt; 2^Q.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1ABFAB-50D6-4778-86E2-29C6FC64AF2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41804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9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NFA  for  a language  L = {aa}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={aa}   (Language with only one string aa)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a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 need for a Dead State       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458200" y="624852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C11A2C-3804-4709-8713-DD667653186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219320" y="3962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276720" y="3962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5334120" y="396252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7"/>
          <p:cNvSpPr/>
          <p:nvPr/>
        </p:nvSpPr>
        <p:spPr>
          <a:xfrm>
            <a:off x="5486400" y="411480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685800" y="4495680"/>
            <a:ext cx="53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2286000" y="4495680"/>
            <a:ext cx="98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4343400" y="4495680"/>
            <a:ext cx="98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         indicates the start state: here q0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*  indicates the final state(s) (here only one final state q2)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5001A7-290B-401C-A630-434A020FB5E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892520" y="432468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9" name="Table 5"/>
          <p:cNvGraphicFramePr/>
          <p:nvPr/>
        </p:nvGraphicFramePr>
        <p:xfrm>
          <a:off x="1473120" y="1671480"/>
          <a:ext cx="6095160" cy="22651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0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*  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40" name="CustomShape 6"/>
          <p:cNvSpPr/>
          <p:nvPr/>
        </p:nvSpPr>
        <p:spPr>
          <a:xfrm>
            <a:off x="1752480" y="2438280"/>
            <a:ext cx="34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0880" y="762120"/>
            <a:ext cx="8227440" cy="58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2: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Construct a  NFA  for  a language  L = {aba}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{a,b}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={aba}   (Language with only one string aba)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b                        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11DAD6-2768-436C-A7B3-8C32219CEC7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7200" y="274680"/>
            <a:ext cx="8227440" cy="1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990720" y="3962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895480" y="3962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876920" y="3962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6858000" y="396252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7010280" y="411480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533520" y="449568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2057400" y="4495680"/>
            <a:ext cx="8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4038480" y="4495680"/>
            <a:ext cx="8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6019920" y="4495680"/>
            <a:ext cx="8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722E4F-0FE4-483B-97A6-F91604CD0B1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graphicFrame>
        <p:nvGraphicFramePr>
          <p:cNvPr id="156" name="Table 4"/>
          <p:cNvGraphicFramePr/>
          <p:nvPr/>
        </p:nvGraphicFramePr>
        <p:xfrm>
          <a:off x="1473120" y="1671480"/>
          <a:ext cx="6095160" cy="22651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0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  <a:ea typeface="Noto Sans CJK SC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  <a:ea typeface="Noto Sans CJK SC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        </a:t>
                      </a:r>
                      <a:r>
                        <a:rPr b="0" lang="en-US" sz="2400" spc="-1" strike="noStrike">
                          <a:latin typeface="Times New Roman"/>
                        </a:rPr>
                        <a:t>*q3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57" name="CustomShape 5"/>
          <p:cNvSpPr/>
          <p:nvPr/>
        </p:nvSpPr>
        <p:spPr>
          <a:xfrm>
            <a:off x="1752480" y="2438280"/>
            <a:ext cx="34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3: Construct a  NFA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construct a Transition Table for the this NFA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First make the language for the above NFA.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C90A9D-ECA9-45C3-8B48-2F80619A4F6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838080"/>
            <a:ext cx="8227440" cy="51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NFA with ∑ = {0, 1} accepts all strings starts  with 0.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 {0,00,01,001,011,……..}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880945-7C20-43A7-B784-524F4E0EA0B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286000" y="297180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5334120" y="289548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3352680" y="3505320"/>
            <a:ext cx="197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 rot="895200">
            <a:off x="5790600" y="2512800"/>
            <a:ext cx="531360" cy="378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828800" y="342900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5486400" y="304812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9400" y="425880"/>
            <a:ext cx="8227440" cy="60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Here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q0 is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initial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or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start state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On getting 0 input it goes to q1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q1 is the final state having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self loop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(having all combinations of 0 and 1 strings)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is no need for the Dead State or Trap state in case of NFA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However,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ϕ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is equivalent to dead configuration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strings which reaches the final state will only be accepted by NFA.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DDE884-9ED7-4A17-A8E7-36DC3D0D4FF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4: Construct a  NFA with ∑ = {0, 1} accepts all strings ending with 0.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797717-32D3-4E35-93DD-831C3631ED2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533520"/>
            <a:ext cx="8227440" cy="54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 NFA with ∑ = {0, 1} accepts all strings ending with 0.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{0,00,10,000,100,110,0000,…….}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Transition Table for the above NFA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FB2ECDA-740E-4BE4-A47A-5C745933EAC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19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294640" y="341460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342760" y="333828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3361320" y="3948120"/>
            <a:ext cx="197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 rot="895200">
            <a:off x="2703240" y="3063600"/>
            <a:ext cx="531360" cy="378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1837440" y="387180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495040" y="349092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7440" cy="14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86B9DE-7156-439F-AAD7-4BDAE987A8E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5:Construct a  NFA that accepts set of all strings over  {0, 1}  of length 2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Also define 5 tuples for it 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5CED15-7CAC-4D92-9C80-51713A18B91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914400"/>
            <a:ext cx="8227440" cy="50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={00,01,10,11}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0,1                        0,1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A669C6-65EA-4144-996C-B497AE4958D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" y="27468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129528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6934320" y="281952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838080" y="335268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7086600" y="297180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411480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362320" y="3352680"/>
            <a:ext cx="175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5181480" y="3352680"/>
            <a:ext cx="175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6: Construct a  NFA that accepts set of all strings ending with 100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02307F-5CCC-47DE-B4E2-DB72C1580D7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914400"/>
            <a:ext cx="8227440" cy="50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9000"/>
          </a:bodyPr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{0, 1} 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 ={100,0100,1100,01100,……..}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1                        0                0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0,1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9BAA98-492A-4626-8E11-B91680E6F8A0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57200" y="274680"/>
            <a:ext cx="822744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91440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6934320" y="281952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"/>
          <p:cNvSpPr/>
          <p:nvPr/>
        </p:nvSpPr>
        <p:spPr>
          <a:xfrm>
            <a:off x="487692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457200" y="3352680"/>
            <a:ext cx="45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7086600" y="297180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9"/>
          <p:cNvSpPr/>
          <p:nvPr/>
        </p:nvSpPr>
        <p:spPr>
          <a:xfrm rot="9484200">
            <a:off x="1392480" y="3920040"/>
            <a:ext cx="531360" cy="378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289548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1981080" y="335268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2"/>
          <p:cNvSpPr/>
          <p:nvPr/>
        </p:nvSpPr>
        <p:spPr>
          <a:xfrm>
            <a:off x="3962520" y="335268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3"/>
          <p:cNvSpPr/>
          <p:nvPr/>
        </p:nvSpPr>
        <p:spPr>
          <a:xfrm>
            <a:off x="6019920" y="3352680"/>
            <a:ext cx="91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1: Construct a NFA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Hint: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make strings (language) for the mentioned R.E).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Solution: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∑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={a,b}</a:t>
            </a:r>
            <a:endParaRPr b="0" lang="en-US" sz="27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L= {ab,aba,abb,abaa,abab,abba,abbb,….}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EBCA3E-EA76-4814-8C74-CD705B4203F2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Designing Finite Automata from Regular Expression 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6480" y="1481400"/>
            <a:ext cx="8227440" cy="4523760"/>
          </a:xfrm>
          <a:prstGeom prst="rect">
            <a:avLst/>
          </a:prstGeom>
          <a:noFill/>
          <a:ln>
            <a:solidFill>
              <a:srgbClr val="2da2b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Construct a DFA for R.E. = ab(a+b)*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         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a,b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511775-F3AD-4665-B387-065C62FAE4E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 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066680" y="281952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3749040" y="2820240"/>
            <a:ext cx="1064520" cy="10645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62120" y="3352680"/>
            <a:ext cx="30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2133720" y="3352680"/>
            <a:ext cx="152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4648320" y="3352680"/>
            <a:ext cx="152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6172200" y="2743200"/>
            <a:ext cx="1064520" cy="106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6324480" y="2895480"/>
            <a:ext cx="759960" cy="7599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 rot="9484200">
            <a:off x="6730920" y="3744000"/>
            <a:ext cx="531360" cy="378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mbria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38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Don’t forget to draw Transition Table and mention 5 tuples for the all of these examples.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F08523-3324-4A95-9380-CC24A296BAFC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Picture 4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460960" cy="24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304920" y="380880"/>
            <a:ext cx="8608320" cy="54842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686D4B-C529-4C31-A8F4-FC0F9483DBD8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77E00B2-1D7F-46ED-82B7-4D2B062B6B3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2520" cy="153612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2148120" y="5020200"/>
            <a:ext cx="6688800" cy="921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84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1120" cy="43412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E71CA5-719A-4111-A1F0-D437EE500DC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41520" y="146304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C1FADF-5C5E-4C0F-B12E-2BB5A0D67606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050200" y="2287800"/>
            <a:ext cx="4487040" cy="255852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1808640" y="4690080"/>
            <a:ext cx="6688800" cy="1370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-11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84" strike="noStrike">
                <a:solidFill>
                  <a:srgbClr val="51c9f4"/>
                </a:solidFill>
                <a:latin typeface="Cambria"/>
              </a:rPr>
              <a:t>NON DETERMINISTIC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284" strike="noStrike">
                <a:solidFill>
                  <a:srgbClr val="51c9f4"/>
                </a:solidFill>
                <a:latin typeface="Cambria"/>
              </a:rPr>
              <a:t>FINITE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284" strike="noStrike">
                <a:solidFill>
                  <a:srgbClr val="51c9f4"/>
                </a:solidFill>
                <a:latin typeface="Cambria"/>
              </a:rPr>
              <a:t>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NFA stands for non-deterministic finite    automata.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is easy to construct an NFA than DFA.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represents an abstract machine which is used to represent a regular language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has many paths for specific input from the current state to the next state.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4612B7-4C53-4E21-9D00-D6A998CB7393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2:Non Deterministic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4814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Every NFA is not DFA, but every DFA is NFA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Each NFA can be translated into DFA.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is same as DFA except: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contains multiple next states, and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It contains ε transition.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No need to define distinguishing rule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647200" y="6408000"/>
            <a:ext cx="3636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BDA85F-A86E-4E83-8A3C-5EF163247677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41040" y="762840"/>
            <a:ext cx="671184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ways to specify an NFA or NDFA: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Transition Tables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Directed Graphs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(same as DFA)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2953</TotalTime>
  <Application>LibreOffice/6.4.5.2$Linux_X86_64 LibreOffice_project/40$Build-2</Application>
  <Words>1251</Words>
  <Paragraphs>399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2021-01-05T21:49:32Z</dcterms:modified>
  <cp:revision>399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