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63375" autoAdjust="0"/>
  </p:normalViewPr>
  <p:slideViewPr>
    <p:cSldViewPr snapToGrid="0">
      <p:cViewPr varScale="1">
        <p:scale>
          <a:sx n="47" d="100"/>
          <a:sy n="47" d="100"/>
        </p:scale>
        <p:origin x="16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5E99D-A23A-42EC-A962-D1EA05F562D8}" type="datetimeFigureOut">
              <a:rPr lang="en-US" smtClean="0"/>
              <a:t>3/16/2020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E216E-6E23-4BF2-87CD-1875AE11D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7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E216E-6E23-4BF2-87CD-1875AE11DB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3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Syntax</a:t>
            </a:r>
          </a:p>
          <a:p>
            <a:r>
              <a:rPr lang="en-US" b="1" dirty="0" smtClean="0">
                <a:effectLst/>
              </a:rPr>
              <a:t>.MODEL</a:t>
            </a:r>
            <a:r>
              <a:rPr lang="en-US" dirty="0" smtClean="0">
                <a:effectLst/>
              </a:rPr>
              <a:t> </a:t>
            </a:r>
            <a:r>
              <a:rPr lang="en-US" i="1" dirty="0" smtClean="0">
                <a:effectLst/>
              </a:rPr>
              <a:t>memory-model</a:t>
            </a:r>
            <a:r>
              <a:rPr lang="en-US" dirty="0" smtClean="0">
                <a:effectLst/>
              </a:rPr>
              <a:t> ⟦</a:t>
            </a:r>
            <a:r>
              <a:rPr lang="en-US" b="1" dirty="0" smtClean="0">
                <a:effectLst/>
              </a:rPr>
              <a:t>,</a:t>
            </a:r>
            <a:r>
              <a:rPr lang="en-US" dirty="0" smtClean="0">
                <a:effectLst/>
              </a:rPr>
              <a:t> </a:t>
            </a:r>
            <a:r>
              <a:rPr lang="en-US" i="1" dirty="0" smtClean="0">
                <a:effectLst/>
              </a:rPr>
              <a:t>language-type</a:t>
            </a:r>
            <a:r>
              <a:rPr lang="en-US" dirty="0" smtClean="0">
                <a:effectLst/>
              </a:rPr>
              <a:t>⟧ ⟦</a:t>
            </a:r>
            <a:r>
              <a:rPr lang="en-US" b="1" dirty="0" smtClean="0">
                <a:effectLst/>
              </a:rPr>
              <a:t>,</a:t>
            </a:r>
            <a:r>
              <a:rPr lang="en-US" dirty="0" smtClean="0">
                <a:effectLst/>
              </a:rPr>
              <a:t> </a:t>
            </a:r>
            <a:r>
              <a:rPr lang="en-US" i="1" dirty="0" smtClean="0">
                <a:effectLst/>
              </a:rPr>
              <a:t>stack-option</a:t>
            </a:r>
            <a:r>
              <a:rPr lang="en-US" dirty="0" smtClean="0">
                <a:effectLst/>
              </a:rPr>
              <a:t>⟧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Parameters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memory-model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Required parameter that determines the size of code and data pointers.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language-type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 parameter that sets the calling and naming conventions for procedures and public symbols.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stack-option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Optional parameter.</a:t>
            </a:r>
          </a:p>
          <a:p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stack-option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not used if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memory-model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E216E-6E23-4BF2-87CD-1875AE11DB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0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C7E8-7AF9-472F-8704-4F28507E8CB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0097-EE6F-4CB2-A602-8276708E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4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C7E8-7AF9-472F-8704-4F28507E8CB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0097-EE6F-4CB2-A602-8276708E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6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C7E8-7AF9-472F-8704-4F28507E8CB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0097-EE6F-4CB2-A602-8276708E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0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C7E8-7AF9-472F-8704-4F28507E8CB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0097-EE6F-4CB2-A602-8276708E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9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C7E8-7AF9-472F-8704-4F28507E8CB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0097-EE6F-4CB2-A602-8276708E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C7E8-7AF9-472F-8704-4F28507E8CB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0097-EE6F-4CB2-A602-8276708E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9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C7E8-7AF9-472F-8704-4F28507E8CB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0097-EE6F-4CB2-A602-8276708E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7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C7E8-7AF9-472F-8704-4F28507E8CB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0097-EE6F-4CB2-A602-8276708E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0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C7E8-7AF9-472F-8704-4F28507E8CB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0097-EE6F-4CB2-A602-8276708E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C7E8-7AF9-472F-8704-4F28507E8CB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0097-EE6F-4CB2-A602-8276708E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8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AC7E8-7AF9-472F-8704-4F28507E8CB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60097-EE6F-4CB2-A602-8276708E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8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C7E8-7AF9-472F-8704-4F28507E8CB0}" type="datetimeFigureOut">
              <a:rPr lang="en-US" smtClean="0"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0097-EE6F-4CB2-A602-8276708E1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wma"/><Relationship Id="rId1" Type="http://schemas.microsoft.com/office/2007/relationships/media" Target="../media/media10.wma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wma"/><Relationship Id="rId1" Type="http://schemas.microsoft.com/office/2007/relationships/media" Target="../media/media11.wm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ma"/><Relationship Id="rId1" Type="http://schemas.microsoft.com/office/2007/relationships/media" Target="../media/media2.wma"/><Relationship Id="rId5" Type="http://schemas.openxmlformats.org/officeDocument/2006/relationships/image" Target="../media/image1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ma"/><Relationship Id="rId1" Type="http://schemas.microsoft.com/office/2007/relationships/media" Target="../media/media3.wma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ma"/><Relationship Id="rId1" Type="http://schemas.microsoft.com/office/2007/relationships/media" Target="../media/media4.wma"/><Relationship Id="rId6" Type="http://schemas.openxmlformats.org/officeDocument/2006/relationships/image" Target="../media/image1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ma"/><Relationship Id="rId1" Type="http://schemas.microsoft.com/office/2007/relationships/media" Target="../media/media5.wma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ma"/><Relationship Id="rId1" Type="http://schemas.microsoft.com/office/2007/relationships/media" Target="../media/media6.wma"/><Relationship Id="rId6" Type="http://schemas.openxmlformats.org/officeDocument/2006/relationships/image" Target="../media/image1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7.wma"/><Relationship Id="rId1" Type="http://schemas.microsoft.com/office/2007/relationships/media" Target="../media/media7.wma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ma"/><Relationship Id="rId1" Type="http://schemas.microsoft.com/office/2007/relationships/media" Target="../media/media8.wma"/><Relationship Id="rId5" Type="http://schemas.openxmlformats.org/officeDocument/2006/relationships/image" Target="../media/image1.png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9.wma"/><Relationship Id="rId1" Type="http://schemas.microsoft.com/office/2007/relationships/media" Target="../media/media9.wm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Lab Work: Installing MASM 6.15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Audio 6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0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632"/>
    </mc:Choice>
    <mc:Fallback>
      <p:transition spd="slow" advTm="336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Assembling and Linking a Program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Open a Command Prompt and type the following command. This command will assemble and link the </a:t>
            </a:r>
            <a:r>
              <a:rPr lang="en-US" b="1" dirty="0" smtClean="0">
                <a:latin typeface="Courier New" pitchFamily="49" charset="0"/>
              </a:rPr>
              <a:t>AddSub</a:t>
            </a:r>
            <a:r>
              <a:rPr lang="en-US" i="1" dirty="0" smtClean="0"/>
              <a:t>.asm </a:t>
            </a:r>
            <a:r>
              <a:rPr lang="en-US" dirty="0" smtClean="0"/>
              <a:t>program. 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make32 </a:t>
            </a:r>
            <a:r>
              <a:rPr lang="en-US" b="1" dirty="0" err="1" smtClean="0">
                <a:latin typeface="Courier New" pitchFamily="49" charset="0"/>
              </a:rPr>
              <a:t>AddSub</a:t>
            </a:r>
            <a:endParaRPr lang="en-US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8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017"/>
    </mc:Choice>
    <mc:Fallback>
      <p:transition spd="slow" advTm="350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Running a Program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make32 </a:t>
            </a:r>
            <a:r>
              <a:rPr lang="en-US" dirty="0"/>
              <a:t>command will generate is the </a:t>
            </a:r>
            <a:r>
              <a:rPr lang="en-US" b="1" dirty="0" smtClean="0">
                <a:latin typeface="Courier New" pitchFamily="49" charset="0"/>
              </a:rPr>
              <a:t>AddSub</a:t>
            </a:r>
            <a:r>
              <a:rPr lang="en-US" i="1" dirty="0" smtClean="0"/>
              <a:t>.exe </a:t>
            </a:r>
            <a:r>
              <a:rPr lang="en-US" dirty="0"/>
              <a:t>executable file. You can now run the </a:t>
            </a:r>
            <a:r>
              <a:rPr lang="en-US" b="1" dirty="0" smtClean="0">
                <a:latin typeface="Courier New" pitchFamily="49" charset="0"/>
              </a:rPr>
              <a:t>AddSub</a:t>
            </a:r>
            <a:r>
              <a:rPr lang="en-US" i="1" dirty="0" smtClean="0"/>
              <a:t>.exe </a:t>
            </a:r>
            <a:r>
              <a:rPr lang="en-US" dirty="0"/>
              <a:t>program by simply typing </a:t>
            </a:r>
            <a:r>
              <a:rPr lang="en-US" b="1" dirty="0" err="1" smtClean="0">
                <a:latin typeface="Courier New" pitchFamily="49" charset="0"/>
              </a:rPr>
              <a:t>AddSub</a:t>
            </a:r>
            <a:r>
              <a:rPr lang="en-US" b="1" dirty="0" smtClean="0"/>
              <a:t> </a:t>
            </a:r>
            <a:r>
              <a:rPr lang="en-US" dirty="0"/>
              <a:t>at the command prompt. </a:t>
            </a:r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70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332"/>
    </mc:Choice>
    <mc:Fallback>
      <p:transition spd="slow" advTm="193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434706"/>
            <a:ext cx="10515600" cy="229561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Step 1: </a:t>
            </a:r>
            <a:r>
              <a:rPr lang="en-US" dirty="0"/>
              <a:t>Download MASM615.exe, a self-extract executable file, from </a:t>
            </a:r>
          </a:p>
          <a:p>
            <a:r>
              <a:rPr lang="en-US" dirty="0"/>
              <a:t>https://www.dropbox.com/s/aujk44ym14jfi74/MASM615.exe. </a:t>
            </a:r>
          </a:p>
          <a:p>
            <a:r>
              <a:rPr lang="en-US" b="1" dirty="0"/>
              <a:t>Step 2: </a:t>
            </a:r>
            <a:r>
              <a:rPr lang="en-US" dirty="0"/>
              <a:t>Double click on </a:t>
            </a:r>
            <a:r>
              <a:rPr lang="en-US" b="1" dirty="0"/>
              <a:t>MASM615.exe </a:t>
            </a:r>
            <a:r>
              <a:rPr lang="en-US" dirty="0"/>
              <a:t>to extract the files. Specify the installation directory. </a:t>
            </a:r>
          </a:p>
          <a:p>
            <a:r>
              <a:rPr lang="en-US" dirty="0"/>
              <a:t>We recommend using </a:t>
            </a:r>
            <a:r>
              <a:rPr lang="en-US" b="1" dirty="0"/>
              <a:t>C:\Program Files\ </a:t>
            </a:r>
            <a:r>
              <a:rPr lang="en-US" dirty="0"/>
              <a:t>as the destination directory, but any other directory will do.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442" y="2871989"/>
            <a:ext cx="6117465" cy="3129566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930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412"/>
    </mc:Choice>
    <mc:Fallback>
      <p:transition spd="slow" advTm="174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3487"/>
            <a:ext cx="10515600" cy="131364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Step 3: </a:t>
            </a:r>
            <a:r>
              <a:rPr lang="en-US" dirty="0"/>
              <a:t>Define an environment variable </a:t>
            </a:r>
            <a:r>
              <a:rPr lang="en-US" b="1" dirty="0"/>
              <a:t>MASMDIR </a:t>
            </a:r>
            <a:r>
              <a:rPr lang="en-US" dirty="0"/>
              <a:t>for the installation directory. Under </a:t>
            </a:r>
            <a:r>
              <a:rPr lang="en-US" b="1" dirty="0"/>
              <a:t>Control Panel</a:t>
            </a:r>
            <a:r>
              <a:rPr lang="en-US" dirty="0"/>
              <a:t>, double-click on </a:t>
            </a:r>
            <a:r>
              <a:rPr lang="en-US" b="1" dirty="0"/>
              <a:t>System </a:t>
            </a:r>
            <a:r>
              <a:rPr lang="en-US" dirty="0"/>
              <a:t>to obtain the </a:t>
            </a:r>
            <a:r>
              <a:rPr lang="en-US" b="1" dirty="0"/>
              <a:t>System Properties </a:t>
            </a:r>
            <a:r>
              <a:rPr lang="en-US" dirty="0"/>
              <a:t>dialog box. Under </a:t>
            </a:r>
            <a:r>
              <a:rPr lang="en-US" b="1" dirty="0"/>
              <a:t>System Properties</a:t>
            </a:r>
            <a:r>
              <a:rPr lang="en-US" dirty="0"/>
              <a:t>, click on the </a:t>
            </a:r>
            <a:r>
              <a:rPr lang="en-US" b="1" dirty="0"/>
              <a:t>Advanced </a:t>
            </a:r>
            <a:r>
              <a:rPr lang="en-US" dirty="0"/>
              <a:t>tab. Click on the </a:t>
            </a:r>
            <a:r>
              <a:rPr lang="en-US" b="1" dirty="0"/>
              <a:t>Environment Variables </a:t>
            </a:r>
            <a:r>
              <a:rPr lang="en-US" dirty="0"/>
              <a:t>button.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834" y="1930301"/>
            <a:ext cx="9002332" cy="4637924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55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201"/>
    </mc:Choice>
    <mc:Fallback>
      <p:transition spd="slow" advTm="202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963" y="318217"/>
            <a:ext cx="3606085" cy="101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4259" y="1771510"/>
            <a:ext cx="6375042" cy="4873989"/>
          </a:xfrm>
          <a:prstGeom prst="rect">
            <a:avLst/>
          </a:prstGeom>
        </p:spPr>
      </p:pic>
      <p:pic>
        <p:nvPicPr>
          <p:cNvPr id="3" name="Audio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951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78"/>
    </mc:Choice>
    <mc:Fallback>
      <p:transition spd="slow" advTm="65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344555"/>
            <a:ext cx="11088709" cy="171606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Under </a:t>
            </a:r>
            <a:r>
              <a:rPr lang="en-US" b="1" dirty="0"/>
              <a:t>Environment Variables</a:t>
            </a:r>
            <a:r>
              <a:rPr lang="en-US" dirty="0"/>
              <a:t>, Click on the </a:t>
            </a:r>
            <a:r>
              <a:rPr lang="en-US" b="1" dirty="0"/>
              <a:t>New </a:t>
            </a:r>
            <a:r>
              <a:rPr lang="en-US" dirty="0"/>
              <a:t>button to add a </a:t>
            </a:r>
            <a:r>
              <a:rPr lang="en-US" b="1" dirty="0"/>
              <a:t>New System Variable</a:t>
            </a:r>
            <a:r>
              <a:rPr lang="en-US" dirty="0"/>
              <a:t>. Add </a:t>
            </a:r>
            <a:r>
              <a:rPr lang="en-US" b="1" dirty="0"/>
              <a:t>MASMDIR </a:t>
            </a:r>
            <a:r>
              <a:rPr lang="en-US" dirty="0"/>
              <a:t>as the variable name and the </a:t>
            </a:r>
            <a:r>
              <a:rPr lang="en-US" b="1" dirty="0"/>
              <a:t>C:\Program Files\MASM615 </a:t>
            </a:r>
            <a:r>
              <a:rPr lang="en-US" dirty="0"/>
              <a:t>as the variable value and press OK. The </a:t>
            </a:r>
            <a:r>
              <a:rPr lang="en-US" b="1" dirty="0"/>
              <a:t>MASMDIR </a:t>
            </a:r>
            <a:r>
              <a:rPr lang="en-US" dirty="0"/>
              <a:t>variable and its value should now appear under System variables. If a different installation directory is chosen for MASM 6.15 then specify it here.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867" y="2313231"/>
            <a:ext cx="3584965" cy="3983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214" y="2913418"/>
            <a:ext cx="3259059" cy="1391344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53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71"/>
    </mc:Choice>
    <mc:Fallback>
      <p:transition spd="slow" advTm="17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334851"/>
            <a:ext cx="11165983" cy="901521"/>
          </a:xfrm>
        </p:spPr>
        <p:txBody>
          <a:bodyPr/>
          <a:lstStyle/>
          <a:p>
            <a:r>
              <a:rPr lang="en-US" b="1" dirty="0"/>
              <a:t>Step 4: </a:t>
            </a:r>
            <a:r>
              <a:rPr lang="en-US" dirty="0"/>
              <a:t>Edit the </a:t>
            </a:r>
            <a:r>
              <a:rPr lang="en-US" b="1" dirty="0"/>
              <a:t>Path </a:t>
            </a:r>
            <a:r>
              <a:rPr lang="en-US" dirty="0"/>
              <a:t>system variable by inserting </a:t>
            </a:r>
            <a:r>
              <a:rPr lang="en-US" b="1" dirty="0"/>
              <a:t>%MASMDIR%; </a:t>
            </a:r>
            <a:r>
              <a:rPr lang="en-US" dirty="0"/>
              <a:t>(don't forget the semicolon) at the beginning of the variable value.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770" y="1893537"/>
            <a:ext cx="4299571" cy="44557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132" y="2730067"/>
            <a:ext cx="4494727" cy="1713144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64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914"/>
    </mc:Choice>
    <mc:Fallback>
      <p:transition spd="slow" advTm="399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8034"/>
            <a:ext cx="10515600" cy="207349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Step 5: </a:t>
            </a:r>
            <a:r>
              <a:rPr lang="en-US" dirty="0"/>
              <a:t>Define a new system variable called </a:t>
            </a:r>
            <a:r>
              <a:rPr lang="en-US" b="1" dirty="0"/>
              <a:t>INCLUDE </a:t>
            </a:r>
            <a:r>
              <a:rPr lang="en-US" dirty="0"/>
              <a:t>with value </a:t>
            </a:r>
            <a:r>
              <a:rPr lang="en-US" b="1" dirty="0"/>
              <a:t>%MASMDIR%\INCLUDE </a:t>
            </a:r>
            <a:r>
              <a:rPr lang="en-US" dirty="0"/>
              <a:t>as show below and press OK. This variable specifies the directory that contains the include (</a:t>
            </a:r>
            <a:r>
              <a:rPr lang="en-US" b="1" dirty="0"/>
              <a:t>.</a:t>
            </a:r>
            <a:r>
              <a:rPr lang="en-US" b="1" dirty="0" err="1"/>
              <a:t>inc</a:t>
            </a:r>
            <a:r>
              <a:rPr lang="en-US" dirty="0"/>
              <a:t>) files. </a:t>
            </a:r>
            <a:endParaRPr lang="en-US" dirty="0" smtClean="0"/>
          </a:p>
          <a:p>
            <a:pPr algn="just"/>
            <a:r>
              <a:rPr lang="en-US" b="1" dirty="0"/>
              <a:t>Step 6: </a:t>
            </a:r>
            <a:r>
              <a:rPr lang="en-US" dirty="0"/>
              <a:t>Define a new system variable called </a:t>
            </a:r>
            <a:r>
              <a:rPr lang="en-US" b="1" dirty="0"/>
              <a:t>LIB </a:t>
            </a:r>
            <a:r>
              <a:rPr lang="en-US" dirty="0"/>
              <a:t>with value </a:t>
            </a:r>
            <a:r>
              <a:rPr lang="en-US" b="1" dirty="0"/>
              <a:t>%MASMDIR%\LIB </a:t>
            </a:r>
            <a:r>
              <a:rPr lang="en-US" dirty="0"/>
              <a:t>as show below and press OK. This variable specifies the directory that contains the link library (</a:t>
            </a:r>
            <a:r>
              <a:rPr lang="en-US" b="1" dirty="0"/>
              <a:t>.lib</a:t>
            </a:r>
            <a:r>
              <a:rPr lang="en-US" dirty="0"/>
              <a:t>) files.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720" y="3359846"/>
            <a:ext cx="4033587" cy="2010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056" y="3359846"/>
            <a:ext cx="4252527" cy="2010644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02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336"/>
    </mc:Choice>
    <mc:Fallback>
      <p:transition spd="slow" advTm="313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241524"/>
            <a:ext cx="11379557" cy="2398645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Step 7: </a:t>
            </a:r>
            <a:r>
              <a:rPr lang="en-US" dirty="0"/>
              <a:t>Check the environment variables. Open a Command Prompt and type: </a:t>
            </a:r>
          </a:p>
          <a:p>
            <a:r>
              <a:rPr lang="en-US" dirty="0"/>
              <a:t>- </a:t>
            </a:r>
            <a:r>
              <a:rPr lang="en-US" b="1" dirty="0"/>
              <a:t>SET MASMDIR </a:t>
            </a:r>
            <a:endParaRPr lang="en-US" dirty="0"/>
          </a:p>
          <a:p>
            <a:r>
              <a:rPr lang="en-US" dirty="0"/>
              <a:t>- </a:t>
            </a:r>
            <a:r>
              <a:rPr lang="en-US" b="1" dirty="0"/>
              <a:t>SET INCLUDE </a:t>
            </a:r>
            <a:endParaRPr lang="en-US" dirty="0"/>
          </a:p>
          <a:p>
            <a:r>
              <a:rPr lang="en-US" dirty="0"/>
              <a:t>- </a:t>
            </a:r>
            <a:r>
              <a:rPr lang="en-US" b="1" dirty="0"/>
              <a:t>SET LIB </a:t>
            </a:r>
            <a:endParaRPr lang="en-US" dirty="0"/>
          </a:p>
          <a:p>
            <a:r>
              <a:rPr lang="en-US" dirty="0"/>
              <a:t>- </a:t>
            </a:r>
            <a:r>
              <a:rPr lang="en-US" b="1" dirty="0"/>
              <a:t>PATH 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These commands should display the </a:t>
            </a:r>
            <a:r>
              <a:rPr lang="en-US" b="1" dirty="0"/>
              <a:t>MASMDIR</a:t>
            </a:r>
            <a:r>
              <a:rPr lang="en-US" dirty="0"/>
              <a:t>, </a:t>
            </a:r>
            <a:r>
              <a:rPr lang="en-US" b="1" dirty="0"/>
              <a:t>INCLUDE</a:t>
            </a:r>
            <a:r>
              <a:rPr lang="en-US" dirty="0"/>
              <a:t>, </a:t>
            </a:r>
            <a:r>
              <a:rPr lang="en-US" b="1" dirty="0"/>
              <a:t>LIB</a:t>
            </a:r>
            <a:r>
              <a:rPr lang="en-US" dirty="0"/>
              <a:t>, and </a:t>
            </a:r>
            <a:r>
              <a:rPr lang="en-US" b="1" dirty="0"/>
              <a:t>PATH </a:t>
            </a:r>
            <a:r>
              <a:rPr lang="en-US" dirty="0"/>
              <a:t>environment variables as shown below. If the installation steps are done properly, you can start using the MASM commands.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339" y="2859110"/>
            <a:ext cx="10637948" cy="3606084"/>
          </a:xfrm>
          <a:prstGeom prst="rect">
            <a:avLst/>
          </a:prstGeom>
        </p:spPr>
      </p:pic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40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604"/>
    </mc:Choice>
    <mc:Fallback>
      <p:transition spd="slow" advTm="23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Assembly Language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6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lang="en-US" b="1" dirty="0" smtClean="0">
                <a:latin typeface="Courier New" pitchFamily="49" charset="0"/>
              </a:rPr>
              <a:t>TITLE Add and Subtract           (AddSub.asm)</a:t>
            </a:r>
          </a:p>
          <a:p>
            <a:pPr marL="0" indent="0">
              <a:lnSpc>
                <a:spcPct val="6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 marL="0" indent="0">
              <a:lnSpc>
                <a:spcPct val="6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lang="en-US" b="1" dirty="0" smtClean="0">
                <a:latin typeface="Courier New" pitchFamily="49" charset="0"/>
              </a:rPr>
              <a:t>; This program adds and subtracts 32-bit integers.</a:t>
            </a:r>
          </a:p>
          <a:p>
            <a:pPr marL="0" indent="0">
              <a:lnSpc>
                <a:spcPct val="6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endParaRPr lang="en-US" b="1" dirty="0" smtClean="0">
              <a:latin typeface="Courier New" pitchFamily="49" charset="0"/>
            </a:endParaRPr>
          </a:p>
          <a:p>
            <a:pPr marL="0" indent="0">
              <a:lnSpc>
                <a:spcPct val="6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lang="en-US" b="1" dirty="0">
                <a:latin typeface="Courier New" pitchFamily="49" charset="0"/>
              </a:rPr>
              <a:t>.686 </a:t>
            </a:r>
          </a:p>
          <a:p>
            <a:pPr marL="0" indent="0">
              <a:lnSpc>
                <a:spcPct val="6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lang="en-US" b="1" dirty="0">
                <a:latin typeface="Courier New" pitchFamily="49" charset="0"/>
              </a:rPr>
              <a:t>.MODEL flat, </a:t>
            </a:r>
            <a:r>
              <a:rPr lang="en-US" b="1" dirty="0" err="1">
                <a:latin typeface="Courier New" pitchFamily="49" charset="0"/>
              </a:rPr>
              <a:t>stdcall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 marL="0" indent="0">
              <a:lnSpc>
                <a:spcPct val="6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lang="en-US" b="1" dirty="0" smtClean="0">
                <a:latin typeface="Courier New" pitchFamily="49" charset="0"/>
              </a:rPr>
              <a:t>INCLUDE </a:t>
            </a:r>
            <a:r>
              <a:rPr lang="en-US" b="1" dirty="0" smtClean="0">
                <a:latin typeface="Courier New" pitchFamily="49" charset="0"/>
              </a:rPr>
              <a:t>Irvine32.inc</a:t>
            </a:r>
          </a:p>
          <a:p>
            <a:pPr marL="0" indent="0">
              <a:lnSpc>
                <a:spcPct val="6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lang="en-US" b="1" dirty="0" smtClean="0">
                <a:latin typeface="Courier New" pitchFamily="49" charset="0"/>
              </a:rPr>
              <a:t>.code</a:t>
            </a:r>
          </a:p>
          <a:p>
            <a:pPr marL="0" indent="0">
              <a:lnSpc>
                <a:spcPct val="6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lang="en-US" b="1" dirty="0" smtClean="0">
                <a:latin typeface="Courier New" pitchFamily="49" charset="0"/>
              </a:rPr>
              <a:t>main PROC</a:t>
            </a:r>
          </a:p>
          <a:p>
            <a:pPr marL="0" indent="0">
              <a:lnSpc>
                <a:spcPct val="6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lang="en-US" b="1" dirty="0" smtClean="0">
                <a:latin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</a:rPr>
              <a:t>mov</a:t>
            </a:r>
            <a:r>
              <a:rPr lang="en-US" b="1" dirty="0" smtClean="0">
                <a:latin typeface="Courier New" pitchFamily="49" charset="0"/>
              </a:rPr>
              <a:t> eax,10000h	; EAX = 10000h</a:t>
            </a:r>
          </a:p>
          <a:p>
            <a:pPr marL="0" indent="0">
              <a:lnSpc>
                <a:spcPct val="6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lang="en-US" b="1" dirty="0" smtClean="0">
                <a:latin typeface="Courier New" pitchFamily="49" charset="0"/>
              </a:rPr>
              <a:t>	add eax,40000h	; EAX = 50000h</a:t>
            </a:r>
          </a:p>
          <a:p>
            <a:pPr marL="0" indent="0">
              <a:lnSpc>
                <a:spcPct val="6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lang="en-US" b="1" dirty="0" smtClean="0">
                <a:latin typeface="Courier New" pitchFamily="49" charset="0"/>
              </a:rPr>
              <a:t>	sub eax,20000h	; EAX = 30000h</a:t>
            </a:r>
          </a:p>
          <a:p>
            <a:pPr marL="0" indent="0">
              <a:lnSpc>
                <a:spcPct val="6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lang="en-US" b="1" dirty="0" smtClean="0">
                <a:latin typeface="Courier New" pitchFamily="49" charset="0"/>
              </a:rPr>
              <a:t>	call </a:t>
            </a:r>
            <a:r>
              <a:rPr lang="en-US" b="1" dirty="0" err="1" smtClean="0">
                <a:latin typeface="Courier New" pitchFamily="49" charset="0"/>
              </a:rPr>
              <a:t>DumpRegs</a:t>
            </a:r>
            <a:r>
              <a:rPr lang="en-US" b="1" dirty="0" smtClean="0">
                <a:latin typeface="Courier New" pitchFamily="49" charset="0"/>
              </a:rPr>
              <a:t>	; display registers</a:t>
            </a:r>
          </a:p>
          <a:p>
            <a:pPr marL="0" indent="0">
              <a:lnSpc>
                <a:spcPct val="6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lang="en-US" b="1" dirty="0" smtClean="0">
                <a:latin typeface="Courier New" pitchFamily="49" charset="0"/>
              </a:rPr>
              <a:t>	exit</a:t>
            </a:r>
          </a:p>
          <a:p>
            <a:pPr marL="0" indent="0">
              <a:lnSpc>
                <a:spcPct val="6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lang="en-US" b="1" dirty="0" smtClean="0">
                <a:latin typeface="Courier New" pitchFamily="49" charset="0"/>
              </a:rPr>
              <a:t>main ENDP</a:t>
            </a:r>
          </a:p>
          <a:p>
            <a:pPr marL="0" indent="0">
              <a:lnSpc>
                <a:spcPct val="60000"/>
              </a:lnSpc>
              <a:spcBef>
                <a:spcPct val="50000"/>
              </a:spcBef>
              <a:buNone/>
              <a:tabLst>
                <a:tab pos="457200" algn="l"/>
                <a:tab pos="3657600" algn="l"/>
                <a:tab pos="4114800" algn="l"/>
              </a:tabLst>
            </a:pPr>
            <a:r>
              <a:rPr lang="en-US" b="1" dirty="0" smtClean="0">
                <a:latin typeface="Courier New" pitchFamily="49" charset="0"/>
              </a:rPr>
              <a:t>END main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4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431"/>
    </mc:Choice>
    <mc:Fallback>
      <p:transition spd="slow" advTm="834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418</Words>
  <Application>Microsoft Office PowerPoint</Application>
  <PresentationFormat>Widescreen</PresentationFormat>
  <Paragraphs>48</Paragraphs>
  <Slides>11</Slides>
  <Notes>2</Notes>
  <HiddenSlides>0</HiddenSlides>
  <MMClips>11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 Lab Work: Installing MASM 6.15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Assembly Language Program</vt:lpstr>
      <vt:lpstr>Assembling and Linking a Program  </vt:lpstr>
      <vt:lpstr>Running a Program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Work: Installing MASM 6.15</dc:title>
  <dc:creator>Shazia</dc:creator>
  <cp:lastModifiedBy>Shazia</cp:lastModifiedBy>
  <cp:revision>11</cp:revision>
  <dcterms:created xsi:type="dcterms:W3CDTF">2020-02-24T16:19:37Z</dcterms:created>
  <dcterms:modified xsi:type="dcterms:W3CDTF">2020-03-16T16:00:44Z</dcterms:modified>
</cp:coreProperties>
</file>