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5" autoAdjust="0"/>
    <p:restoredTop sz="90929"/>
  </p:normalViewPr>
  <p:slideViewPr>
    <p:cSldViewPr>
      <p:cViewPr varScale="1">
        <p:scale>
          <a:sx n="68" d="100"/>
          <a:sy n="68" d="100"/>
        </p:scale>
        <p:origin x="16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6FE943-1FB7-4DBC-91A3-788BE70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1CE641E-3263-4AA4-9032-174FC2BC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829852A4-D086-4893-9D7B-2AA67903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ddSubLst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AddSubMap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Assembly Language for x86 </a:t>
            </a:r>
            <a:r>
              <a:rPr lang="en-US" dirty="0" smtClean="0"/>
              <a:t>Processors</a:t>
            </a:r>
            <a:endParaRPr lang="en-US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smtClean="0"/>
              <a:t>Chapter 3: Assembly Language Fundamentals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7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9B5CB2-6701-4805-891D-D95B19E35AA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Instructions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010400" cy="4495800"/>
          </a:xfrm>
        </p:spPr>
        <p:txBody>
          <a:bodyPr/>
          <a:lstStyle/>
          <a:p>
            <a:pPr eaLnBrk="1" hangingPunct="1"/>
            <a:r>
              <a:rPr lang="en-US" smtClean="0"/>
              <a:t>Assembled into machine code by assembler</a:t>
            </a:r>
          </a:p>
          <a:p>
            <a:pPr eaLnBrk="1" hangingPunct="1"/>
            <a:r>
              <a:rPr lang="en-US" smtClean="0"/>
              <a:t>Executed at runtime by the CPU</a:t>
            </a:r>
          </a:p>
          <a:p>
            <a:pPr eaLnBrk="1" hangingPunct="1"/>
            <a:r>
              <a:rPr lang="en-US" smtClean="0"/>
              <a:t>We use the Intel IA-32 instruction set</a:t>
            </a:r>
          </a:p>
          <a:p>
            <a:pPr eaLnBrk="1" hangingPunct="1"/>
            <a:r>
              <a:rPr lang="en-US" smtClean="0"/>
              <a:t>An instruction contains:</a:t>
            </a:r>
          </a:p>
          <a:p>
            <a:pPr lvl="1" eaLnBrk="1" hangingPunct="1"/>
            <a:r>
              <a:rPr lang="en-US" smtClean="0"/>
              <a:t>Label		(optional)</a:t>
            </a:r>
          </a:p>
          <a:p>
            <a:pPr lvl="1" eaLnBrk="1" hangingPunct="1"/>
            <a:r>
              <a:rPr lang="en-US" smtClean="0"/>
              <a:t>Mnemonic	(required)</a:t>
            </a:r>
          </a:p>
          <a:p>
            <a:pPr lvl="1" eaLnBrk="1" hangingPunct="1"/>
            <a:r>
              <a:rPr lang="en-US" smtClean="0"/>
              <a:t>Operand	(depends on the instruction)</a:t>
            </a:r>
          </a:p>
          <a:p>
            <a:pPr lvl="1" eaLnBrk="1" hangingPunct="1"/>
            <a:r>
              <a:rPr lang="en-US" smtClean="0"/>
              <a:t>Comment	(optional)</a:t>
            </a:r>
          </a:p>
          <a:p>
            <a:pPr lvl="1" eaLnBrk="1" hangingPunct="1"/>
            <a:r>
              <a:rPr lang="en-US" smtClean="0"/>
              <a:t>[label:] mnemonic [operands] [;comment]</a:t>
            </a:r>
          </a:p>
          <a:p>
            <a:pPr eaLnBrk="1" hangingPunct="1"/>
            <a:r>
              <a:rPr lang="en-US" smtClean="0"/>
              <a:t>LOOP1:    ADD AX, BX    ; add two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8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5D47D6-68B9-4E32-87F5-45F321FF024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Labels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886200"/>
          </a:xfrm>
        </p:spPr>
        <p:txBody>
          <a:bodyPr/>
          <a:lstStyle/>
          <a:p>
            <a:pPr eaLnBrk="1" hangingPunct="1"/>
            <a:r>
              <a:rPr lang="en-US" smtClean="0"/>
              <a:t>Act as place markers</a:t>
            </a:r>
          </a:p>
          <a:p>
            <a:pPr lvl="1" eaLnBrk="1" hangingPunct="1"/>
            <a:r>
              <a:rPr lang="en-US" smtClean="0"/>
              <a:t>marks the address (offset) of code and data</a:t>
            </a:r>
          </a:p>
          <a:p>
            <a:pPr eaLnBrk="1" hangingPunct="1"/>
            <a:r>
              <a:rPr lang="en-US" smtClean="0"/>
              <a:t>Follow identifer rules</a:t>
            </a:r>
          </a:p>
          <a:p>
            <a:pPr eaLnBrk="1" hangingPunct="1"/>
            <a:r>
              <a:rPr lang="en-US" smtClean="0"/>
              <a:t>Data label</a:t>
            </a:r>
          </a:p>
          <a:p>
            <a:pPr lvl="1" eaLnBrk="1" hangingPunct="1"/>
            <a:r>
              <a:rPr lang="en-US" smtClean="0"/>
              <a:t>must be unique</a:t>
            </a:r>
          </a:p>
          <a:p>
            <a:pPr lvl="1" eaLnBrk="1" hangingPunct="1"/>
            <a:r>
              <a:rPr lang="en-US" smtClean="0"/>
              <a:t>example:  </a:t>
            </a:r>
            <a:r>
              <a:rPr lang="en-US" b="1" smtClean="0">
                <a:solidFill>
                  <a:schemeClr val="tx2"/>
                </a:solidFill>
              </a:rPr>
              <a:t>myArray DWORD 1, 2, 3, 4</a:t>
            </a:r>
            <a:r>
              <a:rPr lang="en-US" smtClean="0"/>
              <a:t>		</a:t>
            </a:r>
            <a:r>
              <a:rPr lang="en-US" sz="1800" smtClean="0"/>
              <a:t>(not followed by colon)</a:t>
            </a:r>
          </a:p>
          <a:p>
            <a:pPr eaLnBrk="1" hangingPunct="1"/>
            <a:r>
              <a:rPr lang="en-US" smtClean="0"/>
              <a:t>Code label</a:t>
            </a:r>
          </a:p>
          <a:p>
            <a:pPr lvl="1" eaLnBrk="1" hangingPunct="1"/>
            <a:r>
              <a:rPr lang="en-US" smtClean="0"/>
              <a:t>target of jump and loop instructions</a:t>
            </a:r>
          </a:p>
          <a:p>
            <a:pPr lvl="1" eaLnBrk="1" hangingPunct="1"/>
            <a:r>
              <a:rPr lang="en-US" smtClean="0"/>
              <a:t>example:   </a:t>
            </a:r>
            <a:r>
              <a:rPr lang="en-US" b="1" smtClean="0">
                <a:solidFill>
                  <a:schemeClr val="tx2"/>
                </a:solidFill>
              </a:rPr>
              <a:t>L1:	mov ax, 3		</a:t>
            </a:r>
            <a:r>
              <a:rPr lang="en-US" sz="1800" smtClean="0"/>
              <a:t>(followed by colon)</a:t>
            </a:r>
            <a:endParaRPr lang="en-US" sz="1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9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277C30-17EF-41C2-B526-2467517316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Mnemonics and Operands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010400" cy="4495800"/>
          </a:xfrm>
        </p:spPr>
        <p:txBody>
          <a:bodyPr/>
          <a:lstStyle/>
          <a:p>
            <a:pPr marL="227013" indent="-227013" eaLnBrk="1" hangingPunct="1"/>
            <a:r>
              <a:rPr lang="en-US" dirty="0" smtClean="0"/>
              <a:t>Instruction Mnemonics</a:t>
            </a:r>
          </a:p>
          <a:p>
            <a:pPr lvl="1" eaLnBrk="1" hangingPunct="1"/>
            <a:r>
              <a:rPr lang="en-US" dirty="0" smtClean="0"/>
              <a:t>examples: MOV, ADD, SUB, MUL, INC, DEC</a:t>
            </a:r>
          </a:p>
          <a:p>
            <a:pPr marL="227013" indent="-227013" eaLnBrk="1" hangingPunct="1"/>
            <a:r>
              <a:rPr lang="en-US" dirty="0" smtClean="0"/>
              <a:t>Operands (can have 1, 2 or 3 depending on the instruction) (e.g. IMUL EAX, EBX, 5)</a:t>
            </a:r>
          </a:p>
          <a:p>
            <a:pPr lvl="1" eaLnBrk="1" hangingPunct="1"/>
            <a:r>
              <a:rPr lang="en-US" dirty="0" smtClean="0"/>
              <a:t>Constant		</a:t>
            </a:r>
            <a:r>
              <a:rPr lang="en-US" dirty="0" err="1" smtClean="0"/>
              <a:t>mov</a:t>
            </a:r>
            <a:r>
              <a:rPr lang="en-US" dirty="0" smtClean="0"/>
              <a:t> ax, 4</a:t>
            </a:r>
          </a:p>
          <a:p>
            <a:pPr lvl="1" eaLnBrk="1" hangingPunct="1"/>
            <a:r>
              <a:rPr lang="en-US" dirty="0" smtClean="0"/>
              <a:t>constant expression	add </a:t>
            </a:r>
            <a:r>
              <a:rPr lang="en-US" dirty="0" err="1" smtClean="0"/>
              <a:t>bx</a:t>
            </a:r>
            <a:r>
              <a:rPr lang="en-US" dirty="0" smtClean="0"/>
              <a:t>, 2+6</a:t>
            </a:r>
          </a:p>
          <a:p>
            <a:pPr lvl="1" eaLnBrk="1" hangingPunct="1"/>
            <a:r>
              <a:rPr lang="en-US" dirty="0" smtClean="0"/>
              <a:t>Register			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 eaLnBrk="1" hangingPunct="1"/>
            <a:r>
              <a:rPr lang="en-US" dirty="0" smtClean="0"/>
              <a:t>memory (data label)	</a:t>
            </a:r>
            <a:r>
              <a:rPr lang="en-US" dirty="0" err="1" smtClean="0"/>
              <a:t>mov</a:t>
            </a:r>
            <a:r>
              <a:rPr lang="en-US" dirty="0" smtClean="0"/>
              <a:t> count,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3 operand example 	</a:t>
            </a:r>
            <a:r>
              <a:rPr lang="en-US" sz="2000" dirty="0" err="1" smtClean="0"/>
              <a:t>imul</a:t>
            </a:r>
            <a:r>
              <a:rPr lang="en-US" sz="2000" dirty="0" smtClean="0"/>
              <a:t> </a:t>
            </a:r>
            <a:r>
              <a:rPr lang="en-US" sz="2000" dirty="0" err="1" smtClean="0"/>
              <a:t>eax</a:t>
            </a:r>
            <a:r>
              <a:rPr lang="en-US" sz="2000" dirty="0" smtClean="0"/>
              <a:t>, </a:t>
            </a:r>
            <a:r>
              <a:rPr lang="en-US" sz="2000" dirty="0" err="1" smtClean="0"/>
              <a:t>ebx</a:t>
            </a:r>
            <a:r>
              <a:rPr lang="en-US" sz="2000" dirty="0" smtClean="0"/>
              <a:t>, 5 </a:t>
            </a:r>
          </a:p>
          <a:p>
            <a:pPr marL="227013" indent="-227013" eaLnBrk="1" hangingPunct="1">
              <a:buFontTx/>
              <a:buNone/>
            </a:pPr>
            <a:r>
              <a:rPr lang="en-US" sz="2000" dirty="0" smtClean="0"/>
              <a:t>Constants and constant expressions are often called </a:t>
            </a:r>
            <a:r>
              <a:rPr lang="en-US" sz="2000" dirty="0" smtClean="0">
                <a:solidFill>
                  <a:schemeClr val="tx2"/>
                </a:solidFill>
              </a:rPr>
              <a:t>immediate values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0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3B777E-20EC-4EF3-A4B4-0949AAF8923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Comments are good!</a:t>
            </a:r>
          </a:p>
          <a:p>
            <a:pPr lvl="1" eaLnBrk="1" hangingPunct="1">
              <a:defRPr/>
            </a:pPr>
            <a:r>
              <a:rPr lang="en-US" sz="1800" dirty="0" smtClean="0"/>
              <a:t>explain the program's purpose, when it was written, and by whom</a:t>
            </a:r>
          </a:p>
          <a:p>
            <a:pPr lvl="1" eaLnBrk="1" hangingPunct="1">
              <a:defRPr/>
            </a:pPr>
            <a:r>
              <a:rPr lang="en-US" sz="1800" dirty="0" smtClean="0"/>
              <a:t>revision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tricky coding techniques</a:t>
            </a:r>
          </a:p>
          <a:p>
            <a:pPr lvl="1" eaLnBrk="1" hangingPunct="1">
              <a:defRPr/>
            </a:pPr>
            <a:r>
              <a:rPr lang="en-US" sz="1800" dirty="0" smtClean="0"/>
              <a:t>application-specific explanations</a:t>
            </a:r>
          </a:p>
          <a:p>
            <a:pPr eaLnBrk="1" hangingPunct="1">
              <a:defRPr/>
            </a:pPr>
            <a:r>
              <a:rPr lang="en-US" sz="1800" dirty="0" smtClean="0"/>
              <a:t>Single-line comments</a:t>
            </a:r>
          </a:p>
          <a:p>
            <a:pPr lvl="1" eaLnBrk="1" hangingPunct="1">
              <a:defRPr/>
            </a:pPr>
            <a:r>
              <a:rPr lang="en-US" sz="1800" dirty="0" smtClean="0"/>
              <a:t>begin with semicolon 	e.g. ; this checks end of loop</a:t>
            </a:r>
          </a:p>
          <a:p>
            <a:pPr eaLnBrk="1" hangingPunct="1">
              <a:defRPr/>
            </a:pPr>
            <a:r>
              <a:rPr lang="en-US" sz="1800" dirty="0" smtClean="0"/>
              <a:t>Multi-line comments</a:t>
            </a:r>
          </a:p>
          <a:p>
            <a:pPr lvl="1" eaLnBrk="1" hangingPunct="1">
              <a:defRPr/>
            </a:pPr>
            <a:r>
              <a:rPr lang="en-US" sz="1800" dirty="0" smtClean="0"/>
              <a:t>begin with COMMENT directive and a programmer-chosen character</a:t>
            </a:r>
          </a:p>
          <a:p>
            <a:pPr lvl="1" eaLnBrk="1" hangingPunct="1">
              <a:defRPr/>
            </a:pPr>
            <a:r>
              <a:rPr lang="en-US" sz="1800" dirty="0" smtClean="0"/>
              <a:t>end with the same programmer-chosen character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COMMENT !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	This program is hard.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	But I did it.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1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852255-7CC3-4827-8583-FEAEE15AAFB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Instruction Format Examples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No operands</a:t>
            </a:r>
          </a:p>
          <a:p>
            <a:pPr lvl="1" eaLnBrk="1" hangingPunct="1"/>
            <a:r>
              <a:rPr lang="en-US" smtClean="0"/>
              <a:t>stc			; set Carry flag</a:t>
            </a:r>
          </a:p>
          <a:p>
            <a:pPr eaLnBrk="1" hangingPunct="1"/>
            <a:r>
              <a:rPr lang="en-US" smtClean="0"/>
              <a:t>One operand</a:t>
            </a:r>
          </a:p>
          <a:p>
            <a:pPr lvl="1" eaLnBrk="1" hangingPunct="1"/>
            <a:r>
              <a:rPr lang="en-US" smtClean="0"/>
              <a:t>inc eax			; register</a:t>
            </a:r>
          </a:p>
          <a:p>
            <a:pPr lvl="1" eaLnBrk="1" hangingPunct="1"/>
            <a:r>
              <a:rPr lang="en-US" smtClean="0"/>
              <a:t>inc myByte		; memory</a:t>
            </a:r>
          </a:p>
          <a:p>
            <a:pPr eaLnBrk="1" hangingPunct="1"/>
            <a:r>
              <a:rPr lang="en-US" smtClean="0"/>
              <a:t>Two operands</a:t>
            </a:r>
          </a:p>
          <a:p>
            <a:pPr lvl="1" eaLnBrk="1" hangingPunct="1"/>
            <a:r>
              <a:rPr lang="en-US" smtClean="0"/>
              <a:t>add ebx,ecx		; register, register</a:t>
            </a:r>
          </a:p>
          <a:p>
            <a:pPr lvl="1" eaLnBrk="1" hangingPunct="1"/>
            <a:r>
              <a:rPr lang="en-US" smtClean="0"/>
              <a:t>sub myByte,25		; memory, constant</a:t>
            </a:r>
          </a:p>
          <a:p>
            <a:pPr lvl="1" eaLnBrk="1" hangingPunct="1"/>
            <a:r>
              <a:rPr lang="en-US" smtClean="0"/>
              <a:t>add eax,36 * 25		; register, constant-expression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2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747AFD-68BC-4BB7-8EBB-897445A434A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62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Example: Adding and Subtracting Integers</a:t>
            </a:r>
          </a:p>
          <a:p>
            <a:pPr eaLnBrk="1" hangingPunct="1"/>
            <a:r>
              <a:rPr lang="en-US" smtClean="0"/>
              <a:t>Assembling, Linking, and Running Programs</a:t>
            </a:r>
          </a:p>
          <a:p>
            <a:pPr eaLnBrk="1" hangingPunct="1"/>
            <a:r>
              <a:rPr lang="en-US" smtClean="0"/>
              <a:t>Defining Data</a:t>
            </a:r>
          </a:p>
          <a:p>
            <a:pPr eaLnBrk="1" hangingPunct="1"/>
            <a:r>
              <a:rPr lang="en-US" smtClean="0"/>
              <a:t>Symbolic Constants</a:t>
            </a:r>
          </a:p>
          <a:p>
            <a:pPr eaLnBrk="1" hangingPunct="1"/>
            <a:r>
              <a:rPr lang="en-US" smtClean="0"/>
              <a:t>Real-Address Mode Programming</a:t>
            </a:r>
            <a:endParaRPr lang="en-US" sz="2600" i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DAFFBF-CF7A-44AA-8AD8-AC895C8D3E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Example: Adding and Subtracting Integers</a:t>
            </a:r>
          </a:p>
        </p:txBody>
      </p:sp>
      <p:sp>
        <p:nvSpPr>
          <p:cNvPr id="16384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TITLE Add and Subtract           (AddSub.asm)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; This program adds and subtracts 32-bit integers.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eax,10000h	; EAX = 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add eax,40000h	; EAX = 50000h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sub eax,20000h	; EAX = 30000h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DumpRegs	; display registers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152789-AD7C-4319-9B8D-F1A0F53FB71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Output</a:t>
            </a:r>
          </a:p>
        </p:txBody>
      </p:sp>
      <p:sp>
        <p:nvSpPr>
          <p:cNvPr id="164869" name="Text Box 1028"/>
          <p:cNvSpPr txBox="1">
            <a:spLocks noChangeArrowheads="1"/>
          </p:cNvSpPr>
          <p:nvPr/>
        </p:nvSpPr>
        <p:spPr bwMode="auto">
          <a:xfrm>
            <a:off x="1143000" y="1371600"/>
            <a:ext cx="6705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/>
              <a:t>Program output, showing registers and flags:</a:t>
            </a:r>
          </a:p>
        </p:txBody>
      </p:sp>
      <p:sp>
        <p:nvSpPr>
          <p:cNvPr id="164870" name="Text Box 1029"/>
          <p:cNvSpPr txBox="1">
            <a:spLocks noChangeArrowheads="1"/>
          </p:cNvSpPr>
          <p:nvPr/>
        </p:nvSpPr>
        <p:spPr bwMode="auto">
          <a:xfrm>
            <a:off x="762000" y="2286000"/>
            <a:ext cx="7467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700" b="1">
                <a:solidFill>
                  <a:schemeClr val="tx2"/>
                </a:solidFill>
                <a:latin typeface="Courier New" pitchFamily="49" charset="0"/>
              </a:rPr>
              <a:t>EAX=00030000</a:t>
            </a:r>
            <a:r>
              <a:rPr lang="en-US" sz="1700" b="1">
                <a:latin typeface="Courier New" pitchFamily="49" charset="0"/>
              </a:rPr>
              <a:t>  EBX=7FFDF000  ECX=00000101  EDX=FFFFFFFF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700" b="1">
                <a:latin typeface="Courier New" pitchFamily="49" charset="0"/>
              </a:rPr>
              <a:t>ESI=00000000  EDI=00000000  EBP=0012FFF0  ESP=0012FFC4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700" b="1">
                <a:latin typeface="Courier New" pitchFamily="49" charset="0"/>
              </a:rPr>
              <a:t>EIP=00401024  EFL=00000206  CF=0  SF=0  ZF=0  OF=0</a:t>
            </a:r>
          </a:p>
          <a:p>
            <a:pPr>
              <a:spcBef>
                <a:spcPct val="50000"/>
              </a:spcBef>
            </a:pPr>
            <a:endParaRPr lang="en-US" sz="17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5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848293-5D94-4FF5-9688-60D5BBFB98B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Suggested Coding Standards</a:t>
            </a:r>
            <a:r>
              <a:rPr lang="en-US" sz="2400" smtClean="0"/>
              <a:t>  (1 of 2)</a:t>
            </a:r>
          </a:p>
        </p:txBody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343400"/>
          </a:xfrm>
        </p:spPr>
        <p:txBody>
          <a:bodyPr/>
          <a:lstStyle/>
          <a:p>
            <a:pPr eaLnBrk="1" hangingPunct="1"/>
            <a:r>
              <a:rPr lang="en-US" smtClean="0"/>
              <a:t>Some approaches to capitalization</a:t>
            </a:r>
          </a:p>
          <a:p>
            <a:pPr lvl="1" eaLnBrk="1" hangingPunct="1"/>
            <a:r>
              <a:rPr lang="en-US" smtClean="0"/>
              <a:t>capitalize nothing</a:t>
            </a:r>
          </a:p>
          <a:p>
            <a:pPr lvl="1" eaLnBrk="1" hangingPunct="1"/>
            <a:r>
              <a:rPr lang="en-US" smtClean="0"/>
              <a:t>capitalize everything</a:t>
            </a:r>
          </a:p>
          <a:p>
            <a:pPr lvl="1" eaLnBrk="1" hangingPunct="1"/>
            <a:r>
              <a:rPr lang="en-US" smtClean="0"/>
              <a:t>capitalize all reserved words, including instruction mnemonics and register names</a:t>
            </a:r>
          </a:p>
          <a:p>
            <a:pPr lvl="1" eaLnBrk="1" hangingPunct="1"/>
            <a:r>
              <a:rPr lang="en-US" smtClean="0"/>
              <a:t>capitalize only directives and operators</a:t>
            </a:r>
          </a:p>
          <a:p>
            <a:pPr eaLnBrk="1" hangingPunct="1"/>
            <a:r>
              <a:rPr lang="en-US" smtClean="0"/>
              <a:t>Other suggestions</a:t>
            </a:r>
          </a:p>
          <a:p>
            <a:pPr lvl="1" eaLnBrk="1" hangingPunct="1"/>
            <a:r>
              <a:rPr lang="en-US" smtClean="0"/>
              <a:t>descriptive identifier names</a:t>
            </a:r>
          </a:p>
          <a:p>
            <a:pPr lvl="1" eaLnBrk="1" hangingPunct="1"/>
            <a:r>
              <a:rPr lang="en-US" smtClean="0"/>
              <a:t>spaces surrounding arithmetic operators</a:t>
            </a:r>
          </a:p>
          <a:p>
            <a:pPr lvl="1" eaLnBrk="1" hangingPunct="1"/>
            <a:r>
              <a:rPr lang="en-US" smtClean="0"/>
              <a:t>blank lines between procedures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6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076323-B669-4301-BF67-5029700E995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Suggested Coding Standards</a:t>
            </a:r>
            <a:r>
              <a:rPr lang="en-US" sz="2400" smtClean="0"/>
              <a:t>  (2 of 2)</a:t>
            </a:r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543800" cy="3429000"/>
          </a:xfrm>
        </p:spPr>
        <p:txBody>
          <a:bodyPr/>
          <a:lstStyle/>
          <a:p>
            <a:pPr eaLnBrk="1" hangingPunct="1"/>
            <a:r>
              <a:rPr lang="en-US" smtClean="0"/>
              <a:t>Indentation and spacing</a:t>
            </a:r>
          </a:p>
          <a:p>
            <a:pPr lvl="1" eaLnBrk="1" hangingPunct="1"/>
            <a:r>
              <a:rPr lang="en-US" smtClean="0"/>
              <a:t>code and data labels – no indentation</a:t>
            </a:r>
          </a:p>
          <a:p>
            <a:pPr lvl="1" eaLnBrk="1" hangingPunct="1"/>
            <a:r>
              <a:rPr lang="en-US" smtClean="0"/>
              <a:t>executable instructions – indent 4-5 spaces</a:t>
            </a:r>
          </a:p>
          <a:p>
            <a:pPr lvl="1" eaLnBrk="1" hangingPunct="1"/>
            <a:r>
              <a:rPr lang="en-US" smtClean="0"/>
              <a:t>comments: right side of page, aligned vertically</a:t>
            </a:r>
          </a:p>
          <a:p>
            <a:pPr lvl="1" eaLnBrk="1" hangingPunct="1"/>
            <a:r>
              <a:rPr lang="en-US" smtClean="0"/>
              <a:t>1-3 spaces between instruction and its operands</a:t>
            </a:r>
          </a:p>
          <a:p>
            <a:pPr lvl="2" eaLnBrk="1" hangingPunct="1"/>
            <a:r>
              <a:rPr lang="en-US" smtClean="0"/>
              <a:t>ex:   mov  ax,bx</a:t>
            </a:r>
          </a:p>
          <a:p>
            <a:pPr lvl="1" eaLnBrk="1" hangingPunct="1"/>
            <a:r>
              <a:rPr lang="en-US" smtClean="0"/>
              <a:t>1-2 blank lines between procedures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9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975B05-B2B2-44B0-8EE1-C106736F78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Chapter Overview</a:t>
            </a:r>
          </a:p>
        </p:txBody>
      </p:sp>
      <p:sp>
        <p:nvSpPr>
          <p:cNvPr id="149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smtClean="0"/>
              <a:t>Example: Adding and Subtracting Integers</a:t>
            </a:r>
          </a:p>
          <a:p>
            <a:pPr eaLnBrk="1" hangingPunct="1"/>
            <a:r>
              <a:rPr lang="en-US" smtClean="0"/>
              <a:t>Assembling, Linking, and Running Programs</a:t>
            </a:r>
          </a:p>
          <a:p>
            <a:pPr eaLnBrk="1" hangingPunct="1"/>
            <a:r>
              <a:rPr lang="en-US" smtClean="0"/>
              <a:t>Defining Data</a:t>
            </a:r>
          </a:p>
          <a:p>
            <a:pPr eaLnBrk="1" hangingPunct="1"/>
            <a:r>
              <a:rPr lang="en-US" smtClean="0"/>
              <a:t>Symbolic Constants</a:t>
            </a:r>
          </a:p>
          <a:p>
            <a:pPr eaLnBrk="1" hangingPunct="1"/>
            <a:r>
              <a:rPr lang="en-US" smtClean="0"/>
              <a:t>Real-Address Mode Programming</a:t>
            </a:r>
            <a:endParaRPr lang="en-US" sz="26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7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896D1F-EDF2-4FFE-BB1F-7EEC069725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Required Coding Standards</a:t>
            </a:r>
          </a:p>
        </p:txBody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Leave blank lines between code sections</a:t>
            </a:r>
          </a:p>
          <a:p>
            <a:pPr eaLnBrk="1" hangingPunct="1"/>
            <a:r>
              <a:rPr lang="en-US" dirty="0" smtClean="0"/>
              <a:t>Comment EVERY line</a:t>
            </a:r>
          </a:p>
          <a:p>
            <a:pPr eaLnBrk="1" hangingPunct="1"/>
            <a:r>
              <a:rPr lang="en-US" dirty="0" smtClean="0"/>
              <a:t>Be careful with JMP types of statements.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4B30E6-A40F-4BDB-BFFA-6738304656B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Alternative Version of AddSub</a:t>
            </a:r>
          </a:p>
        </p:txBody>
      </p:sp>
      <p:sp>
        <p:nvSpPr>
          <p:cNvPr id="168965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TITLE Add and Subtract              (AddSubAlt.asm)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; This program adds and subtracts 32-bit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.386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.MODEL flat,stdcall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.STACK 4096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ExitProcess PROTO, dwExitCode:DWORD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DumpRegs PROTO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PROC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eax,10000h		; EAX = 10000h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add eax,40000h		; EAX = 50000h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sub eax,20000h		; EAX = 30000h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call DumpRegs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INVOKE ExitProcess,0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main ENDP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A3C826-0370-4204-83A4-B064FF120EC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 Template</a:t>
            </a:r>
          </a:p>
        </p:txBody>
      </p:sp>
      <p:sp>
        <p:nvSpPr>
          <p:cNvPr id="169989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TITLE Program Template           (Template.asm)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Program Description: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Author: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Creation Date: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Revisions: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Date:              Modified by: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; (insert variables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; (insert executable instructions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; (insert additional procedures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1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610A39-64B9-4813-8ECD-BF36EFB5EB4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smtClean="0"/>
              <a:t>Example: Adding and Subtracting Integers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Assembling, Linking, and Running Programs</a:t>
            </a:r>
          </a:p>
          <a:p>
            <a:pPr eaLnBrk="1" hangingPunct="1"/>
            <a:r>
              <a:rPr lang="en-US" smtClean="0"/>
              <a:t>Defining Data</a:t>
            </a:r>
          </a:p>
          <a:p>
            <a:pPr eaLnBrk="1" hangingPunct="1"/>
            <a:r>
              <a:rPr lang="en-US" smtClean="0"/>
              <a:t>Symbolic Constants</a:t>
            </a:r>
          </a:p>
          <a:p>
            <a:pPr eaLnBrk="1" hangingPunct="1"/>
            <a:r>
              <a:rPr lang="en-US" smtClean="0"/>
              <a:t>Real-Address Mode Programming</a:t>
            </a:r>
            <a:endParaRPr lang="en-US" sz="2600" i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2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E9DF96-139B-4E36-9456-FEB783D03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smtClean="0"/>
              <a:t>Assembling, Linking, and Running Programs</a:t>
            </a:r>
          </a:p>
        </p:txBody>
      </p:sp>
      <p:sp>
        <p:nvSpPr>
          <p:cNvPr id="1720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5562600" cy="2438400"/>
          </a:xfrm>
        </p:spPr>
        <p:txBody>
          <a:bodyPr/>
          <a:lstStyle/>
          <a:p>
            <a:pPr eaLnBrk="1" hangingPunct="1"/>
            <a:r>
              <a:rPr lang="en-US" smtClean="0"/>
              <a:t>Assemble-Link-Execute Cycle</a:t>
            </a:r>
          </a:p>
          <a:p>
            <a:pPr eaLnBrk="1" hangingPunct="1"/>
            <a:r>
              <a:rPr lang="en-US" smtClean="0"/>
              <a:t>Listing File</a:t>
            </a:r>
          </a:p>
          <a:p>
            <a:pPr eaLnBrk="1" hangingPunct="1"/>
            <a:r>
              <a:rPr lang="en-US" smtClean="0"/>
              <a:t>Map File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C0A966-60B8-4701-8D41-E37322E1017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Assemble-Link Execute Cycle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 sz="2000" smtClean="0"/>
              <a:t>The following diagram describes the steps from creating a source program through executing the compiled program.</a:t>
            </a:r>
          </a:p>
          <a:p>
            <a:pPr eaLnBrk="1" hangingPunct="1"/>
            <a:r>
              <a:rPr lang="en-US" sz="2000" smtClean="0"/>
              <a:t>If the source code is modified, Steps 2 through 4 must be repeated.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609600" y="2743200"/>
          <a:ext cx="8153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3" imgW="4828032" imgH="1298448" progId="Visio.Drawing.6">
                  <p:embed/>
                </p:oleObj>
              </mc:Choice>
              <mc:Fallback>
                <p:oleObj name="VISIO" r:id="rId3" imgW="4828032" imgH="129844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34" r="-1904" b="-6038"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8153400" cy="2362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3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89F513-7224-4242-90D6-B7C09100641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Listing File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581400"/>
          </a:xfrm>
        </p:spPr>
        <p:txBody>
          <a:bodyPr/>
          <a:lstStyle/>
          <a:p>
            <a:pPr eaLnBrk="1" hangingPunct="1"/>
            <a:r>
              <a:rPr lang="en-US" smtClean="0"/>
              <a:t>Use it to see how your program is compiled</a:t>
            </a:r>
          </a:p>
          <a:p>
            <a:pPr eaLnBrk="1" hangingPunct="1"/>
            <a:r>
              <a:rPr lang="en-US" smtClean="0"/>
              <a:t>Contains </a:t>
            </a:r>
          </a:p>
          <a:p>
            <a:pPr lvl="1" eaLnBrk="1" hangingPunct="1"/>
            <a:r>
              <a:rPr lang="en-US" smtClean="0"/>
              <a:t>source code</a:t>
            </a:r>
          </a:p>
          <a:p>
            <a:pPr lvl="1" eaLnBrk="1" hangingPunct="1"/>
            <a:r>
              <a:rPr lang="en-US" smtClean="0"/>
              <a:t>addresses</a:t>
            </a:r>
          </a:p>
          <a:p>
            <a:pPr lvl="1" eaLnBrk="1" hangingPunct="1"/>
            <a:r>
              <a:rPr lang="en-US" smtClean="0"/>
              <a:t>object code (machine language)</a:t>
            </a:r>
          </a:p>
          <a:p>
            <a:pPr lvl="1" eaLnBrk="1" hangingPunct="1"/>
            <a:r>
              <a:rPr lang="en-US" smtClean="0"/>
              <a:t>segment names</a:t>
            </a:r>
          </a:p>
          <a:p>
            <a:pPr lvl="1" eaLnBrk="1" hangingPunct="1"/>
            <a:r>
              <a:rPr lang="en-US" smtClean="0"/>
              <a:t>symbols (variables, procedures, and constants)</a:t>
            </a:r>
          </a:p>
          <a:p>
            <a:pPr eaLnBrk="1" hangingPunct="1"/>
            <a:r>
              <a:rPr lang="en-US" smtClean="0"/>
              <a:t>Example: </a:t>
            </a:r>
            <a:r>
              <a:rPr lang="en-US" smtClean="0">
                <a:hlinkClick r:id="rId2" action="ppaction://hlinkfile"/>
              </a:rPr>
              <a:t>addSub.lst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4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D2E378-D91A-4FF1-9F4E-CA7B2C19139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Map File</a:t>
            </a:r>
          </a:p>
        </p:txBody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010400" cy="3581400"/>
          </a:xfrm>
        </p:spPr>
        <p:txBody>
          <a:bodyPr/>
          <a:lstStyle/>
          <a:p>
            <a:pPr eaLnBrk="1" hangingPunct="1"/>
            <a:r>
              <a:rPr lang="en-US" smtClean="0"/>
              <a:t>Information about each program segment:</a:t>
            </a:r>
          </a:p>
          <a:p>
            <a:pPr lvl="1" eaLnBrk="1" hangingPunct="1"/>
            <a:r>
              <a:rPr lang="en-US" smtClean="0"/>
              <a:t>starting address</a:t>
            </a:r>
          </a:p>
          <a:p>
            <a:pPr lvl="1" eaLnBrk="1" hangingPunct="1"/>
            <a:r>
              <a:rPr lang="en-US" smtClean="0"/>
              <a:t>ending address</a:t>
            </a:r>
          </a:p>
          <a:p>
            <a:pPr lvl="1" eaLnBrk="1" hangingPunct="1"/>
            <a:r>
              <a:rPr lang="en-US" smtClean="0"/>
              <a:t>size</a:t>
            </a:r>
          </a:p>
          <a:p>
            <a:pPr lvl="1" eaLnBrk="1" hangingPunct="1"/>
            <a:r>
              <a:rPr lang="en-US" smtClean="0"/>
              <a:t>segment type</a:t>
            </a:r>
          </a:p>
          <a:p>
            <a:pPr eaLnBrk="1" hangingPunct="1"/>
            <a:r>
              <a:rPr lang="en-US" smtClean="0"/>
              <a:t>Example: </a:t>
            </a:r>
            <a:r>
              <a:rPr lang="en-US" smtClean="0">
                <a:hlinkClick r:id="rId2" action="ppaction://hlinkfile"/>
              </a:rPr>
              <a:t>addSub.map</a:t>
            </a:r>
            <a:r>
              <a:rPr lang="en-US" smtClean="0"/>
              <a:t> (16-bit version)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5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032A6B-B42E-4B5F-B7AD-E97302E3692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smtClean="0"/>
              <a:t>Example: Adding and Subtracting Integers</a:t>
            </a:r>
          </a:p>
          <a:p>
            <a:pPr eaLnBrk="1" hangingPunct="1"/>
            <a:r>
              <a:rPr lang="en-US" smtClean="0"/>
              <a:t>Assembling, Linking, and Running Programs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Defining Data</a:t>
            </a:r>
          </a:p>
          <a:p>
            <a:pPr eaLnBrk="1" hangingPunct="1"/>
            <a:r>
              <a:rPr lang="en-US" smtClean="0"/>
              <a:t>Symbolic Constants</a:t>
            </a:r>
          </a:p>
          <a:p>
            <a:pPr eaLnBrk="1" hangingPunct="1"/>
            <a:r>
              <a:rPr lang="en-US" smtClean="0"/>
              <a:t>Real-Address Mode Programming</a:t>
            </a:r>
            <a:endParaRPr lang="en-US" sz="26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6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A4D0D6-9052-4D55-9F97-4FA759C8031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Data</a:t>
            </a:r>
          </a:p>
        </p:txBody>
      </p:sp>
      <p:sp>
        <p:nvSpPr>
          <p:cNvPr id="1761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6629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Intrinsic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Definition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BYTE and SBYTE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WORD and SWORD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DWORD and SDWORD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QWORD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TBYTE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Defining Real Number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Little Endian Order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Adding Variables to the AddSub Program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Declaring Uninitialized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0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D584B9-00F2-40A7-B7A0-F342881F6F7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Elements of Assembly Language</a:t>
            </a:r>
          </a:p>
        </p:txBody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6248400" cy="4191000"/>
          </a:xfrm>
        </p:spPr>
        <p:txBody>
          <a:bodyPr/>
          <a:lstStyle/>
          <a:p>
            <a:pPr eaLnBrk="1" hangingPunct="1"/>
            <a:r>
              <a:rPr lang="en-US" smtClean="0"/>
              <a:t>Integer constants</a:t>
            </a:r>
          </a:p>
          <a:p>
            <a:pPr eaLnBrk="1" hangingPunct="1"/>
            <a:r>
              <a:rPr lang="en-US" smtClean="0"/>
              <a:t>Integer expressions</a:t>
            </a:r>
          </a:p>
          <a:p>
            <a:pPr eaLnBrk="1" hangingPunct="1"/>
            <a:r>
              <a:rPr lang="en-US" smtClean="0"/>
              <a:t>Character and string constants</a:t>
            </a:r>
          </a:p>
          <a:p>
            <a:pPr eaLnBrk="1" hangingPunct="1"/>
            <a:r>
              <a:rPr lang="en-US" smtClean="0"/>
              <a:t>Reserved words and identifiers</a:t>
            </a:r>
          </a:p>
          <a:p>
            <a:pPr eaLnBrk="1" hangingPunct="1"/>
            <a:r>
              <a:rPr lang="en-US" smtClean="0"/>
              <a:t>Directives and instructions</a:t>
            </a:r>
          </a:p>
          <a:p>
            <a:pPr eaLnBrk="1" hangingPunct="1"/>
            <a:r>
              <a:rPr lang="en-US" smtClean="0"/>
              <a:t>Labels</a:t>
            </a:r>
          </a:p>
          <a:p>
            <a:pPr eaLnBrk="1" hangingPunct="1"/>
            <a:r>
              <a:rPr lang="en-US" smtClean="0"/>
              <a:t>Mnemonics and Operands</a:t>
            </a:r>
          </a:p>
          <a:p>
            <a:pPr eaLnBrk="1" hangingPunct="1"/>
            <a:r>
              <a:rPr lang="en-US" smtClean="0"/>
              <a:t>Comments</a:t>
            </a:r>
          </a:p>
          <a:p>
            <a:pPr eaLnBrk="1" hangingPunct="1"/>
            <a:r>
              <a:rPr lang="en-US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7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3E2A0E-BE7F-48F1-A54E-6800844D61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Intrinsic Data Types </a:t>
            </a:r>
            <a:r>
              <a:rPr lang="en-US" sz="2400" smtClean="0"/>
              <a:t>(1 of 2)</a:t>
            </a:r>
            <a:endParaRPr lang="en-US" smtClean="0"/>
          </a:p>
        </p:txBody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086600" cy="4495800"/>
          </a:xfrm>
        </p:spPr>
        <p:txBody>
          <a:bodyPr/>
          <a:lstStyle/>
          <a:p>
            <a:pPr eaLnBrk="1" hangingPunct="1"/>
            <a:r>
              <a:rPr lang="en-US" smtClean="0"/>
              <a:t>BYTE, SBYTE</a:t>
            </a:r>
          </a:p>
          <a:p>
            <a:pPr lvl="1" eaLnBrk="1" hangingPunct="1"/>
            <a:r>
              <a:rPr lang="en-US" smtClean="0"/>
              <a:t>8-bit unsigned integer; 8-bit signed integer</a:t>
            </a:r>
          </a:p>
          <a:p>
            <a:pPr eaLnBrk="1" hangingPunct="1"/>
            <a:r>
              <a:rPr lang="en-US" smtClean="0"/>
              <a:t>WORD, SWORD</a:t>
            </a:r>
          </a:p>
          <a:p>
            <a:pPr lvl="1" eaLnBrk="1" hangingPunct="1"/>
            <a:r>
              <a:rPr lang="en-US" smtClean="0"/>
              <a:t>16-bit unsigned &amp; signed integer</a:t>
            </a:r>
          </a:p>
          <a:p>
            <a:pPr eaLnBrk="1" hangingPunct="1"/>
            <a:r>
              <a:rPr lang="en-US" smtClean="0"/>
              <a:t>DWORD, SDWORD</a:t>
            </a:r>
          </a:p>
          <a:p>
            <a:pPr lvl="1" eaLnBrk="1" hangingPunct="1"/>
            <a:r>
              <a:rPr lang="en-US" smtClean="0"/>
              <a:t>32-bit unsigned &amp; signed integer</a:t>
            </a:r>
          </a:p>
          <a:p>
            <a:pPr eaLnBrk="1" hangingPunct="1"/>
            <a:r>
              <a:rPr lang="en-US" smtClean="0"/>
              <a:t>QWORD</a:t>
            </a:r>
          </a:p>
          <a:p>
            <a:pPr lvl="1" eaLnBrk="1" hangingPunct="1"/>
            <a:r>
              <a:rPr lang="en-US" smtClean="0"/>
              <a:t>64-bit integer</a:t>
            </a:r>
          </a:p>
          <a:p>
            <a:pPr eaLnBrk="1" hangingPunct="1"/>
            <a:r>
              <a:rPr lang="en-US" smtClean="0"/>
              <a:t>TBYTE</a:t>
            </a:r>
          </a:p>
          <a:p>
            <a:pPr lvl="1" eaLnBrk="1" hangingPunct="1"/>
            <a:r>
              <a:rPr lang="en-US" smtClean="0"/>
              <a:t>80-bit integer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8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89D111-8355-4963-B1B3-389AD65F89F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Intrinsic Data Types </a:t>
            </a:r>
            <a:r>
              <a:rPr lang="en-US" sz="2400" smtClean="0"/>
              <a:t>(2 of 2)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5791200" cy="3200400"/>
          </a:xfrm>
        </p:spPr>
        <p:txBody>
          <a:bodyPr/>
          <a:lstStyle/>
          <a:p>
            <a:pPr eaLnBrk="1" hangingPunct="1"/>
            <a:r>
              <a:rPr lang="en-US" smtClean="0"/>
              <a:t>REAL4</a:t>
            </a:r>
          </a:p>
          <a:p>
            <a:pPr lvl="1" eaLnBrk="1" hangingPunct="1"/>
            <a:r>
              <a:rPr lang="en-US" smtClean="0"/>
              <a:t>4-byte IEEE short real</a:t>
            </a:r>
          </a:p>
          <a:p>
            <a:pPr eaLnBrk="1" hangingPunct="1"/>
            <a:r>
              <a:rPr lang="en-US" smtClean="0"/>
              <a:t>REAL8</a:t>
            </a:r>
          </a:p>
          <a:p>
            <a:pPr lvl="1" eaLnBrk="1" hangingPunct="1"/>
            <a:r>
              <a:rPr lang="en-US" smtClean="0"/>
              <a:t>8-byte IEEE long real</a:t>
            </a:r>
          </a:p>
          <a:p>
            <a:pPr eaLnBrk="1" hangingPunct="1"/>
            <a:r>
              <a:rPr lang="en-US" smtClean="0"/>
              <a:t>REAL10</a:t>
            </a:r>
          </a:p>
          <a:p>
            <a:pPr lvl="1" eaLnBrk="1" hangingPunct="1"/>
            <a:r>
              <a:rPr lang="en-US" smtClean="0"/>
              <a:t>10-byte IEEE extended real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9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869323-307D-41A6-A821-7EA70DE97BD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Definition Statement</a:t>
            </a:r>
          </a:p>
        </p:txBody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data definition statement sets aside storage in memory for a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May optionally assign a name (label) to the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[</a:t>
            </a:r>
            <a:r>
              <a:rPr lang="en-US" sz="2000" i="1" smtClean="0"/>
              <a:t>name</a:t>
            </a:r>
            <a:r>
              <a:rPr lang="en-US" sz="2000" smtClean="0"/>
              <a:t>] </a:t>
            </a:r>
            <a:r>
              <a:rPr lang="en-US" sz="2000" i="1" smtClean="0"/>
              <a:t>directive</a:t>
            </a:r>
            <a:r>
              <a:rPr lang="en-US" sz="2000" smtClean="0"/>
              <a:t> </a:t>
            </a:r>
            <a:r>
              <a:rPr lang="en-US" sz="2000" i="1" smtClean="0"/>
              <a:t>initializer</a:t>
            </a:r>
            <a:r>
              <a:rPr lang="en-US" sz="2000" smtClean="0"/>
              <a:t> [,</a:t>
            </a:r>
            <a:r>
              <a:rPr lang="en-US" sz="2000" i="1" smtClean="0"/>
              <a:t>initializer</a:t>
            </a:r>
            <a:r>
              <a:rPr lang="en-US" sz="2000" smtClean="0"/>
              <a:t>]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>
                <a:latin typeface="Courier New" pitchFamily="49" charset="0"/>
              </a:rPr>
              <a:t>value1 BYTE 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All initializers become binary data in memory</a:t>
            </a:r>
          </a:p>
        </p:txBody>
      </p:sp>
      <p:sp>
        <p:nvSpPr>
          <p:cNvPr id="179206" name="Line 4"/>
          <p:cNvSpPr>
            <a:spLocks noChangeShapeType="1"/>
          </p:cNvSpPr>
          <p:nvPr/>
        </p:nvSpPr>
        <p:spPr bwMode="auto">
          <a:xfrm>
            <a:off x="1676400" y="3200400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79207" name="Line 5"/>
          <p:cNvSpPr>
            <a:spLocks noChangeShapeType="1"/>
          </p:cNvSpPr>
          <p:nvPr/>
        </p:nvSpPr>
        <p:spPr bwMode="auto">
          <a:xfrm>
            <a:off x="2743200" y="3200400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79208" name="Line 6"/>
          <p:cNvSpPr>
            <a:spLocks noChangeShapeType="1"/>
          </p:cNvSpPr>
          <p:nvPr/>
        </p:nvSpPr>
        <p:spPr bwMode="auto">
          <a:xfrm flipH="1">
            <a:off x="3581400" y="3200400"/>
            <a:ext cx="76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3694A1-0C96-41CD-B501-87FC3ED82EC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BYTE and SBYTE Data</a:t>
            </a:r>
          </a:p>
        </p:txBody>
      </p:sp>
      <p:sp>
        <p:nvSpPr>
          <p:cNvPr id="18022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69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value1 BYTE 'A'	; character constant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value2 BYTE 0	; smallest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value3 BYTE 255	; largest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value4 SBYTE -128	; smallest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value5 SBYTE +127	; largest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value6 BYTE ?	; uninitialized byte</a:t>
            </a:r>
          </a:p>
        </p:txBody>
      </p:sp>
      <p:sp>
        <p:nvSpPr>
          <p:cNvPr id="180230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391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Each of the following defines a single byte of storage: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0" y="4419600"/>
            <a:ext cx="7543800" cy="15827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sz="1900"/>
              <a:t>MASM does not prevent you from initializing a BYTE with a negative value, but it's considered poor style.</a:t>
            </a:r>
          </a:p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sz="1900"/>
              <a:t>If you declare a SBYTE variable, the Microsoft debugger will automatically display its value in decimal with a leading 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7F9D55-44DE-4A49-9EEF-D95A904BBBF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Byte Arrays</a:t>
            </a:r>
          </a:p>
        </p:txBody>
      </p:sp>
      <p:sp>
        <p:nvSpPr>
          <p:cNvPr id="181253" name="Text Box 1027"/>
          <p:cNvSpPr txBox="1">
            <a:spLocks noChangeArrowheads="1"/>
          </p:cNvSpPr>
          <p:nvPr/>
        </p:nvSpPr>
        <p:spPr bwMode="auto">
          <a:xfrm>
            <a:off x="1524000" y="2209800"/>
            <a:ext cx="5943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list1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list2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    BYTE 50,60,70,80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    BYTE 81,82,83,84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list3 BYTE ?,32,41h,00100010b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list4 BYTE 0Ah,20h,‘A’,22h</a:t>
            </a:r>
          </a:p>
        </p:txBody>
      </p:sp>
      <p:sp>
        <p:nvSpPr>
          <p:cNvPr id="181254" name="Text Box 1028"/>
          <p:cNvSpPr txBox="1">
            <a:spLocks noChangeArrowheads="1"/>
          </p:cNvSpPr>
          <p:nvPr/>
        </p:nvSpPr>
        <p:spPr bwMode="auto">
          <a:xfrm>
            <a:off x="914400" y="1295400"/>
            <a:ext cx="7391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/>
              <a:t>Examples that use multiple initializers: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2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2493A3-F017-4539-B39F-BA654363B3B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Strings</a:t>
            </a:r>
            <a:r>
              <a:rPr lang="en-US" sz="2400" smtClean="0"/>
              <a:t>  (1 of 3)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smtClean="0"/>
              <a:t>A string is implemented as an array of characters</a:t>
            </a:r>
          </a:p>
          <a:p>
            <a:pPr lvl="1" eaLnBrk="1" hangingPunct="1"/>
            <a:r>
              <a:rPr lang="en-US" sz="2000" smtClean="0"/>
              <a:t>For convenience, it is usually enclosed in quotation marks</a:t>
            </a:r>
          </a:p>
          <a:p>
            <a:pPr lvl="1" eaLnBrk="1" hangingPunct="1"/>
            <a:r>
              <a:rPr lang="en-US" sz="2000" smtClean="0"/>
              <a:t>It often will be </a:t>
            </a:r>
            <a:r>
              <a:rPr lang="en-US" sz="2000" smtClean="0">
                <a:solidFill>
                  <a:schemeClr val="tx2"/>
                </a:solidFill>
              </a:rPr>
              <a:t>null-terminated</a:t>
            </a:r>
          </a:p>
          <a:p>
            <a:pPr eaLnBrk="1" hangingPunct="1"/>
            <a:r>
              <a:rPr lang="en-US" smtClean="0"/>
              <a:t>Examples:</a:t>
            </a:r>
          </a:p>
        </p:txBody>
      </p:sp>
      <p:sp>
        <p:nvSpPr>
          <p:cNvPr id="182278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731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str1 BYTE "Enter your name",0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str2 BYTE 'Error: halting program',0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str3 BYTE 'A','E','I','O','U'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greeting  BYTE "Welcome to the Encryption Demo program "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          BYTE "created by Kip Irvine.",0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3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8D478-C3ED-4249-9432-9AD181760CD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Strings</a:t>
            </a:r>
            <a:r>
              <a:rPr lang="en-US" sz="2400" smtClean="0"/>
              <a:t>  (2 of 3)</a:t>
            </a: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To continue a single string across multiple lines, end each line with a comma:</a:t>
            </a:r>
          </a:p>
        </p:txBody>
      </p:sp>
      <p:sp>
        <p:nvSpPr>
          <p:cNvPr id="183302" name="Text Box 4"/>
          <p:cNvSpPr txBox="1">
            <a:spLocks noChangeArrowheads="1"/>
          </p:cNvSpPr>
          <p:nvPr/>
        </p:nvSpPr>
        <p:spPr bwMode="auto">
          <a:xfrm>
            <a:off x="1143000" y="2286000"/>
            <a:ext cx="708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menu BYTE "Checking Account",0dh,0ah,0dh,0ah,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"1. Create a new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"2. Open an existing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"3. Credit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"4. Debit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"5. Exit",0ah,0ah,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"Choice&gt; ",0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4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7D750B-E19D-4D7D-8E3F-974C6DBF0AD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Strings</a:t>
            </a:r>
            <a:r>
              <a:rPr lang="en-US" sz="2400" smtClean="0"/>
              <a:t>  (3 of 3)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eaLnBrk="1" hangingPunct="1"/>
            <a:r>
              <a:rPr lang="en-US" smtClean="0"/>
              <a:t>End-of-line character sequence:</a:t>
            </a:r>
          </a:p>
          <a:p>
            <a:pPr lvl="1" eaLnBrk="1" hangingPunct="1"/>
            <a:r>
              <a:rPr lang="en-US" smtClean="0"/>
              <a:t>0Dh = carriage return</a:t>
            </a:r>
          </a:p>
          <a:p>
            <a:pPr lvl="1" eaLnBrk="1" hangingPunct="1"/>
            <a:r>
              <a:rPr lang="en-US" smtClean="0"/>
              <a:t>0Ah = line feed</a:t>
            </a:r>
          </a:p>
        </p:txBody>
      </p:sp>
      <p:sp>
        <p:nvSpPr>
          <p:cNvPr id="184326" name="Text Box 4"/>
          <p:cNvSpPr txBox="1">
            <a:spLocks noChangeArrowheads="1"/>
          </p:cNvSpPr>
          <p:nvPr/>
        </p:nvSpPr>
        <p:spPr bwMode="auto">
          <a:xfrm>
            <a:off x="1600200" y="2667000"/>
            <a:ext cx="594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str1 BYTE "Enter your name:    ",0Dh,0Ah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   BYTE "Enter your address: ",0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newLine BYTE 0Dh,0Ah,0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66800" y="4800600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Idea:</a:t>
            </a:r>
            <a:r>
              <a:rPr lang="en-US"/>
              <a:t> Define all strings used by your program in the same area of the data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5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557214-432E-4A61-AD82-7ECD90AE533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the DUP Operator</a:t>
            </a:r>
          </a:p>
        </p:txBody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Use DUP to allocate (create space for) an array or string. Syntax: </a:t>
            </a:r>
            <a:r>
              <a:rPr lang="en-US" i="1" smtClean="0">
                <a:solidFill>
                  <a:schemeClr val="tx2"/>
                </a:solidFill>
              </a:rPr>
              <a:t>counter</a:t>
            </a:r>
            <a:r>
              <a:rPr lang="en-US" smtClean="0">
                <a:solidFill>
                  <a:schemeClr val="tx2"/>
                </a:solidFill>
              </a:rPr>
              <a:t> DUP ( </a:t>
            </a:r>
            <a:r>
              <a:rPr lang="en-US" i="1" smtClean="0">
                <a:solidFill>
                  <a:schemeClr val="tx2"/>
                </a:solidFill>
              </a:rPr>
              <a:t>argument</a:t>
            </a:r>
            <a:r>
              <a:rPr lang="en-US" smtClean="0">
                <a:solidFill>
                  <a:schemeClr val="tx2"/>
                </a:solidFill>
              </a:rPr>
              <a:t> )</a:t>
            </a:r>
          </a:p>
          <a:p>
            <a:pPr eaLnBrk="1" hangingPunct="1"/>
            <a:r>
              <a:rPr lang="en-US" i="1" smtClean="0"/>
              <a:t>Counter</a:t>
            </a:r>
            <a:r>
              <a:rPr lang="en-US" smtClean="0"/>
              <a:t> and </a:t>
            </a:r>
            <a:r>
              <a:rPr lang="en-US" i="1" smtClean="0"/>
              <a:t>argument</a:t>
            </a:r>
            <a:r>
              <a:rPr lang="en-US" smtClean="0"/>
              <a:t> must be constants or constant expressions</a:t>
            </a:r>
          </a:p>
        </p:txBody>
      </p:sp>
      <p:sp>
        <p:nvSpPr>
          <p:cNvPr id="185350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var1 BYTE 20 DUP(0)	; 20 bytes, all equal to zero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var2 BYTE 20 DUP(?)	; 20 bytes, uninitialized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var3 BYTE 4 DUP("STACK")      ; 20 bytes: "STACKSTACKSTACKSTACK"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var4 BYTE 10,3 DUP(0),20	; 5 bytes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6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135353-3F60-47DF-A445-B23B648FD8D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WORD and SWORD Data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391400" cy="1371600"/>
          </a:xfrm>
        </p:spPr>
        <p:txBody>
          <a:bodyPr/>
          <a:lstStyle/>
          <a:p>
            <a:pPr eaLnBrk="1" hangingPunct="1"/>
            <a:r>
              <a:rPr lang="en-US" smtClean="0"/>
              <a:t>Define storage for 16-bit integers</a:t>
            </a:r>
          </a:p>
          <a:p>
            <a:pPr lvl="1" eaLnBrk="1" hangingPunct="1"/>
            <a:r>
              <a:rPr lang="en-US" sz="2400" smtClean="0"/>
              <a:t>or double characters</a:t>
            </a:r>
          </a:p>
          <a:p>
            <a:pPr lvl="1" eaLnBrk="1" hangingPunct="1"/>
            <a:r>
              <a:rPr lang="en-US" sz="2400" smtClean="0"/>
              <a:t>single value or multiple values</a:t>
            </a:r>
          </a:p>
        </p:txBody>
      </p:sp>
      <p:sp>
        <p:nvSpPr>
          <p:cNvPr id="186374" name="Text Box 4"/>
          <p:cNvSpPr txBox="1">
            <a:spLocks noChangeArrowheads="1"/>
          </p:cNvSpPr>
          <p:nvPr/>
        </p:nvSpPr>
        <p:spPr bwMode="auto">
          <a:xfrm>
            <a:off x="762000" y="2819400"/>
            <a:ext cx="769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word1  WORD  65535 	; largest unsigned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word2  SWORD –32768	; smallest 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word3  WORD  ?	; uninitialized,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word4  WORD  "AB"	; double characters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myList WORD  1,2,3,4,5	; array of words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array  WORD  5 DUP(?)	; uninitialized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1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18A086-0A70-4809-8DC8-A07C7CDBC22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Integer Constants</a:t>
            </a:r>
          </a:p>
        </p:txBody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858000" cy="4495800"/>
          </a:xfrm>
        </p:spPr>
        <p:txBody>
          <a:bodyPr/>
          <a:lstStyle/>
          <a:p>
            <a:pPr eaLnBrk="1" hangingPunct="1"/>
            <a:r>
              <a:rPr lang="en-US" smtClean="0"/>
              <a:t>[ {+|-}] digits [radix]</a:t>
            </a:r>
          </a:p>
          <a:p>
            <a:pPr eaLnBrk="1" hangingPunct="1"/>
            <a:r>
              <a:rPr lang="en-US" smtClean="0"/>
              <a:t>Optional leading + or – sign</a:t>
            </a:r>
          </a:p>
          <a:p>
            <a:pPr eaLnBrk="1" hangingPunct="1"/>
            <a:r>
              <a:rPr lang="en-US" smtClean="0"/>
              <a:t>binary, decimal, hexadecimal, or octal digits</a:t>
            </a:r>
          </a:p>
          <a:p>
            <a:pPr eaLnBrk="1" hangingPunct="1"/>
            <a:r>
              <a:rPr lang="en-US" smtClean="0"/>
              <a:t>Common radix characters:</a:t>
            </a:r>
          </a:p>
          <a:p>
            <a:pPr lvl="1" eaLnBrk="1" hangingPunct="1"/>
            <a:r>
              <a:rPr lang="en-US" smtClean="0"/>
              <a:t>h – hexadecimal</a:t>
            </a:r>
          </a:p>
          <a:p>
            <a:pPr lvl="1" eaLnBrk="1" hangingPunct="1"/>
            <a:r>
              <a:rPr lang="en-US" smtClean="0"/>
              <a:t>d – decimal</a:t>
            </a:r>
          </a:p>
          <a:p>
            <a:pPr lvl="1" eaLnBrk="1" hangingPunct="1"/>
            <a:r>
              <a:rPr lang="en-US" smtClean="0"/>
              <a:t>b – binary</a:t>
            </a:r>
          </a:p>
          <a:p>
            <a:pPr lvl="1" eaLnBrk="1" hangingPunct="1"/>
            <a:r>
              <a:rPr lang="en-US" smtClean="0"/>
              <a:t>r – encoded real</a:t>
            </a:r>
          </a:p>
          <a:p>
            <a:pPr lvl="1" eaLnBrk="1" hangingPunct="1"/>
            <a:r>
              <a:rPr lang="en-US" smtClean="0"/>
              <a:t>q/o  - octal</a:t>
            </a:r>
          </a:p>
          <a:p>
            <a:pPr eaLnBrk="1" hangingPunct="1">
              <a:buFontTx/>
              <a:buNone/>
            </a:pPr>
            <a:r>
              <a:rPr lang="en-US" smtClean="0"/>
              <a:t>Examples: 30d, 6Ah, 42, 1101b</a:t>
            </a:r>
          </a:p>
          <a:p>
            <a:pPr eaLnBrk="1" hangingPunct="1">
              <a:buFontTx/>
              <a:buNone/>
            </a:pPr>
            <a:r>
              <a:rPr lang="en-US" smtClean="0"/>
              <a:t>Hexadecimal beginning with letter: 0A5h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A98BE7-2079-43BA-ABE1-01D9C460BFB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DWORD and SDWORD Data</a:t>
            </a:r>
          </a:p>
        </p:txBody>
      </p:sp>
      <p:sp>
        <p:nvSpPr>
          <p:cNvPr id="187397" name="Text Box 3"/>
          <p:cNvSpPr txBox="1">
            <a:spLocks noChangeArrowheads="1"/>
          </p:cNvSpPr>
          <p:nvPr/>
        </p:nvSpPr>
        <p:spPr bwMode="auto">
          <a:xfrm>
            <a:off x="914400" y="2667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val1 DWORD  12345678h 		;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val2 SDWORD –2147483648 		; 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val3 DWORD  20 DUP(?) 		; unsigned array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val4 SDWORD –3,–2,–1,0,1		; signed array</a:t>
            </a:r>
          </a:p>
        </p:txBody>
      </p:sp>
      <p:sp>
        <p:nvSpPr>
          <p:cNvPr id="187398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Storage definitions for signed and unsigned 32-bit integers: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C280FD-13F0-4B76-99A0-D642FA26EAB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Defining QWORD, TBYTE, Real Data</a:t>
            </a:r>
          </a:p>
        </p:txBody>
      </p:sp>
      <p:sp>
        <p:nvSpPr>
          <p:cNvPr id="188421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762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quad1 QWORD  1234567812345678h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val1  TBYTE  1000000000123456789Ah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rVal1 REAL4  -2.1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rVal2 REAL8  3.2E-260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rVal3 REAL10 4.6E+4096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1773238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ShortArray REAL4 20 DUP(0.0)</a:t>
            </a:r>
          </a:p>
        </p:txBody>
      </p:sp>
      <p:sp>
        <p:nvSpPr>
          <p:cNvPr id="18842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/>
              <a:t>Storage definitions for quadwords, tenbyte values, and real numbers: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9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2951CF-0F8D-428A-A891-45268C53D77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Little Endian Order</a:t>
            </a:r>
          </a:p>
        </p:txBody>
      </p:sp>
      <p:sp>
        <p:nvSpPr>
          <p:cNvPr id="189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2667000"/>
          </a:xfrm>
        </p:spPr>
        <p:txBody>
          <a:bodyPr/>
          <a:lstStyle/>
          <a:p>
            <a:pPr eaLnBrk="1" hangingPunct="1"/>
            <a:r>
              <a:rPr lang="en-US" smtClean="0"/>
              <a:t>All data types larger than a byte store their individual bytes in reverse order. The least significant byte occurs at the first (lowest) memory address.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000" b="1" smtClean="0">
                <a:latin typeface="Courier New" pitchFamily="49" charset="0"/>
              </a:rPr>
              <a:t>val1 DWORD 12345678h</a:t>
            </a:r>
          </a:p>
        </p:txBody>
      </p:sp>
      <p:pic>
        <p:nvPicPr>
          <p:cNvPr id="189446" name="Picture 5"/>
          <p:cNvPicPr>
            <a:picLocks noChangeAspect="1" noChangeArrowheads="1"/>
          </p:cNvPicPr>
          <p:nvPr/>
        </p:nvPicPr>
        <p:blipFill>
          <a:blip r:embed="rId2"/>
          <a:srcRect l="50262"/>
          <a:stretch>
            <a:fillRect/>
          </a:stretch>
        </p:blipFill>
        <p:spPr bwMode="auto">
          <a:xfrm>
            <a:off x="5334000" y="2895600"/>
            <a:ext cx="15081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0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D1F95-658B-4316-AFC8-E03700D0474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Adding Variables to AddSub</a:t>
            </a:r>
          </a:p>
        </p:txBody>
      </p:sp>
      <p:sp>
        <p:nvSpPr>
          <p:cNvPr id="190469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TITLE Add and Subtract, Version 2            (AddSub2.asm)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This program adds and subtracts 32-bit unsigned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; integers and stores the sum in a variable.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val1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val2 DWORD 40000h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val3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finalVal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mov eax,val1	; start with 10000h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eax,val2	; add 40000h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sub eax,val3	; subtract 20000h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finalVal,eax	; store the result (30000h)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call DumpRegs	; display the registers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1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77BE56-D22A-4C09-B089-99887298C18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Declaring Unitialized Data</a:t>
            </a:r>
          </a:p>
        </p:txBody>
      </p:sp>
      <p:sp>
        <p:nvSpPr>
          <p:cNvPr id="191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819400"/>
          </a:xfrm>
        </p:spPr>
        <p:txBody>
          <a:bodyPr/>
          <a:lstStyle/>
          <a:p>
            <a:pPr eaLnBrk="1" hangingPunct="1"/>
            <a:r>
              <a:rPr lang="en-US" smtClean="0"/>
              <a:t>Use the .data? directive to declare an unintialized data segment: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.data?</a:t>
            </a:r>
          </a:p>
          <a:p>
            <a:pPr eaLnBrk="1" hangingPunct="1"/>
            <a:r>
              <a:rPr lang="en-US" smtClean="0"/>
              <a:t>Within the segment, declare variables with "?" initializers: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smallArray DWORD 10 DUP(?)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90600" y="4648200"/>
            <a:ext cx="6934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Advantage: the program's EXE file size is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2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922D9A-DDFD-4B52-805D-25335A9C608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92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smtClean="0"/>
              <a:t>Example: Adding and Subtracting Integers</a:t>
            </a:r>
          </a:p>
          <a:p>
            <a:pPr eaLnBrk="1" hangingPunct="1"/>
            <a:r>
              <a:rPr lang="en-US" smtClean="0"/>
              <a:t>Assembling, Linking, and Running Programs</a:t>
            </a:r>
          </a:p>
          <a:p>
            <a:pPr eaLnBrk="1" hangingPunct="1"/>
            <a:r>
              <a:rPr lang="en-US" smtClean="0"/>
              <a:t>Defining Data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Symbolic Constants</a:t>
            </a:r>
          </a:p>
          <a:p>
            <a:pPr eaLnBrk="1" hangingPunct="1"/>
            <a:r>
              <a:rPr lang="en-US" smtClean="0"/>
              <a:t>Real-Address Mode Programming</a:t>
            </a:r>
            <a:endParaRPr lang="en-US" sz="2600" i="1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3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1120E6-7830-4A7D-92EF-2EAA3CED98F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Symbolic Constants</a:t>
            </a:r>
          </a:p>
        </p:txBody>
      </p:sp>
      <p:sp>
        <p:nvSpPr>
          <p:cNvPr id="193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934200" cy="3124200"/>
          </a:xfrm>
        </p:spPr>
        <p:txBody>
          <a:bodyPr/>
          <a:lstStyle/>
          <a:p>
            <a:pPr eaLnBrk="1" hangingPunct="1"/>
            <a:r>
              <a:rPr lang="en-US" smtClean="0"/>
              <a:t>Equal-Sign Directive</a:t>
            </a:r>
          </a:p>
          <a:p>
            <a:pPr eaLnBrk="1" hangingPunct="1"/>
            <a:r>
              <a:rPr lang="en-US" smtClean="0"/>
              <a:t>Calculating the Sizes of Arrays and Strings</a:t>
            </a:r>
          </a:p>
          <a:p>
            <a:pPr eaLnBrk="1" hangingPunct="1"/>
            <a:r>
              <a:rPr lang="en-US" smtClean="0"/>
              <a:t>EQU Directive</a:t>
            </a:r>
          </a:p>
          <a:p>
            <a:pPr eaLnBrk="1" hangingPunct="1"/>
            <a:r>
              <a:rPr lang="en-US" smtClean="0"/>
              <a:t>TEXTEQU Directive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4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61A8DB-47B5-42D6-AD71-5C4FB90672D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Equal-Sign Directive</a:t>
            </a:r>
          </a:p>
        </p:txBody>
      </p:sp>
      <p:sp>
        <p:nvSpPr>
          <p:cNvPr id="194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name</a:t>
            </a:r>
            <a:r>
              <a:rPr lang="en-US" smtClean="0"/>
              <a:t> = </a:t>
            </a:r>
            <a:r>
              <a:rPr lang="en-US" i="1" smtClean="0"/>
              <a:t>expression</a:t>
            </a:r>
          </a:p>
          <a:p>
            <a:pPr lvl="1" eaLnBrk="1" hangingPunct="1"/>
            <a:r>
              <a:rPr lang="en-US" smtClean="0"/>
              <a:t>expression is a 32-bit integer (expression or constant)</a:t>
            </a:r>
          </a:p>
          <a:p>
            <a:pPr lvl="1" eaLnBrk="1" hangingPunct="1"/>
            <a:r>
              <a:rPr lang="en-US" smtClean="0"/>
              <a:t>may be redefined</a:t>
            </a:r>
          </a:p>
          <a:p>
            <a:pPr lvl="1" eaLnBrk="1" hangingPunct="1"/>
            <a:r>
              <a:rPr lang="en-US" i="1" smtClean="0"/>
              <a:t>name</a:t>
            </a:r>
            <a:r>
              <a:rPr lang="en-US" smtClean="0"/>
              <a:t> is called a </a:t>
            </a:r>
            <a:r>
              <a:rPr lang="en-US" smtClean="0">
                <a:solidFill>
                  <a:schemeClr val="tx2"/>
                </a:solidFill>
              </a:rPr>
              <a:t>symbolic constant</a:t>
            </a:r>
          </a:p>
          <a:p>
            <a:pPr eaLnBrk="1" hangingPunct="1"/>
            <a:r>
              <a:rPr lang="en-US" smtClean="0"/>
              <a:t>good programming style to use symbols</a:t>
            </a:r>
          </a:p>
        </p:txBody>
      </p:sp>
      <p:sp>
        <p:nvSpPr>
          <p:cNvPr id="194566" name="Text Box 4"/>
          <p:cNvSpPr txBox="1">
            <a:spLocks noChangeArrowheads="1"/>
          </p:cNvSpPr>
          <p:nvPr/>
        </p:nvSpPr>
        <p:spPr bwMode="auto">
          <a:xfrm>
            <a:off x="2286000" y="3581400"/>
            <a:ext cx="441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COUNT = 500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ax,COUNT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5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260486-217F-4505-A46F-D8BCBF52A53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Calculating the Size of a Byte Array</a:t>
            </a:r>
          </a:p>
        </p:txBody>
      </p:sp>
      <p:sp>
        <p:nvSpPr>
          <p:cNvPr id="195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6477000" cy="1600200"/>
          </a:xfrm>
        </p:spPr>
        <p:txBody>
          <a:bodyPr/>
          <a:lstStyle/>
          <a:p>
            <a:pPr eaLnBrk="1" hangingPunct="1"/>
            <a:r>
              <a:rPr lang="en-US" smtClean="0"/>
              <a:t>current location counter: $</a:t>
            </a:r>
          </a:p>
          <a:p>
            <a:pPr lvl="1" eaLnBrk="1" hangingPunct="1"/>
            <a:r>
              <a:rPr lang="en-US" smtClean="0"/>
              <a:t>subtract address of list</a:t>
            </a:r>
          </a:p>
          <a:p>
            <a:pPr lvl="1" eaLnBrk="1" hangingPunct="1"/>
            <a:r>
              <a:rPr lang="en-US" smtClean="0"/>
              <a:t>difference is the number of bytes</a:t>
            </a:r>
          </a:p>
        </p:txBody>
      </p:sp>
      <p:sp>
        <p:nvSpPr>
          <p:cNvPr id="195590" name="Text Box 4"/>
          <p:cNvSpPr txBox="1">
            <a:spLocks noChangeArrowheads="1"/>
          </p:cNvSpPr>
          <p:nvPr/>
        </p:nvSpPr>
        <p:spPr bwMode="auto">
          <a:xfrm>
            <a:off x="1981200" y="33528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 BYTE 10,20,30,40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ListSize = ($ - list)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6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D2F03-752B-47F2-B264-1A708CA6137B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Calculating the Size of a Word Array</a:t>
            </a:r>
          </a:p>
        </p:txBody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Divide total number of bytes by 2 (the size of a word)</a:t>
            </a:r>
          </a:p>
        </p:txBody>
      </p:sp>
      <p:sp>
        <p:nvSpPr>
          <p:cNvPr id="19661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662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 WORD 1000h,2000h,3000h,4000h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ListSize = ($ - list) /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2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FC8AC6-7D4A-420A-94D1-BE467F469CE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Integer Expressions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 and precedence levels: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Examples: Only evaluated at assembly time!</a:t>
            </a:r>
          </a:p>
        </p:txBody>
      </p:sp>
      <p:pic>
        <p:nvPicPr>
          <p:cNvPr id="1525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7575" y="1752600"/>
            <a:ext cx="42894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3450" y="4343400"/>
            <a:ext cx="33369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7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BA8A5-98B6-44EC-8902-7E3AE84487C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Calculating the Size of a Doubleword Array</a:t>
            </a:r>
          </a:p>
        </p:txBody>
      </p:sp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Divide total number of bytes by 4 (the size of a doubleword)</a:t>
            </a:r>
          </a:p>
        </p:txBody>
      </p:sp>
      <p:sp>
        <p:nvSpPr>
          <p:cNvPr id="197638" name="Text Box 4"/>
          <p:cNvSpPr txBox="1">
            <a:spLocks noChangeArrowheads="1"/>
          </p:cNvSpPr>
          <p:nvPr/>
        </p:nvSpPr>
        <p:spPr bwMode="auto">
          <a:xfrm>
            <a:off x="1524000" y="289560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 DWORD 1,2,3,4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ListSize = ($ - list) / 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8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5297C6-B6F2-4189-B81C-FE03E0AC6C7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EQU Directive</a:t>
            </a:r>
          </a:p>
        </p:txBody>
      </p:sp>
      <p:sp>
        <p:nvSpPr>
          <p:cNvPr id="1986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Define a symbol as either an integer or text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Cannot be redefined</a:t>
            </a:r>
          </a:p>
        </p:txBody>
      </p:sp>
      <p:sp>
        <p:nvSpPr>
          <p:cNvPr id="198662" name="Text Box 1028"/>
          <p:cNvSpPr txBox="1">
            <a:spLocks noChangeArrowheads="1"/>
          </p:cNvSpPr>
          <p:nvPr/>
        </p:nvSpPr>
        <p:spPr bwMode="auto">
          <a:xfrm>
            <a:off x="1066800" y="2971800"/>
            <a:ext cx="701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PI EQU &lt;3.1416&gt;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pressKey EQU &lt;"Press any key to continue...",0&gt;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prompt BYTE pressKey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9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A9A81E-8163-4E18-928B-5CF3EF5B5A6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TEXTEQU Directive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Define a symbol as either an integer or text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Called a </a:t>
            </a:r>
            <a:r>
              <a:rPr lang="en-US" sz="2000" smtClean="0">
                <a:solidFill>
                  <a:schemeClr val="tx2"/>
                </a:solidFill>
              </a:rPr>
              <a:t>text macro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Can be redefined</a:t>
            </a:r>
          </a:p>
        </p:txBody>
      </p:sp>
      <p:sp>
        <p:nvSpPr>
          <p:cNvPr id="199686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continueMsg TEXTEQU &lt;"Do you wish to continue (Y/N)?"&gt;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rowSize = 5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prompt1 BYTE continueMsg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count TEXTEQU %(rowSize * 2)		; evaluates the expression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setupAL TEXTEQU &lt;mov al,count&gt;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setupAL		; generates: "mov al,10"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0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C2802E-D8E8-4F7C-BA6E-EB000E2B6F4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200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smtClean="0"/>
              <a:t>Basic Elements of Assembly Language</a:t>
            </a:r>
          </a:p>
          <a:p>
            <a:pPr eaLnBrk="1" hangingPunct="1"/>
            <a:r>
              <a:rPr lang="en-US" smtClean="0"/>
              <a:t>Example: Adding and Subtracting Integers</a:t>
            </a:r>
          </a:p>
          <a:p>
            <a:pPr eaLnBrk="1" hangingPunct="1"/>
            <a:r>
              <a:rPr lang="en-US" smtClean="0"/>
              <a:t>Assembling, Linking, and Running Programs</a:t>
            </a:r>
          </a:p>
          <a:p>
            <a:pPr eaLnBrk="1" hangingPunct="1"/>
            <a:r>
              <a:rPr lang="en-US" smtClean="0"/>
              <a:t>Defining Data</a:t>
            </a:r>
          </a:p>
          <a:p>
            <a:pPr eaLnBrk="1" hangingPunct="1"/>
            <a:r>
              <a:rPr lang="en-US" smtClean="0"/>
              <a:t>Symbolic Constants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Real-Address Mode Programming</a:t>
            </a:r>
            <a:endParaRPr lang="en-US" sz="26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1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3CB2C-C1A0-4A80-AE84-55F741B36B8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Real-Address Mode Programming</a:t>
            </a:r>
            <a:r>
              <a:rPr lang="en-US" sz="2400" smtClean="0"/>
              <a:t>  (1 of 2)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810000"/>
          </a:xfrm>
        </p:spPr>
        <p:txBody>
          <a:bodyPr/>
          <a:lstStyle/>
          <a:p>
            <a:pPr eaLnBrk="1" hangingPunct="1"/>
            <a:r>
              <a:rPr lang="en-US" smtClean="0"/>
              <a:t>Generate 16-bit MS-DOS Programs</a:t>
            </a:r>
          </a:p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enables calling of MS-DOS and BIOS functions</a:t>
            </a:r>
          </a:p>
          <a:p>
            <a:pPr lvl="1" eaLnBrk="1" hangingPunct="1"/>
            <a:r>
              <a:rPr lang="en-US" smtClean="0"/>
              <a:t>no memory access restrictions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must be aware of both segments and offsets</a:t>
            </a:r>
          </a:p>
          <a:p>
            <a:pPr lvl="1" eaLnBrk="1" hangingPunct="1"/>
            <a:r>
              <a:rPr lang="en-US" smtClean="0"/>
              <a:t>cannot call Win32 functions (Windows 95 onward)</a:t>
            </a:r>
          </a:p>
          <a:p>
            <a:pPr lvl="1" eaLnBrk="1" hangingPunct="1"/>
            <a:r>
              <a:rPr lang="en-US" smtClean="0"/>
              <a:t>limited to 640K program memory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2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FBF0FD-7020-4B3A-8CA8-1E46EED9A9F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Real-Address Mode Programming</a:t>
            </a:r>
            <a:r>
              <a:rPr lang="en-US" sz="2400" smtClean="0"/>
              <a:t>  (2 of 2)</a:t>
            </a:r>
          </a:p>
        </p:txBody>
      </p:sp>
      <p:sp>
        <p:nvSpPr>
          <p:cNvPr id="202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486400" cy="2514600"/>
          </a:xfrm>
        </p:spPr>
        <p:txBody>
          <a:bodyPr/>
          <a:lstStyle/>
          <a:p>
            <a:pPr eaLnBrk="1" hangingPunct="1"/>
            <a:r>
              <a:rPr lang="en-US" smtClean="0"/>
              <a:t>Requirements</a:t>
            </a:r>
          </a:p>
          <a:p>
            <a:pPr lvl="1" eaLnBrk="1" hangingPunct="1"/>
            <a:r>
              <a:rPr lang="en-US" smtClean="0"/>
              <a:t>INCLUDE Irvine16.inc</a:t>
            </a:r>
          </a:p>
          <a:p>
            <a:pPr lvl="1" eaLnBrk="1" hangingPunct="1"/>
            <a:r>
              <a:rPr lang="en-US" smtClean="0"/>
              <a:t>Initialize DS to the data segment:</a:t>
            </a:r>
          </a:p>
          <a:p>
            <a:pPr lvl="3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mov ax,@data</a:t>
            </a:r>
          </a:p>
          <a:p>
            <a:pPr lvl="3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mov ds,ax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009B6B-2D01-4B2B-8A22-12B0C12D782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 and Subtract, 16-Bit Version</a:t>
            </a:r>
          </a:p>
        </p:txBody>
      </p:sp>
      <p:sp>
        <p:nvSpPr>
          <p:cNvPr id="203781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TITLE Add and Subtract, Version 2      (AddSub2r.asm)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INCLUDE Irvine16.inc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val1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val2 DWORD 40000h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val3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finalVal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mov ax,@data	; initialize DS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mov ds,ax 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eax,val1	; get first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eax,val2	; add second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sub eax,val3	; subtract third value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finalVal,eax	; store the result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call DumpRegs	; display registers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4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23EF11-C399-4B7E-813C-E0DC125CFCBD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Summary</a:t>
            </a:r>
          </a:p>
        </p:txBody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Integer expression, character constant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directive – interpreted by the assembler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instruction – executes at runtime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code, data, and stack segments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source, listing, object, map, executable files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Data definition directives: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smtClean="0"/>
              <a:t>BYTE, SBYTE, WORD, SWORD, DWORD, SDWORD, QWORD, TBYTE, REAL4, REAL8, and REAL10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DUP operator, location counter ($)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Symbolic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smtClean="0"/>
              <a:t>EQU and TEXTEQU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Real Number Constants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[sign] integer.[integer][exponent]</a:t>
            </a:r>
          </a:p>
          <a:p>
            <a:pPr eaLnBrk="1" hangingPunct="1"/>
            <a:r>
              <a:rPr lang="en-US" smtClean="0"/>
              <a:t>Examples: 2. , +3.0, -44.2E+05,  26.E5</a:t>
            </a:r>
          </a:p>
          <a:p>
            <a:pPr eaLnBrk="1" hangingPunct="1"/>
            <a:r>
              <a:rPr lang="en-US" smtClean="0"/>
              <a:t>Encoded Reals</a:t>
            </a:r>
          </a:p>
          <a:p>
            <a:pPr lvl="1" eaLnBrk="1" hangingPunct="1"/>
            <a:r>
              <a:rPr lang="en-US" smtClean="0"/>
              <a:t>011 1111 1000 0000 0000 0000 0000 0000</a:t>
            </a:r>
          </a:p>
          <a:p>
            <a:pPr lvl="1" eaLnBrk="1" hangingPunct="1"/>
            <a:r>
              <a:rPr lang="en-US" smtClean="0"/>
              <a:t>3F800000r = sign + exponent + bits</a:t>
            </a:r>
          </a:p>
          <a:p>
            <a:pPr eaLnBrk="1" hangingPunct="1"/>
            <a:endParaRPr lang="en-US" smtClean="0"/>
          </a:p>
        </p:txBody>
      </p:sp>
      <p:sp>
        <p:nvSpPr>
          <p:cNvPr id="153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3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317C8A-077E-49CE-917C-3D8818BC87B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4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52031-57CA-488F-A846-4C25720F3E6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Character and String Constants</a:t>
            </a:r>
          </a:p>
        </p:txBody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Enclose character in single or double quotes</a:t>
            </a:r>
          </a:p>
          <a:p>
            <a:pPr lvl="1" eaLnBrk="1" hangingPunct="1"/>
            <a:r>
              <a:rPr lang="en-US" smtClean="0"/>
              <a:t>'A', "x"</a:t>
            </a:r>
          </a:p>
          <a:p>
            <a:pPr lvl="1" eaLnBrk="1" hangingPunct="1"/>
            <a:r>
              <a:rPr lang="en-US" smtClean="0"/>
              <a:t>ASCII character = 1 byte</a:t>
            </a:r>
          </a:p>
          <a:p>
            <a:pPr eaLnBrk="1" hangingPunct="1"/>
            <a:r>
              <a:rPr lang="en-US" smtClean="0"/>
              <a:t>Enclose strings in single or double quotes</a:t>
            </a:r>
          </a:p>
          <a:p>
            <a:pPr lvl="1" eaLnBrk="1" hangingPunct="1"/>
            <a:r>
              <a:rPr lang="en-US" smtClean="0"/>
              <a:t>"ABC"</a:t>
            </a:r>
          </a:p>
          <a:p>
            <a:pPr lvl="1" eaLnBrk="1" hangingPunct="1"/>
            <a:r>
              <a:rPr lang="en-US" smtClean="0"/>
              <a:t>'xyz'</a:t>
            </a:r>
          </a:p>
          <a:p>
            <a:pPr lvl="1" eaLnBrk="1" hangingPunct="1"/>
            <a:r>
              <a:rPr lang="en-US" smtClean="0"/>
              <a:t>Each character occupies a single byte</a:t>
            </a:r>
          </a:p>
          <a:p>
            <a:pPr eaLnBrk="1" hangingPunct="1"/>
            <a:r>
              <a:rPr lang="en-US" smtClean="0"/>
              <a:t>Embedded quotes:</a:t>
            </a:r>
          </a:p>
          <a:p>
            <a:pPr lvl="1" eaLnBrk="1" hangingPunct="1"/>
            <a:r>
              <a:rPr lang="en-US" smtClean="0"/>
              <a:t>'Say "Goodnight," Gracie‘</a:t>
            </a:r>
          </a:p>
          <a:p>
            <a:pPr eaLnBrk="1" hangingPunct="1"/>
            <a:r>
              <a:rPr lang="en-US" smtClean="0"/>
              <a:t>Pretty much anything is ok as long as the assembler knows the beginning and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5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17C10A-849B-4A56-829A-A972908FA6D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Reserved Words and Identifiers</a:t>
            </a:r>
          </a:p>
        </p:txBody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eaLnBrk="1" hangingPunct="1"/>
            <a:r>
              <a:rPr lang="en-US" smtClean="0"/>
              <a:t>Reserved words cannot be used as identifiers</a:t>
            </a:r>
          </a:p>
          <a:p>
            <a:pPr lvl="1" eaLnBrk="1" hangingPunct="1"/>
            <a:r>
              <a:rPr lang="en-US" smtClean="0"/>
              <a:t>Instruction mnemonics, directives, type attributes, operators, predefined symbols</a:t>
            </a:r>
          </a:p>
          <a:p>
            <a:pPr lvl="1" eaLnBrk="1" hangingPunct="1"/>
            <a:r>
              <a:rPr lang="en-US" smtClean="0"/>
              <a:t>MOV, ADD, EAX, BYTE, CODE, etc.</a:t>
            </a:r>
          </a:p>
          <a:p>
            <a:pPr lvl="1" eaLnBrk="1" hangingPunct="1"/>
            <a:r>
              <a:rPr lang="en-US" smtClean="0"/>
              <a:t>See MASM reference in Appendix A</a:t>
            </a:r>
          </a:p>
          <a:p>
            <a:pPr eaLnBrk="1" hangingPunct="1"/>
            <a:r>
              <a:rPr lang="en-US" smtClean="0"/>
              <a:t>Identifiers</a:t>
            </a:r>
          </a:p>
          <a:p>
            <a:pPr lvl="1" eaLnBrk="1" hangingPunct="1"/>
            <a:r>
              <a:rPr lang="en-US" smtClean="0"/>
              <a:t>1-247 characters, including digits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not</a:t>
            </a:r>
            <a:r>
              <a:rPr lang="en-US" smtClean="0"/>
              <a:t> case sensitive but keep them simple and SHORT</a:t>
            </a:r>
          </a:p>
          <a:p>
            <a:pPr lvl="1" eaLnBrk="1" hangingPunct="1"/>
            <a:r>
              <a:rPr lang="en-US" smtClean="0"/>
              <a:t>first character must be a letter, _, @, ?, or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6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721365-08FA-4A40-8275-165B1455720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Directives</a:t>
            </a:r>
          </a:p>
        </p:txBody>
      </p:sp>
      <p:sp>
        <p:nvSpPr>
          <p:cNvPr id="156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781800" cy="3429000"/>
          </a:xfrm>
        </p:spPr>
        <p:txBody>
          <a:bodyPr/>
          <a:lstStyle/>
          <a:p>
            <a:pPr eaLnBrk="1" hangingPunct="1"/>
            <a:r>
              <a:rPr lang="en-US" smtClean="0"/>
              <a:t>Commands that are recognized and acted upon by the assembler</a:t>
            </a:r>
          </a:p>
          <a:p>
            <a:pPr lvl="1" eaLnBrk="1" hangingPunct="1"/>
            <a:r>
              <a:rPr lang="en-US" smtClean="0"/>
              <a:t>Not part of the Intel instruction set</a:t>
            </a:r>
          </a:p>
          <a:p>
            <a:pPr lvl="1" eaLnBrk="1" hangingPunct="1"/>
            <a:r>
              <a:rPr lang="en-US" smtClean="0"/>
              <a:t>Used to declare code, data areas, select memory model, declare procedures, etc.</a:t>
            </a:r>
          </a:p>
          <a:p>
            <a:pPr lvl="1" eaLnBrk="1" hangingPunct="1"/>
            <a:r>
              <a:rPr lang="en-US" smtClean="0"/>
              <a:t>not case sensitive</a:t>
            </a:r>
          </a:p>
          <a:p>
            <a:pPr lvl="1" eaLnBrk="1" hangingPunct="1"/>
            <a:r>
              <a:rPr lang="en-US" smtClean="0"/>
              <a:t>.code, DWORD, PROC, ENDP</a:t>
            </a:r>
          </a:p>
          <a:p>
            <a:pPr eaLnBrk="1" hangingPunct="1"/>
            <a:r>
              <a:rPr lang="en-US" smtClean="0"/>
              <a:t>Different assemblers have different directives</a:t>
            </a:r>
          </a:p>
          <a:p>
            <a:pPr lvl="1" eaLnBrk="1" hangingPunct="1"/>
            <a:r>
              <a:rPr lang="en-US" smtClean="0"/>
              <a:t>NASM not the same as MASM, for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2294</TotalTime>
  <Words>2877</Words>
  <Application>Microsoft Office PowerPoint</Application>
  <PresentationFormat>On-screen Show (4:3)</PresentationFormat>
  <Paragraphs>624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Courier New</vt:lpstr>
      <vt:lpstr>Times New Roman</vt:lpstr>
      <vt:lpstr>Soaring</vt:lpstr>
      <vt:lpstr>VISIO</vt:lpstr>
      <vt:lpstr>Assembly Language for x86 Processors</vt:lpstr>
      <vt:lpstr>Chapter Overview</vt:lpstr>
      <vt:lpstr>Basic Elements of Assembly Language</vt:lpstr>
      <vt:lpstr>Integer Constants</vt:lpstr>
      <vt:lpstr>Integer Expressions</vt:lpstr>
      <vt:lpstr>Real Number Constants</vt:lpstr>
      <vt:lpstr>Character and String Constants</vt:lpstr>
      <vt:lpstr>Reserved Words and Identifiers</vt:lpstr>
      <vt:lpstr>Directives</vt:lpstr>
      <vt:lpstr>Instructions</vt:lpstr>
      <vt:lpstr>Labels</vt:lpstr>
      <vt:lpstr>Mnemonics and Operands</vt:lpstr>
      <vt:lpstr>Comments</vt:lpstr>
      <vt:lpstr>Instruction Format Examples</vt:lpstr>
      <vt:lpstr>What's Next</vt:lpstr>
      <vt:lpstr>Example: Adding and Subtracting Integers</vt:lpstr>
      <vt:lpstr>Example Output</vt:lpstr>
      <vt:lpstr>Suggested Coding Standards  (1 of 2)</vt:lpstr>
      <vt:lpstr>Suggested Coding Standards  (2 of 2)</vt:lpstr>
      <vt:lpstr>Required Coding Standards</vt:lpstr>
      <vt:lpstr>Alternative Version of AddSub</vt:lpstr>
      <vt:lpstr>Program Template</vt:lpstr>
      <vt:lpstr>What's Next</vt:lpstr>
      <vt:lpstr>Assembling, Linking, and Running Programs</vt:lpstr>
      <vt:lpstr>Assemble-Link Execute Cycle</vt:lpstr>
      <vt:lpstr>Listing File</vt:lpstr>
      <vt:lpstr>Map File</vt:lpstr>
      <vt:lpstr>What's Next</vt:lpstr>
      <vt:lpstr>Defining Data</vt:lpstr>
      <vt:lpstr>Intrinsic Data Types (1 of 2)</vt:lpstr>
      <vt:lpstr>Intrinsic Data Types (2 of 2)</vt:lpstr>
      <vt:lpstr>Data Definition Statement</vt:lpstr>
      <vt:lpstr>Defining BYTE and SBYTE Data</vt:lpstr>
      <vt:lpstr>Defining Byte Arrays</vt:lpstr>
      <vt:lpstr>Defining Strings  (1 of 3)</vt:lpstr>
      <vt:lpstr>Defining Strings  (2 of 3)</vt:lpstr>
      <vt:lpstr>Defining Strings  (3 of 3)</vt:lpstr>
      <vt:lpstr>Using the DUP Operator</vt:lpstr>
      <vt:lpstr>Defining WORD and SWORD Data</vt:lpstr>
      <vt:lpstr>Defining DWORD and SDWORD Data</vt:lpstr>
      <vt:lpstr>Defining QWORD, TBYTE, Real Data</vt:lpstr>
      <vt:lpstr>Little Endian Order</vt:lpstr>
      <vt:lpstr>Adding Variables to AddSub</vt:lpstr>
      <vt:lpstr>Declaring Unitialized Data</vt:lpstr>
      <vt:lpstr>What's Next</vt:lpstr>
      <vt:lpstr>Symbolic Constants</vt:lpstr>
      <vt:lpstr>Equal-Sign Directive</vt:lpstr>
      <vt:lpstr>Calculating the Size of a Byte Array</vt:lpstr>
      <vt:lpstr>Calculating the Size of a Word Array</vt:lpstr>
      <vt:lpstr>Calculating the Size of a Doubleword Array</vt:lpstr>
      <vt:lpstr>EQU Directive</vt:lpstr>
      <vt:lpstr>TEXTEQU Directive</vt:lpstr>
      <vt:lpstr>What's Next</vt:lpstr>
      <vt:lpstr>Real-Address Mode Programming  (1 of 2)</vt:lpstr>
      <vt:lpstr>Real-Address Mode Programming  (2 of 2)</vt:lpstr>
      <vt:lpstr>Add and Subtract, 16-Bit Version</vt:lpstr>
      <vt:lpstr>Summary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Shazia</cp:lastModifiedBy>
  <cp:revision>380</cp:revision>
  <cp:lastPrinted>1601-01-01T00:00:00Z</cp:lastPrinted>
  <dcterms:created xsi:type="dcterms:W3CDTF">2002-05-30T02:31:33Z</dcterms:created>
  <dcterms:modified xsi:type="dcterms:W3CDTF">2019-03-04T22:04:17Z</dcterms:modified>
</cp:coreProperties>
</file>