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589" r:id="rId2"/>
    <p:sldId id="590" r:id="rId3"/>
    <p:sldId id="591" r:id="rId4"/>
    <p:sldId id="592" r:id="rId5"/>
    <p:sldId id="593" r:id="rId6"/>
    <p:sldId id="594" r:id="rId7"/>
    <p:sldId id="595" r:id="rId8"/>
    <p:sldId id="596" r:id="rId9"/>
    <p:sldId id="599" r:id="rId10"/>
    <p:sldId id="600" r:id="rId11"/>
    <p:sldId id="604" r:id="rId12"/>
    <p:sldId id="605" r:id="rId13"/>
    <p:sldId id="606" r:id="rId14"/>
    <p:sldId id="608" r:id="rId15"/>
    <p:sldId id="609" r:id="rId16"/>
    <p:sldId id="610" r:id="rId17"/>
    <p:sldId id="611" r:id="rId18"/>
    <p:sldId id="612" r:id="rId19"/>
    <p:sldId id="613" r:id="rId20"/>
    <p:sldId id="614" r:id="rId21"/>
    <p:sldId id="615" r:id="rId22"/>
    <p:sldId id="616" r:id="rId23"/>
    <p:sldId id="617" r:id="rId24"/>
    <p:sldId id="618" r:id="rId25"/>
    <p:sldId id="634" r:id="rId26"/>
    <p:sldId id="635" r:id="rId27"/>
    <p:sldId id="636" r:id="rId28"/>
    <p:sldId id="637" r:id="rId29"/>
    <p:sldId id="638" r:id="rId30"/>
    <p:sldId id="639" r:id="rId31"/>
    <p:sldId id="640" r:id="rId32"/>
    <p:sldId id="641" r:id="rId33"/>
    <p:sldId id="642" r:id="rId34"/>
    <p:sldId id="643" r:id="rId35"/>
    <p:sldId id="644" r:id="rId3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5" autoAdjust="0"/>
    <p:restoredTop sz="90929"/>
  </p:normalViewPr>
  <p:slideViewPr>
    <p:cSldViewPr>
      <p:cViewPr varScale="1">
        <p:scale>
          <a:sx n="64" d="100"/>
          <a:sy n="64" d="100"/>
        </p:scale>
        <p:origin x="17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66FE943-1FB7-4DBC-91A3-788BE7052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5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5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1CE641E-3263-4AA4-9032-174FC2BCD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0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D94A4-1CC8-4B62-8074-225E5F3D9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1CE80-AC9D-4C9D-946D-0CA774D52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8FD85-0884-43F5-B3F8-F2E82E7B9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67C5-BAF9-4CB1-9191-653294FD5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12E2E-0571-4D06-BE0A-81BC86DE9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617B3-322E-444B-9125-B6B305C6E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E37DC-49FB-4E7A-8E77-7C0983FF1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4F4B0-F223-467A-9AE2-FDFD12E43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1A51C-986B-47A6-ABEB-F5A2080DE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7933A-ED26-4EEB-80F7-CECC2EC432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40475"/>
            <a:ext cx="434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60" name="Text Box 12"/>
          <p:cNvSpPr txBox="1">
            <a:spLocks noChangeArrowheads="1"/>
          </p:cNvSpPr>
          <p:nvPr userDrawn="1"/>
        </p:nvSpPr>
        <p:spPr bwMode="auto">
          <a:xfrm>
            <a:off x="685800" y="5867400"/>
            <a:ext cx="2209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Times New Roman" pitchFamily="18" charset="0"/>
              </a:defRPr>
            </a:lvl1pPr>
          </a:lstStyle>
          <a:p>
            <a:pPr>
              <a:defRPr/>
            </a:pPr>
            <a:fld id="{829852A4-D086-4893-9D7B-2AA679034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Assembly Language for x86 Processors </a:t>
            </a:r>
            <a:r>
              <a:rPr lang="en-US" sz="2800"/>
              <a:t>6th Edition</a:t>
            </a:r>
            <a:r>
              <a:rPr lang="en-US"/>
              <a:t>  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209800"/>
            <a:ext cx="6400800" cy="1752600"/>
          </a:xfrm>
        </p:spPr>
        <p:txBody>
          <a:bodyPr/>
          <a:lstStyle/>
          <a:p>
            <a:r>
              <a:rPr lang="en-US" sz="3200" smtClean="0"/>
              <a:t>Chapter 6: Conditional Processing</a:t>
            </a:r>
          </a:p>
        </p:txBody>
      </p:sp>
      <p:sp>
        <p:nvSpPr>
          <p:cNvPr id="339974" name="Text Box 7"/>
          <p:cNvSpPr txBox="1">
            <a:spLocks noChangeArrowheads="1"/>
          </p:cNvSpPr>
          <p:nvPr/>
        </p:nvSpPr>
        <p:spPr bwMode="auto">
          <a:xfrm>
            <a:off x="2895600" y="1676400"/>
            <a:ext cx="3276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Kip R. Irvine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471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B0976B-BD8B-4676-8C1E-336ECD2D4CF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Applications</a:t>
            </a:r>
            <a:r>
              <a:rPr lang="en-US" sz="2400" dirty="0"/>
              <a:t>  (2 </a:t>
            </a:r>
            <a:r>
              <a:rPr lang="en-US" sz="2400"/>
              <a:t>of </a:t>
            </a:r>
            <a:r>
              <a:rPr lang="en-US" sz="2400" smtClean="0"/>
              <a:t>2)</a:t>
            </a:r>
            <a:endParaRPr lang="en-US" sz="2400" dirty="0"/>
          </a:p>
        </p:txBody>
      </p:sp>
      <p:sp>
        <p:nvSpPr>
          <p:cNvPr id="347141" name="Text Box 3"/>
          <p:cNvSpPr txBox="1">
            <a:spLocks noChangeArrowheads="1"/>
          </p:cNvSpPr>
          <p:nvPr/>
        </p:nvSpPr>
        <p:spPr bwMode="auto">
          <a:xfrm>
            <a:off x="1219200" y="2590800"/>
            <a:ext cx="6934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6013" algn="l"/>
              </a:tabLst>
            </a:pPr>
            <a:r>
              <a:rPr lang="en-US" sz="1800" b="1">
                <a:latin typeface="Courier New" pitchFamily="49" charset="0"/>
              </a:rPr>
              <a:t>mov al,6	; AL = 00000110b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6013" algn="l"/>
              </a:tabLst>
            </a:pPr>
            <a:r>
              <a:rPr lang="en-US" sz="1800" b="1">
                <a:latin typeface="Courier New" pitchFamily="49" charset="0"/>
              </a:rPr>
              <a:t>or  al,00110000b	; AL = 00110110b</a:t>
            </a:r>
          </a:p>
        </p:txBody>
      </p:sp>
      <p:sp>
        <p:nvSpPr>
          <p:cNvPr id="347142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239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285750" indent="-285750">
              <a:spcBef>
                <a:spcPct val="50000"/>
              </a:spcBef>
              <a:buFontTx/>
              <a:buChar char="•"/>
            </a:pPr>
            <a:r>
              <a:rPr lang="en-US"/>
              <a:t>Task: Convert a binary decimal byte into its equivalent ASCII decimal digit.</a:t>
            </a:r>
          </a:p>
          <a:p>
            <a:pPr marL="285750" indent="-285750">
              <a:spcBef>
                <a:spcPct val="50000"/>
              </a:spcBef>
              <a:buFontTx/>
              <a:buChar char="•"/>
            </a:pPr>
            <a:r>
              <a:rPr lang="en-US"/>
              <a:t>Solution: Use the OR instruction to set bits 4 and 5.</a:t>
            </a:r>
          </a:p>
        </p:txBody>
      </p:sp>
      <p:sp>
        <p:nvSpPr>
          <p:cNvPr id="347143" name="Text Box 6"/>
          <p:cNvSpPr txBox="1">
            <a:spLocks noChangeArrowheads="1"/>
          </p:cNvSpPr>
          <p:nvPr/>
        </p:nvSpPr>
        <p:spPr bwMode="auto">
          <a:xfrm>
            <a:off x="1066800" y="3962400"/>
            <a:ext cx="6477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The ASCII digit '6' = 00110110b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512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1C3154-9F4A-4036-A050-7A3A796B2C6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 Instruction</a:t>
            </a:r>
          </a:p>
        </p:txBody>
      </p:sp>
      <p:sp>
        <p:nvSpPr>
          <p:cNvPr id="351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676400"/>
          </a:xfrm>
        </p:spPr>
        <p:txBody>
          <a:bodyPr/>
          <a:lstStyle/>
          <a:p>
            <a:r>
              <a:rPr lang="en-US" sz="2000" smtClean="0"/>
              <a:t>Performs a nondestructive AND operation between each pair of matching bits in two operands</a:t>
            </a:r>
          </a:p>
          <a:p>
            <a:r>
              <a:rPr lang="en-US" sz="2000" smtClean="0"/>
              <a:t>No operands are modified, but the Zero flag is affected.</a:t>
            </a:r>
          </a:p>
          <a:p>
            <a:r>
              <a:rPr lang="en-US" sz="2000" smtClean="0"/>
              <a:t>Example: jump to a label if either bit 0 or bit 1 in AL is set.</a:t>
            </a:r>
          </a:p>
        </p:txBody>
      </p:sp>
      <p:sp>
        <p:nvSpPr>
          <p:cNvPr id="351238" name="Text Box 8"/>
          <p:cNvSpPr txBox="1">
            <a:spLocks noChangeArrowheads="1"/>
          </p:cNvSpPr>
          <p:nvPr/>
        </p:nvSpPr>
        <p:spPr bwMode="auto">
          <a:xfrm>
            <a:off x="2133600" y="2743200"/>
            <a:ext cx="3810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test al,00000011b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jnz  ValueFound</a:t>
            </a:r>
          </a:p>
        </p:txBody>
      </p:sp>
      <p:sp>
        <p:nvSpPr>
          <p:cNvPr id="351239" name="Rectangle 9"/>
          <p:cNvSpPr>
            <a:spLocks noChangeArrowheads="1"/>
          </p:cNvSpPr>
          <p:nvPr/>
        </p:nvSpPr>
        <p:spPr bwMode="auto">
          <a:xfrm>
            <a:off x="685800" y="38100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000"/>
              <a:t>Example: jump to a label if neither bit 0 nor bit 1 in AL is set.</a:t>
            </a:r>
          </a:p>
        </p:txBody>
      </p:sp>
      <p:sp>
        <p:nvSpPr>
          <p:cNvPr id="351240" name="Text Box 10"/>
          <p:cNvSpPr txBox="1">
            <a:spLocks noChangeArrowheads="1"/>
          </p:cNvSpPr>
          <p:nvPr/>
        </p:nvSpPr>
        <p:spPr bwMode="auto">
          <a:xfrm>
            <a:off x="2133600" y="4343400"/>
            <a:ext cx="3810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test al,00000011b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jz   ValueNotFound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522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3C7BD3-FAA6-4544-9F3C-30CF4B79635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CMP Instruction </a:t>
            </a:r>
            <a:r>
              <a:rPr lang="en-US" sz="2400" dirty="0"/>
              <a:t> (1 of </a:t>
            </a:r>
            <a:r>
              <a:rPr lang="en-US" sz="2400" dirty="0" smtClean="0"/>
              <a:t>2)</a:t>
            </a:r>
            <a:endParaRPr lang="en-US" sz="2400" dirty="0"/>
          </a:p>
        </p:txBody>
      </p:sp>
      <p:sp>
        <p:nvSpPr>
          <p:cNvPr id="35226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Compares the destination operand to the source operand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Nondestructive subtraction of source from destination (destination operand is not changed)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Syntax: </a:t>
            </a:r>
            <a:r>
              <a:rPr lang="en-US" sz="2000" smtClean="0">
                <a:solidFill>
                  <a:schemeClr val="tx2"/>
                </a:solidFill>
              </a:rPr>
              <a:t>CMP </a:t>
            </a:r>
            <a:r>
              <a:rPr lang="en-US" sz="2000" i="1" smtClean="0">
                <a:solidFill>
                  <a:schemeClr val="tx2"/>
                </a:solidFill>
              </a:rPr>
              <a:t>destination, source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Example: destination == source</a:t>
            </a:r>
          </a:p>
        </p:txBody>
      </p:sp>
      <p:sp>
        <p:nvSpPr>
          <p:cNvPr id="352262" name="Text Box 1028"/>
          <p:cNvSpPr txBox="1">
            <a:spLocks noChangeArrowheads="1"/>
          </p:cNvSpPr>
          <p:nvPr/>
        </p:nvSpPr>
        <p:spPr bwMode="auto">
          <a:xfrm>
            <a:off x="1524000" y="2895600"/>
            <a:ext cx="609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mov al,5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cmp al,5	; Zero flag set</a:t>
            </a:r>
          </a:p>
        </p:txBody>
      </p:sp>
      <p:grpSp>
        <p:nvGrpSpPr>
          <p:cNvPr id="352263" name="Group 1033"/>
          <p:cNvGrpSpPr>
            <a:grpSpLocks/>
          </p:cNvGrpSpPr>
          <p:nvPr/>
        </p:nvGrpSpPr>
        <p:grpSpPr bwMode="auto">
          <a:xfrm>
            <a:off x="685800" y="4191000"/>
            <a:ext cx="7772400" cy="1447800"/>
            <a:chOff x="432" y="2640"/>
            <a:chExt cx="4896" cy="912"/>
          </a:xfrm>
        </p:grpSpPr>
        <p:sp>
          <p:nvSpPr>
            <p:cNvPr id="352264" name="Rectangle 1029"/>
            <p:cNvSpPr>
              <a:spLocks noChangeArrowheads="1"/>
            </p:cNvSpPr>
            <p:nvPr/>
          </p:nvSpPr>
          <p:spPr bwMode="auto">
            <a:xfrm>
              <a:off x="432" y="2640"/>
              <a:ext cx="48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FontTx/>
                <a:buChar char="•"/>
              </a:pPr>
              <a:r>
                <a:rPr lang="en-US" sz="2000"/>
                <a:t>Example: destination &lt; source</a:t>
              </a:r>
            </a:p>
          </p:txBody>
        </p:sp>
        <p:sp>
          <p:nvSpPr>
            <p:cNvPr id="352265" name="Text Box 1031"/>
            <p:cNvSpPr txBox="1">
              <a:spLocks noChangeArrowheads="1"/>
            </p:cNvSpPr>
            <p:nvPr/>
          </p:nvSpPr>
          <p:spPr bwMode="auto">
            <a:xfrm>
              <a:off x="960" y="3024"/>
              <a:ext cx="384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7160" tIns="182880" rIns="137160" bIns="182880"/>
            <a:lstStyle/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200400" algn="l"/>
                  <a:tab pos="4114800" algn="l"/>
                </a:tabLst>
              </a:pPr>
              <a:r>
                <a:rPr lang="en-US" sz="1800" b="1">
                  <a:latin typeface="Courier New" pitchFamily="49" charset="0"/>
                </a:rPr>
                <a:t>mov al,4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200400" algn="l"/>
                  <a:tab pos="4114800" algn="l"/>
                </a:tabLst>
              </a:pPr>
              <a:r>
                <a:rPr lang="en-US" sz="1800" b="1">
                  <a:latin typeface="Courier New" pitchFamily="49" charset="0"/>
                </a:rPr>
                <a:t>cmp al,5	; Carry flag set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532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74EAD77-3737-45AC-8113-7A8F43952BF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CMP Instruction </a:t>
            </a:r>
            <a:r>
              <a:rPr lang="en-US" sz="2400" dirty="0"/>
              <a:t> (2 of </a:t>
            </a:r>
            <a:r>
              <a:rPr lang="en-US" sz="2400" dirty="0" smtClean="0"/>
              <a:t>2)</a:t>
            </a:r>
            <a:endParaRPr lang="en-US" sz="2400" dirty="0"/>
          </a:p>
        </p:txBody>
      </p:sp>
      <p:sp>
        <p:nvSpPr>
          <p:cNvPr id="353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6172200" cy="609600"/>
          </a:xfrm>
        </p:spPr>
        <p:txBody>
          <a:bodyPr/>
          <a:lstStyle/>
          <a:p>
            <a:r>
              <a:rPr lang="en-US" sz="2000" smtClean="0"/>
              <a:t>Example: destination &gt; source</a:t>
            </a:r>
          </a:p>
        </p:txBody>
      </p:sp>
      <p:sp>
        <p:nvSpPr>
          <p:cNvPr id="353286" name="Text Box 4"/>
          <p:cNvSpPr txBox="1">
            <a:spLocks noChangeArrowheads="1"/>
          </p:cNvSpPr>
          <p:nvPr/>
        </p:nvSpPr>
        <p:spPr bwMode="auto">
          <a:xfrm>
            <a:off x="1524000" y="1905000"/>
            <a:ext cx="609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mov al,6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cmp al,5	; ZF = 0, CF = 0</a:t>
            </a:r>
          </a:p>
        </p:txBody>
      </p:sp>
      <p:sp>
        <p:nvSpPr>
          <p:cNvPr id="353287" name="Rectangle 5"/>
          <p:cNvSpPr>
            <a:spLocks noChangeArrowheads="1"/>
          </p:cNvSpPr>
          <p:nvPr/>
        </p:nvSpPr>
        <p:spPr bwMode="auto">
          <a:xfrm>
            <a:off x="1676400" y="3048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lang="en-US" sz="2000"/>
              <a:t>(both the Zero and Carry flags are clear)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553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569665-5873-4D50-956A-94F3B69A22C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What's Next</a:t>
            </a:r>
          </a:p>
        </p:txBody>
      </p:sp>
      <p:sp>
        <p:nvSpPr>
          <p:cNvPr id="355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6324600" cy="3048000"/>
          </a:xfrm>
        </p:spPr>
        <p:txBody>
          <a:bodyPr/>
          <a:lstStyle/>
          <a:p>
            <a:r>
              <a:rPr lang="en-US" smtClean="0"/>
              <a:t>Boolean and Comparison Instructions</a:t>
            </a:r>
          </a:p>
          <a:p>
            <a:r>
              <a:rPr lang="en-US" b="1" smtClean="0">
                <a:solidFill>
                  <a:schemeClr val="tx2"/>
                </a:solidFill>
              </a:rPr>
              <a:t>Conditional Jumps</a:t>
            </a:r>
          </a:p>
          <a:p>
            <a:r>
              <a:rPr lang="en-US" smtClean="0"/>
              <a:t>Conditional Loop Instructions</a:t>
            </a:r>
          </a:p>
          <a:p>
            <a:r>
              <a:rPr lang="en-US" smtClean="0"/>
              <a:t>Conditional Structures</a:t>
            </a:r>
          </a:p>
          <a:p>
            <a:r>
              <a:rPr lang="en-US" smtClean="0"/>
              <a:t>Application: Finite-State Machines</a:t>
            </a:r>
          </a:p>
          <a:p>
            <a:r>
              <a:rPr lang="en-US" smtClean="0"/>
              <a:t>Conditional Control Flow Directives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563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4B5CC1E-E249-4E02-A7A5-56E546D1D80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Conditional Jumps</a:t>
            </a:r>
          </a:p>
        </p:txBody>
      </p:sp>
      <p:sp>
        <p:nvSpPr>
          <p:cNvPr id="356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6477000" cy="4495800"/>
          </a:xfrm>
        </p:spPr>
        <p:txBody>
          <a:bodyPr/>
          <a:lstStyle/>
          <a:p>
            <a:r>
              <a:rPr lang="en-US" sz="2800" dirty="0" smtClean="0"/>
              <a:t>Jumps Based On . . .</a:t>
            </a:r>
          </a:p>
          <a:p>
            <a:pPr lvl="1"/>
            <a:r>
              <a:rPr lang="en-US" sz="2600" dirty="0" smtClean="0"/>
              <a:t>Specific flags</a:t>
            </a:r>
          </a:p>
          <a:p>
            <a:pPr lvl="1"/>
            <a:r>
              <a:rPr lang="en-US" sz="2600" dirty="0" smtClean="0"/>
              <a:t>Equality</a:t>
            </a:r>
          </a:p>
          <a:p>
            <a:pPr lvl="1"/>
            <a:r>
              <a:rPr lang="en-US" sz="2600" dirty="0" smtClean="0"/>
              <a:t>Unsigned comparisons</a:t>
            </a:r>
          </a:p>
          <a:p>
            <a:pPr lvl="1"/>
            <a:r>
              <a:rPr lang="en-US" sz="2600" dirty="0" smtClean="0"/>
              <a:t>Signed Comparisons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573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CABDAA-251C-481F-AFB6-13205231E36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</a:t>
            </a:r>
            <a:r>
              <a:rPr lang="en-US" sz="2800" i="1"/>
              <a:t>cond</a:t>
            </a:r>
            <a:r>
              <a:rPr lang="en-US"/>
              <a:t> Instruction</a:t>
            </a:r>
          </a:p>
        </p:txBody>
      </p:sp>
      <p:sp>
        <p:nvSpPr>
          <p:cNvPr id="357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91000"/>
          </a:xfrm>
        </p:spPr>
        <p:txBody>
          <a:bodyPr/>
          <a:lstStyle/>
          <a:p>
            <a:r>
              <a:rPr lang="en-US" smtClean="0"/>
              <a:t>A conditional jump instruction branches to a label when specific register or flag conditions are met</a:t>
            </a:r>
          </a:p>
          <a:p>
            <a:pPr lvl="1">
              <a:buFontTx/>
              <a:buNone/>
            </a:pPr>
            <a:endParaRPr lang="en-US" smtClean="0"/>
          </a:p>
          <a:p>
            <a:r>
              <a:rPr lang="en-US" smtClean="0"/>
              <a:t>Specific jumps:</a:t>
            </a:r>
          </a:p>
          <a:p>
            <a:pPr lvl="1">
              <a:buFontTx/>
              <a:buNone/>
            </a:pPr>
            <a:r>
              <a:rPr lang="en-US" smtClean="0"/>
              <a:t>JB, JC - jump to a label if the Carry flag is set</a:t>
            </a:r>
          </a:p>
          <a:p>
            <a:pPr lvl="1">
              <a:buFontTx/>
              <a:buNone/>
            </a:pPr>
            <a:r>
              <a:rPr lang="en-US" smtClean="0"/>
              <a:t>JE, JZ - jump to a label if the Zero flag is set</a:t>
            </a:r>
          </a:p>
          <a:p>
            <a:pPr lvl="1">
              <a:buFontTx/>
              <a:buNone/>
            </a:pPr>
            <a:r>
              <a:rPr lang="en-US" smtClean="0"/>
              <a:t>JS - jump to a label if the Sign flag is set</a:t>
            </a:r>
          </a:p>
          <a:p>
            <a:pPr lvl="1">
              <a:buFontTx/>
              <a:buNone/>
            </a:pPr>
            <a:r>
              <a:rPr lang="en-US" smtClean="0"/>
              <a:t>JNE, JNZ - jump to a label if the Zero flag is clear</a:t>
            </a:r>
          </a:p>
          <a:p>
            <a:pPr lvl="1">
              <a:buFontTx/>
              <a:buNone/>
            </a:pPr>
            <a:r>
              <a:rPr lang="en-US" smtClean="0"/>
              <a:t>JECXZ - jump to a label if ECX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584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C84D95-4363-4E74-94E7-04B46E8DF54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57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</a:t>
            </a:r>
            <a:r>
              <a:rPr lang="en-US" sz="2800" i="1"/>
              <a:t>cond</a:t>
            </a:r>
            <a:r>
              <a:rPr lang="en-US"/>
              <a:t> Ranges</a:t>
            </a:r>
          </a:p>
        </p:txBody>
      </p:sp>
      <p:sp>
        <p:nvSpPr>
          <p:cNvPr id="35840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91000"/>
          </a:xfrm>
        </p:spPr>
        <p:txBody>
          <a:bodyPr/>
          <a:lstStyle/>
          <a:p>
            <a:r>
              <a:rPr lang="en-US" smtClean="0"/>
              <a:t>Prior to the 386:</a:t>
            </a:r>
          </a:p>
          <a:p>
            <a:pPr lvl="1"/>
            <a:r>
              <a:rPr lang="en-US" smtClean="0"/>
              <a:t>jump must be within –128 to +127 bytes from current location counter</a:t>
            </a:r>
          </a:p>
          <a:p>
            <a:r>
              <a:rPr lang="en-US" smtClean="0"/>
              <a:t>x86 processors:</a:t>
            </a:r>
          </a:p>
          <a:p>
            <a:pPr lvl="1"/>
            <a:r>
              <a:rPr lang="en-US" smtClean="0"/>
              <a:t>32-bit offset permits jump anywhere 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594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51A715-6E9B-485A-BA72-E13264F78CF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Jumps Based on Specific Flags</a:t>
            </a:r>
          </a:p>
        </p:txBody>
      </p:sp>
      <p:pic>
        <p:nvPicPr>
          <p:cNvPr id="35942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9200"/>
            <a:ext cx="548640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604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B5126DE-FB3F-4A3A-B626-6F3A993272E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Jumps Based on Equality</a:t>
            </a:r>
          </a:p>
        </p:txBody>
      </p:sp>
      <p:pic>
        <p:nvPicPr>
          <p:cNvPr id="36045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447800"/>
            <a:ext cx="4953000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409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6FE6E8-11BE-44EA-8C1B-E1C4254F938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Overview</a:t>
            </a:r>
          </a:p>
        </p:txBody>
      </p:sp>
      <p:sp>
        <p:nvSpPr>
          <p:cNvPr id="340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6324600" cy="3048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Boolean and Comparison Instructions</a:t>
            </a:r>
          </a:p>
          <a:p>
            <a:r>
              <a:rPr lang="en-US" dirty="0" smtClean="0"/>
              <a:t>Conditional Jumps</a:t>
            </a:r>
          </a:p>
          <a:p>
            <a:r>
              <a:rPr lang="en-US" dirty="0" smtClean="0"/>
              <a:t>Conditional Loop Instructions</a:t>
            </a:r>
          </a:p>
          <a:p>
            <a:r>
              <a:rPr lang="en-US" dirty="0" smtClean="0"/>
              <a:t>Conditional Structures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614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F0DB38-EF7B-493F-AA99-2ED41BAE649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Jumps Based on Unsigned Comparisons</a:t>
            </a:r>
          </a:p>
        </p:txBody>
      </p:sp>
      <p:pic>
        <p:nvPicPr>
          <p:cNvPr id="36147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6705600" cy="32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624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4E5EFB9-E487-4096-BDA9-B790119E073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Jumps Based on Signed Comparisons</a:t>
            </a:r>
          </a:p>
        </p:txBody>
      </p:sp>
      <p:pic>
        <p:nvPicPr>
          <p:cNvPr id="36250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6781800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635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89CA152-B117-41B0-937E-4877E4687E0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Applications </a:t>
            </a:r>
            <a:r>
              <a:rPr lang="en-US" sz="2400" dirty="0"/>
              <a:t> (1 of </a:t>
            </a:r>
            <a:r>
              <a:rPr lang="en-US" sz="2400" dirty="0" smtClean="0"/>
              <a:t>3)</a:t>
            </a:r>
            <a:endParaRPr lang="en-US" sz="2400" dirty="0"/>
          </a:p>
        </p:txBody>
      </p:sp>
      <p:sp>
        <p:nvSpPr>
          <p:cNvPr id="363525" name="Text Box 3"/>
          <p:cNvSpPr txBox="1">
            <a:spLocks noChangeArrowheads="1"/>
          </p:cNvSpPr>
          <p:nvPr/>
        </p:nvSpPr>
        <p:spPr bwMode="auto">
          <a:xfrm>
            <a:off x="1600200" y="2209800"/>
            <a:ext cx="480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cmp eax,ebx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ja  Larger</a:t>
            </a:r>
          </a:p>
        </p:txBody>
      </p:sp>
      <p:sp>
        <p:nvSpPr>
          <p:cNvPr id="363526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0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228600" indent="-22860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/>
              <a:t>Task: Jump to a label if </a:t>
            </a:r>
            <a:r>
              <a:rPr lang="en-US">
                <a:solidFill>
                  <a:schemeClr val="tx2"/>
                </a:solidFill>
              </a:rPr>
              <a:t>unsigned</a:t>
            </a:r>
            <a:r>
              <a:rPr lang="en-US"/>
              <a:t> EAX is greater than EBX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/>
              <a:t>Solution: Use CMP, followed by JA</a:t>
            </a:r>
          </a:p>
        </p:txBody>
      </p:sp>
      <p:sp>
        <p:nvSpPr>
          <p:cNvPr id="363527" name="Text Box 5"/>
          <p:cNvSpPr txBox="1">
            <a:spLocks noChangeArrowheads="1"/>
          </p:cNvSpPr>
          <p:nvPr/>
        </p:nvSpPr>
        <p:spPr bwMode="auto">
          <a:xfrm>
            <a:off x="1600200" y="4572000"/>
            <a:ext cx="480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cmp eax,ebx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jg  Greater</a:t>
            </a:r>
          </a:p>
        </p:txBody>
      </p:sp>
      <p:sp>
        <p:nvSpPr>
          <p:cNvPr id="363528" name="Text Box 6"/>
          <p:cNvSpPr txBox="1">
            <a:spLocks noChangeArrowheads="1"/>
          </p:cNvSpPr>
          <p:nvPr/>
        </p:nvSpPr>
        <p:spPr bwMode="auto">
          <a:xfrm>
            <a:off x="685800" y="3429000"/>
            <a:ext cx="76962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228600" indent="-22860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/>
              <a:t>Task: Jump to a label if </a:t>
            </a:r>
            <a:r>
              <a:rPr lang="en-US">
                <a:solidFill>
                  <a:schemeClr val="tx2"/>
                </a:solidFill>
              </a:rPr>
              <a:t>signed</a:t>
            </a:r>
            <a:r>
              <a:rPr lang="en-US"/>
              <a:t> EAX is greater than EBX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/>
              <a:t>Solution: Use CMP, followed by JG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645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5B2598-152F-4AE2-839E-9CDE9465BB2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Applications </a:t>
            </a:r>
            <a:r>
              <a:rPr lang="en-US" sz="2400" dirty="0"/>
              <a:t> (2 of 3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pSp>
        <p:nvGrpSpPr>
          <p:cNvPr id="364549" name="Group 10"/>
          <p:cNvGrpSpPr>
            <a:grpSpLocks/>
          </p:cNvGrpSpPr>
          <p:nvPr/>
        </p:nvGrpSpPr>
        <p:grpSpPr bwMode="auto">
          <a:xfrm>
            <a:off x="685800" y="1295400"/>
            <a:ext cx="7696200" cy="1600200"/>
            <a:chOff x="432" y="816"/>
            <a:chExt cx="4848" cy="1008"/>
          </a:xfrm>
        </p:grpSpPr>
        <p:sp>
          <p:nvSpPr>
            <p:cNvPr id="364553" name="Text Box 4"/>
            <p:cNvSpPr txBox="1">
              <a:spLocks noChangeArrowheads="1"/>
            </p:cNvSpPr>
            <p:nvPr/>
          </p:nvSpPr>
          <p:spPr bwMode="auto">
            <a:xfrm>
              <a:off x="1008" y="1296"/>
              <a:ext cx="302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7160" tIns="182880" rIns="137160" bIns="182880"/>
            <a:lstStyle/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2228850" algn="l"/>
                </a:tabLst>
              </a:pPr>
              <a:r>
                <a:rPr lang="en-US" sz="1800" b="1">
                  <a:latin typeface="Courier New" pitchFamily="49" charset="0"/>
                </a:rPr>
                <a:t>cmp eax,Val1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2228850" algn="l"/>
                </a:tabLst>
              </a:pPr>
              <a:r>
                <a:rPr lang="en-US" sz="1800" b="1">
                  <a:latin typeface="Courier New" pitchFamily="49" charset="0"/>
                </a:rPr>
                <a:t>jbe L1	; below or equal</a:t>
              </a:r>
            </a:p>
          </p:txBody>
        </p:sp>
        <p:sp>
          <p:nvSpPr>
            <p:cNvPr id="364554" name="Text Box 5"/>
            <p:cNvSpPr txBox="1">
              <a:spLocks noChangeArrowheads="1"/>
            </p:cNvSpPr>
            <p:nvPr/>
          </p:nvSpPr>
          <p:spPr bwMode="auto">
            <a:xfrm>
              <a:off x="432" y="816"/>
              <a:ext cx="4848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marL="228600" indent="-228600">
                <a:spcBef>
                  <a:spcPct val="50000"/>
                </a:spcBef>
                <a:buFontTx/>
                <a:buChar char="•"/>
              </a:pPr>
              <a:r>
                <a:rPr lang="en-US"/>
                <a:t>Jump to label L1 if </a:t>
              </a:r>
              <a:r>
                <a:rPr lang="en-US">
                  <a:solidFill>
                    <a:schemeClr val="tx2"/>
                  </a:solidFill>
                </a:rPr>
                <a:t>unsigned</a:t>
              </a:r>
              <a:r>
                <a:rPr lang="en-US"/>
                <a:t> EAX is less than or equal to Val1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09600" y="3597275"/>
            <a:ext cx="7696200" cy="1584325"/>
            <a:chOff x="384" y="2266"/>
            <a:chExt cx="4848" cy="998"/>
          </a:xfrm>
        </p:grpSpPr>
        <p:sp>
          <p:nvSpPr>
            <p:cNvPr id="364551" name="Text Box 7"/>
            <p:cNvSpPr txBox="1">
              <a:spLocks noChangeArrowheads="1"/>
            </p:cNvSpPr>
            <p:nvPr/>
          </p:nvSpPr>
          <p:spPr bwMode="auto">
            <a:xfrm>
              <a:off x="1008" y="2736"/>
              <a:ext cx="302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7160" tIns="182880" rIns="137160" bIns="182880"/>
            <a:lstStyle/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lang="en-US" sz="1800" b="1">
                  <a:latin typeface="Courier New" pitchFamily="49" charset="0"/>
                </a:rPr>
                <a:t>cmp eax,Val1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lang="en-US" sz="1800" b="1">
                  <a:latin typeface="Courier New" pitchFamily="49" charset="0"/>
                </a:rPr>
                <a:t>jle L1</a:t>
              </a:r>
            </a:p>
          </p:txBody>
        </p:sp>
        <p:sp>
          <p:nvSpPr>
            <p:cNvPr id="364552" name="Text Box 8"/>
            <p:cNvSpPr txBox="1">
              <a:spLocks noChangeArrowheads="1"/>
            </p:cNvSpPr>
            <p:nvPr/>
          </p:nvSpPr>
          <p:spPr bwMode="auto">
            <a:xfrm>
              <a:off x="384" y="2266"/>
              <a:ext cx="4848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marL="228600" indent="-228600">
                <a:spcBef>
                  <a:spcPct val="50000"/>
                </a:spcBef>
                <a:buFontTx/>
                <a:buChar char="•"/>
              </a:pPr>
              <a:r>
                <a:rPr lang="en-US"/>
                <a:t>Jump to label L1 if </a:t>
              </a:r>
              <a:r>
                <a:rPr lang="en-US">
                  <a:solidFill>
                    <a:schemeClr val="tx2"/>
                  </a:solidFill>
                </a:rPr>
                <a:t>signed</a:t>
              </a:r>
              <a:r>
                <a:rPr lang="en-US"/>
                <a:t> EAX is less than or equal to Val1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655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908E33-3F8B-4E21-8CC8-3317A39D7BC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Applications </a:t>
            </a:r>
            <a:r>
              <a:rPr lang="en-US" sz="2400" dirty="0"/>
              <a:t> (3 of </a:t>
            </a:r>
            <a:r>
              <a:rPr lang="en-US" sz="2400" dirty="0" smtClean="0"/>
              <a:t>3)</a:t>
            </a:r>
            <a:endParaRPr lang="en-US" sz="2400" dirty="0"/>
          </a:p>
        </p:txBody>
      </p:sp>
      <p:grpSp>
        <p:nvGrpSpPr>
          <p:cNvPr id="365573" name="Group 8"/>
          <p:cNvGrpSpPr>
            <a:grpSpLocks/>
          </p:cNvGrpSpPr>
          <p:nvPr/>
        </p:nvGrpSpPr>
        <p:grpSpPr bwMode="auto">
          <a:xfrm>
            <a:off x="685800" y="914400"/>
            <a:ext cx="7696200" cy="2514600"/>
            <a:chOff x="432" y="576"/>
            <a:chExt cx="4848" cy="1584"/>
          </a:xfrm>
        </p:grpSpPr>
        <p:sp>
          <p:nvSpPr>
            <p:cNvPr id="365577" name="Text Box 3"/>
            <p:cNvSpPr txBox="1">
              <a:spLocks noChangeArrowheads="1"/>
            </p:cNvSpPr>
            <p:nvPr/>
          </p:nvSpPr>
          <p:spPr bwMode="auto">
            <a:xfrm>
              <a:off x="1008" y="1152"/>
              <a:ext cx="3024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7160" tIns="182880" rIns="137160" bIns="182880"/>
            <a:lstStyle/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lang="en-US" sz="1800" b="1">
                  <a:latin typeface="Courier New" pitchFamily="49" charset="0"/>
                </a:rPr>
                <a:t>mov Large,bx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lang="en-US" sz="1800" b="1">
                  <a:latin typeface="Courier New" pitchFamily="49" charset="0"/>
                </a:rPr>
                <a:t>cmp ax,bx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lang="en-US" sz="1800" b="1">
                  <a:latin typeface="Courier New" pitchFamily="49" charset="0"/>
                </a:rPr>
                <a:t>jna Next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lang="en-US" sz="1800" b="1">
                  <a:latin typeface="Courier New" pitchFamily="49" charset="0"/>
                </a:rPr>
                <a:t>mov Large,ax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lang="en-US" sz="1800" b="1">
                  <a:latin typeface="Courier New" pitchFamily="49" charset="0"/>
                </a:rPr>
                <a:t>Next:</a:t>
              </a:r>
            </a:p>
          </p:txBody>
        </p:sp>
        <p:sp>
          <p:nvSpPr>
            <p:cNvPr id="365578" name="Text Box 4"/>
            <p:cNvSpPr txBox="1">
              <a:spLocks noChangeArrowheads="1"/>
            </p:cNvSpPr>
            <p:nvPr/>
          </p:nvSpPr>
          <p:spPr bwMode="auto">
            <a:xfrm>
              <a:off x="432" y="576"/>
              <a:ext cx="48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marL="228600" indent="-228600">
                <a:spcBef>
                  <a:spcPct val="50000"/>
                </a:spcBef>
                <a:buFontTx/>
                <a:buChar char="•"/>
              </a:pPr>
              <a:r>
                <a:rPr lang="en-US"/>
                <a:t>Compare unsigned AX to BX, and copy the larger of the two into a variable named </a:t>
              </a:r>
              <a:r>
                <a:rPr lang="en-US">
                  <a:solidFill>
                    <a:schemeClr val="tx2"/>
                  </a:solidFill>
                </a:rPr>
                <a:t>Large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62000" y="3657600"/>
            <a:ext cx="7696200" cy="2590800"/>
            <a:chOff x="480" y="2304"/>
            <a:chExt cx="4848" cy="1632"/>
          </a:xfrm>
        </p:grpSpPr>
        <p:sp>
          <p:nvSpPr>
            <p:cNvPr id="365575" name="Text Box 6"/>
            <p:cNvSpPr txBox="1">
              <a:spLocks noChangeArrowheads="1"/>
            </p:cNvSpPr>
            <p:nvPr/>
          </p:nvSpPr>
          <p:spPr bwMode="auto">
            <a:xfrm>
              <a:off x="1008" y="2880"/>
              <a:ext cx="3024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7160" tIns="182880" rIns="137160" bIns="182880"/>
            <a:lstStyle/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lang="en-US" sz="1800" b="1">
                  <a:latin typeface="Courier New" pitchFamily="49" charset="0"/>
                </a:rPr>
                <a:t>mov Small,ax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lang="en-US" sz="1800" b="1">
                  <a:latin typeface="Courier New" pitchFamily="49" charset="0"/>
                </a:rPr>
                <a:t>cmp bx,ax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lang="en-US" sz="1800" b="1">
                  <a:latin typeface="Courier New" pitchFamily="49" charset="0"/>
                </a:rPr>
                <a:t>jnl Next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lang="en-US" sz="1800" b="1">
                  <a:latin typeface="Courier New" pitchFamily="49" charset="0"/>
                </a:rPr>
                <a:t>mov Small,bx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lang="en-US" sz="1800" b="1">
                  <a:latin typeface="Courier New" pitchFamily="49" charset="0"/>
                </a:rPr>
                <a:t>Next:</a:t>
              </a:r>
            </a:p>
          </p:txBody>
        </p:sp>
        <p:sp>
          <p:nvSpPr>
            <p:cNvPr id="365576" name="Text Box 7"/>
            <p:cNvSpPr txBox="1">
              <a:spLocks noChangeArrowheads="1"/>
            </p:cNvSpPr>
            <p:nvPr/>
          </p:nvSpPr>
          <p:spPr bwMode="auto">
            <a:xfrm>
              <a:off x="480" y="2304"/>
              <a:ext cx="48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marL="228600" indent="-228600">
                <a:spcBef>
                  <a:spcPct val="50000"/>
                </a:spcBef>
                <a:buFontTx/>
                <a:buChar char="•"/>
              </a:pPr>
              <a:r>
                <a:rPr lang="en-US"/>
                <a:t>Compare signed AX to BX, and copy the smaller of the two into a variable named </a:t>
              </a:r>
              <a:r>
                <a:rPr lang="en-US">
                  <a:solidFill>
                    <a:schemeClr val="tx2"/>
                  </a:solidFill>
                </a:rPr>
                <a:t>Small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819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7DFE4F-75A3-4DA3-8544-BD45CDF1D3A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Block-Structured IF Statements</a:t>
            </a:r>
          </a:p>
        </p:txBody>
      </p:sp>
      <p:sp>
        <p:nvSpPr>
          <p:cNvPr id="3819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95400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sz="2000" smtClean="0"/>
              <a:t>Assembly language programmers can easily translate logical statements written in C++/Java into assembly language. For example:</a:t>
            </a: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381958" name="Text Box 4"/>
          <p:cNvSpPr txBox="1">
            <a:spLocks noChangeArrowheads="1"/>
          </p:cNvSpPr>
          <p:nvPr/>
        </p:nvSpPr>
        <p:spPr bwMode="auto">
          <a:xfrm>
            <a:off x="4419600" y="2667000"/>
            <a:ext cx="3276600" cy="22860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mov eax,op1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cmp eax,op2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jne L1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mov X,1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jmp L2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L1:	mov X,2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L2: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>
              <a:latin typeface="Courier New" pitchFamily="49" charset="0"/>
            </a:endParaRPr>
          </a:p>
        </p:txBody>
      </p:sp>
      <p:sp>
        <p:nvSpPr>
          <p:cNvPr id="381959" name="Text Box 5"/>
          <p:cNvSpPr txBox="1">
            <a:spLocks noChangeArrowheads="1"/>
          </p:cNvSpPr>
          <p:nvPr/>
        </p:nvSpPr>
        <p:spPr bwMode="auto">
          <a:xfrm>
            <a:off x="914400" y="2667000"/>
            <a:ext cx="3048000" cy="16002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if( op1 == op2 )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  X = 1;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  X = 2;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829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21CF5D-6D61-4F84-93CC-598571327DE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Your turn . . .</a:t>
            </a:r>
          </a:p>
        </p:txBody>
      </p:sp>
      <p:sp>
        <p:nvSpPr>
          <p:cNvPr id="382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smtClean="0"/>
              <a:t>Implement the following pseudocode in assembly language. All values are unsigned:</a:t>
            </a:r>
            <a:endParaRPr lang="en-US" sz="2000" b="1" smtClean="0">
              <a:latin typeface="Courier New" pitchFamily="49" charset="0"/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419600" y="2667000"/>
            <a:ext cx="3276600" cy="20574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cmp ebx,ecx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ja  next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mov eax,5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mov edx,6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next:	</a:t>
            </a:r>
          </a:p>
        </p:txBody>
      </p:sp>
      <p:sp>
        <p:nvSpPr>
          <p:cNvPr id="382983" name="Text Box 5"/>
          <p:cNvSpPr txBox="1">
            <a:spLocks noChangeArrowheads="1"/>
          </p:cNvSpPr>
          <p:nvPr/>
        </p:nvSpPr>
        <p:spPr bwMode="auto">
          <a:xfrm>
            <a:off x="914400" y="2667000"/>
            <a:ext cx="3124200" cy="20574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if( ebx &lt;= ecx 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  eax = 5;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  edx = 6;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>
              <a:latin typeface="Courier New" pitchFamily="49" charset="0"/>
            </a:endParaRPr>
          </a:p>
        </p:txBody>
      </p:sp>
      <p:sp>
        <p:nvSpPr>
          <p:cNvPr id="382984" name="Text Box 6"/>
          <p:cNvSpPr txBox="1">
            <a:spLocks noChangeArrowheads="1"/>
          </p:cNvSpPr>
          <p:nvPr/>
        </p:nvSpPr>
        <p:spPr bwMode="auto">
          <a:xfrm>
            <a:off x="685800" y="5105400"/>
            <a:ext cx="7239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(There are multiple correct solutions to this problem.)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840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D5E3A8-FB4B-4CD9-9E98-7AE06E8376F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Your turn . . .</a:t>
            </a:r>
          </a:p>
        </p:txBody>
      </p:sp>
      <p:sp>
        <p:nvSpPr>
          <p:cNvPr id="3840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smtClean="0"/>
              <a:t>Implement the following pseudocode in assembly language. All values are 32-bit signed integers:</a:t>
            </a:r>
            <a:endParaRPr lang="en-US" sz="2000" b="1" smtClean="0">
              <a:latin typeface="Courier New" pitchFamily="49" charset="0"/>
            </a:endParaRP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4419600" y="2362200"/>
            <a:ext cx="3276600" cy="2438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mov eax,var1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cmp eax,var2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jle L1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mov var3,6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mov var4,7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jmp L2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L1:	mov var3,10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L2:</a:t>
            </a:r>
          </a:p>
        </p:txBody>
      </p:sp>
      <p:sp>
        <p:nvSpPr>
          <p:cNvPr id="384007" name="Text Box 5"/>
          <p:cNvSpPr txBox="1">
            <a:spLocks noChangeArrowheads="1"/>
          </p:cNvSpPr>
          <p:nvPr/>
        </p:nvSpPr>
        <p:spPr bwMode="auto">
          <a:xfrm>
            <a:off x="838200" y="2362200"/>
            <a:ext cx="3200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if( var1 &lt;= var2 )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  var3 = 10;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  var3 = 6;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  var4 = 7;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384008" name="Text Box 6"/>
          <p:cNvSpPr txBox="1">
            <a:spLocks noChangeArrowheads="1"/>
          </p:cNvSpPr>
          <p:nvPr/>
        </p:nvSpPr>
        <p:spPr bwMode="auto">
          <a:xfrm>
            <a:off x="685800" y="5105400"/>
            <a:ext cx="7239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(There are multiple correct solutions to this problem.)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850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5EF93E-5071-49DC-A890-178A79FEDC1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Compound Expression with AND</a:t>
            </a:r>
            <a:r>
              <a:rPr lang="en-US" sz="2400"/>
              <a:t>  (1 of 3)</a:t>
            </a:r>
          </a:p>
        </p:txBody>
      </p:sp>
      <p:sp>
        <p:nvSpPr>
          <p:cNvPr id="385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1676400"/>
          </a:xfrm>
        </p:spPr>
        <p:txBody>
          <a:bodyPr/>
          <a:lstStyle/>
          <a:p>
            <a:pPr marL="228600" indent="-228600">
              <a:lnSpc>
                <a:spcPct val="120000"/>
              </a:lnSpc>
            </a:pPr>
            <a:r>
              <a:rPr lang="en-US" sz="2000" smtClean="0"/>
              <a:t>When implementing the logical AND operator, consider that HLLs use short-circuit evaluation</a:t>
            </a:r>
          </a:p>
          <a:p>
            <a:pPr marL="228600" indent="-228600">
              <a:lnSpc>
                <a:spcPct val="120000"/>
              </a:lnSpc>
            </a:pPr>
            <a:r>
              <a:rPr lang="en-US" sz="2000" smtClean="0"/>
              <a:t>In the following example, if the first expression is false, the second expression is skipped:</a:t>
            </a:r>
          </a:p>
        </p:txBody>
      </p:sp>
      <p:sp>
        <p:nvSpPr>
          <p:cNvPr id="385030" name="Text Box 5"/>
          <p:cNvSpPr txBox="1">
            <a:spLocks noChangeArrowheads="1"/>
          </p:cNvSpPr>
          <p:nvPr/>
        </p:nvSpPr>
        <p:spPr bwMode="auto">
          <a:xfrm>
            <a:off x="1752600" y="3124200"/>
            <a:ext cx="388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if (al &gt; bl) AND (bl &gt; cl)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  X = 1;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>
              <a:latin typeface="Courier New" pitchFamily="49" charset="0"/>
            </a:endParaRPr>
          </a:p>
        </p:txBody>
      </p:sp>
      <p:sp>
        <p:nvSpPr>
          <p:cNvPr id="385031" name="Line 6"/>
          <p:cNvSpPr>
            <a:spLocks noChangeShapeType="1"/>
          </p:cNvSpPr>
          <p:nvPr/>
        </p:nvSpPr>
        <p:spPr bwMode="auto">
          <a:xfrm>
            <a:off x="3886200" y="4724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860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8E7D3B-2C9A-44A2-8E78-E20817C04F5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Compound Expression with AND</a:t>
            </a:r>
            <a:r>
              <a:rPr lang="en-US" sz="2400"/>
              <a:t>  (2 of 3)</a:t>
            </a:r>
          </a:p>
        </p:txBody>
      </p:sp>
      <p:sp>
        <p:nvSpPr>
          <p:cNvPr id="386053" name="Text Box 4"/>
          <p:cNvSpPr txBox="1">
            <a:spLocks noChangeArrowheads="1"/>
          </p:cNvSpPr>
          <p:nvPr/>
        </p:nvSpPr>
        <p:spPr bwMode="auto">
          <a:xfrm>
            <a:off x="990600" y="2971800"/>
            <a:ext cx="7010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cmp al,bl	; first expression...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ja  L1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jmp next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L1: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cmp bl,cl	; second expression...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ja  L2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jmp next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L2:		; both are true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mov X,1	; set X to 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next:</a:t>
            </a:r>
          </a:p>
        </p:txBody>
      </p:sp>
      <p:sp>
        <p:nvSpPr>
          <p:cNvPr id="386054" name="Text Box 5"/>
          <p:cNvSpPr txBox="1">
            <a:spLocks noChangeArrowheads="1"/>
          </p:cNvSpPr>
          <p:nvPr/>
        </p:nvSpPr>
        <p:spPr bwMode="auto">
          <a:xfrm>
            <a:off x="1600200" y="1066800"/>
            <a:ext cx="480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2000" b="1">
                <a:latin typeface="Courier New" pitchFamily="49" charset="0"/>
              </a:rPr>
              <a:t>if (al &gt; bl) AND (bl &gt; cl)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2000" b="1">
                <a:latin typeface="Courier New" pitchFamily="49" charset="0"/>
              </a:rPr>
              <a:t>  X = 1;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2000" b="1">
              <a:latin typeface="Courier New" pitchFamily="49" charset="0"/>
            </a:endParaRPr>
          </a:p>
        </p:txBody>
      </p:sp>
      <p:sp>
        <p:nvSpPr>
          <p:cNvPr id="386055" name="Text Box 7"/>
          <p:cNvSpPr txBox="1">
            <a:spLocks noChangeArrowheads="1"/>
          </p:cNvSpPr>
          <p:nvPr/>
        </p:nvSpPr>
        <p:spPr bwMode="auto">
          <a:xfrm>
            <a:off x="762000" y="2286000"/>
            <a:ext cx="73152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This is one possible implementation . .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420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AF42C7-C0F1-460D-A282-E9B9F5AF805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218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Boolean and Comparison Instructions</a:t>
            </a:r>
          </a:p>
        </p:txBody>
      </p:sp>
      <p:sp>
        <p:nvSpPr>
          <p:cNvPr id="34202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743200" y="1371600"/>
            <a:ext cx="5486400" cy="3733800"/>
          </a:xfrm>
        </p:spPr>
        <p:txBody>
          <a:bodyPr/>
          <a:lstStyle/>
          <a:p>
            <a:r>
              <a:rPr lang="en-US" smtClean="0"/>
              <a:t>CPU Status Flags</a:t>
            </a:r>
          </a:p>
          <a:p>
            <a:r>
              <a:rPr lang="en-US" smtClean="0"/>
              <a:t>AND Instruction</a:t>
            </a:r>
          </a:p>
          <a:p>
            <a:r>
              <a:rPr lang="en-US" smtClean="0"/>
              <a:t>OR Instruction</a:t>
            </a:r>
          </a:p>
          <a:p>
            <a:r>
              <a:rPr lang="en-US" smtClean="0"/>
              <a:t>XOR Instruction</a:t>
            </a:r>
          </a:p>
          <a:p>
            <a:r>
              <a:rPr lang="en-US" smtClean="0"/>
              <a:t>NOT Instruction</a:t>
            </a:r>
          </a:p>
          <a:p>
            <a:r>
              <a:rPr lang="en-US" smtClean="0"/>
              <a:t>Applications</a:t>
            </a:r>
          </a:p>
          <a:p>
            <a:r>
              <a:rPr lang="en-US" smtClean="0"/>
              <a:t>TEST Instruction </a:t>
            </a:r>
          </a:p>
          <a:p>
            <a:r>
              <a:rPr lang="en-US" smtClean="0"/>
              <a:t>CMP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87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E1C37F-C4DF-47C4-8963-8C5FBCEF63FE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Compound Expression with AND</a:t>
            </a:r>
            <a:r>
              <a:rPr lang="en-US" sz="2400"/>
              <a:t>  (3 of 3)</a:t>
            </a:r>
          </a:p>
        </p:txBody>
      </p:sp>
      <p:sp>
        <p:nvSpPr>
          <p:cNvPr id="387077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cmp al,bl	; first expression...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jbe next	; quit if false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cmp bl,cl	; second expression...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jbe next	; quit if false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mov X,1	; both are true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next:</a:t>
            </a:r>
          </a:p>
        </p:txBody>
      </p:sp>
      <p:sp>
        <p:nvSpPr>
          <p:cNvPr id="387078" name="Text Box 4"/>
          <p:cNvSpPr txBox="1">
            <a:spLocks noChangeArrowheads="1"/>
          </p:cNvSpPr>
          <p:nvPr/>
        </p:nvSpPr>
        <p:spPr bwMode="auto">
          <a:xfrm>
            <a:off x="1828800" y="1143000"/>
            <a:ext cx="487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2000" b="1">
                <a:latin typeface="Courier New" pitchFamily="49" charset="0"/>
              </a:rPr>
              <a:t>if (al &gt; bl) AND (bl &gt; cl)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2000" b="1">
                <a:latin typeface="Courier New" pitchFamily="49" charset="0"/>
              </a:rPr>
              <a:t>  X = 1;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2000" b="1">
              <a:latin typeface="Courier New" pitchFamily="49" charset="0"/>
            </a:endParaRPr>
          </a:p>
        </p:txBody>
      </p:sp>
      <p:sp>
        <p:nvSpPr>
          <p:cNvPr id="387079" name="Text Box 5"/>
          <p:cNvSpPr txBox="1">
            <a:spLocks noChangeArrowheads="1"/>
          </p:cNvSpPr>
          <p:nvPr/>
        </p:nvSpPr>
        <p:spPr bwMode="auto">
          <a:xfrm>
            <a:off x="609600" y="2438400"/>
            <a:ext cx="76962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But the following implementation uses  29% less code by reversing the first relational operator. We allow the program to "fall through" to the second expression: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88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34E768-F608-4CF1-BCE3-7B7FFFC010B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Your turn . . .</a:t>
            </a:r>
          </a:p>
        </p:txBody>
      </p:sp>
      <p:sp>
        <p:nvSpPr>
          <p:cNvPr id="388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smtClean="0"/>
              <a:t>Implement the following pseudocode in assembly language. All values are unsigned:</a:t>
            </a:r>
            <a:endParaRPr lang="en-US" sz="2000" b="1" smtClean="0">
              <a:latin typeface="Courier New" pitchFamily="49" charset="0"/>
            </a:endParaRP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4419600" y="2667000"/>
            <a:ext cx="3276600" cy="2209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cmp ebx,ecx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ja  next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cmp ecx,edx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jbe next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mov eax,5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mov edx,6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next:	</a:t>
            </a:r>
          </a:p>
        </p:txBody>
      </p:sp>
      <p:sp>
        <p:nvSpPr>
          <p:cNvPr id="388103" name="Text Box 5"/>
          <p:cNvSpPr txBox="1">
            <a:spLocks noChangeArrowheads="1"/>
          </p:cNvSpPr>
          <p:nvPr/>
        </p:nvSpPr>
        <p:spPr bwMode="auto">
          <a:xfrm>
            <a:off x="838200" y="2667000"/>
            <a:ext cx="32004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if( ebx &lt;= ecx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&amp;&amp; ecx &gt; edx 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  eax = 5;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  edx = 6;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>
              <a:latin typeface="Courier New" pitchFamily="49" charset="0"/>
            </a:endParaRPr>
          </a:p>
        </p:txBody>
      </p:sp>
      <p:sp>
        <p:nvSpPr>
          <p:cNvPr id="388104" name="Text Box 6"/>
          <p:cNvSpPr txBox="1">
            <a:spLocks noChangeArrowheads="1"/>
          </p:cNvSpPr>
          <p:nvPr/>
        </p:nvSpPr>
        <p:spPr bwMode="auto">
          <a:xfrm>
            <a:off x="762000" y="5715000"/>
            <a:ext cx="7239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(There are multiple correct solutions to this problem.)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89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97786CB-312C-4D04-98DC-227C9CFB13B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Compound Expression with OR</a:t>
            </a:r>
            <a:r>
              <a:rPr lang="en-US" sz="2400"/>
              <a:t>  (1 of 2)</a:t>
            </a:r>
          </a:p>
        </p:txBody>
      </p:sp>
      <p:sp>
        <p:nvSpPr>
          <p:cNvPr id="389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1676400"/>
          </a:xfrm>
        </p:spPr>
        <p:txBody>
          <a:bodyPr/>
          <a:lstStyle/>
          <a:p>
            <a:pPr marL="228600" indent="-228600">
              <a:lnSpc>
                <a:spcPct val="120000"/>
              </a:lnSpc>
            </a:pPr>
            <a:r>
              <a:rPr lang="en-US" smtClean="0"/>
              <a:t>When implementing the logical OR operator, consider that HLLs use short-circuit evaluation</a:t>
            </a:r>
          </a:p>
          <a:p>
            <a:pPr marL="228600" indent="-228600">
              <a:lnSpc>
                <a:spcPct val="120000"/>
              </a:lnSpc>
            </a:pPr>
            <a:r>
              <a:rPr lang="en-US" smtClean="0"/>
              <a:t>In the following example, if the first expression is true, the second expression is skipped:</a:t>
            </a:r>
          </a:p>
        </p:txBody>
      </p:sp>
      <p:sp>
        <p:nvSpPr>
          <p:cNvPr id="389126" name="Text Box 4"/>
          <p:cNvSpPr txBox="1">
            <a:spLocks noChangeArrowheads="1"/>
          </p:cNvSpPr>
          <p:nvPr/>
        </p:nvSpPr>
        <p:spPr bwMode="auto">
          <a:xfrm>
            <a:off x="1676400" y="3352800"/>
            <a:ext cx="510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2000" b="1">
                <a:latin typeface="Courier New" pitchFamily="49" charset="0"/>
              </a:rPr>
              <a:t>if (al &gt; bl) OR (bl &gt; cl)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2000" b="1">
                <a:latin typeface="Courier New" pitchFamily="49" charset="0"/>
              </a:rPr>
              <a:t>  X = 1;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2000" b="1">
              <a:latin typeface="Courier New" pitchFamily="49" charset="0"/>
            </a:endParaRPr>
          </a:p>
        </p:txBody>
      </p:sp>
      <p:sp>
        <p:nvSpPr>
          <p:cNvPr id="389127" name="Line 5"/>
          <p:cNvSpPr>
            <a:spLocks noChangeShapeType="1"/>
          </p:cNvSpPr>
          <p:nvPr/>
        </p:nvSpPr>
        <p:spPr bwMode="auto">
          <a:xfrm>
            <a:off x="5257800" y="5029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90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C22A3FD-FC17-4F48-BD23-A84C053509B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Compound Expression with OR</a:t>
            </a:r>
            <a:r>
              <a:rPr lang="en-US" sz="2400"/>
              <a:t>  (2 of 2)</a:t>
            </a:r>
          </a:p>
        </p:txBody>
      </p:sp>
      <p:sp>
        <p:nvSpPr>
          <p:cNvPr id="390149" name="Text Box 3"/>
          <p:cNvSpPr txBox="1">
            <a:spLocks noChangeArrowheads="1"/>
          </p:cNvSpPr>
          <p:nvPr/>
        </p:nvSpPr>
        <p:spPr bwMode="auto">
          <a:xfrm>
            <a:off x="914400" y="3505200"/>
            <a:ext cx="7696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	cmp al,bl	; is AL &gt; BL?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	ja  L1	; yes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	cmp bl,cl	; no: is BL &gt; CL?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	jbe next	; no: skip next statement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L1:	mov X,1	; set X to 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next:</a:t>
            </a:r>
          </a:p>
        </p:txBody>
      </p:sp>
      <p:sp>
        <p:nvSpPr>
          <p:cNvPr id="390150" name="Text Box 5"/>
          <p:cNvSpPr txBox="1">
            <a:spLocks noChangeArrowheads="1"/>
          </p:cNvSpPr>
          <p:nvPr/>
        </p:nvSpPr>
        <p:spPr bwMode="auto">
          <a:xfrm>
            <a:off x="762000" y="24384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We can use "fall-through" logic to keep the code as short as possible:</a:t>
            </a:r>
          </a:p>
        </p:txBody>
      </p:sp>
      <p:sp>
        <p:nvSpPr>
          <p:cNvPr id="390151" name="Text Box 6"/>
          <p:cNvSpPr txBox="1">
            <a:spLocks noChangeArrowheads="1"/>
          </p:cNvSpPr>
          <p:nvPr/>
        </p:nvSpPr>
        <p:spPr bwMode="auto">
          <a:xfrm>
            <a:off x="1981200" y="1143000"/>
            <a:ext cx="510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2000" b="1">
                <a:latin typeface="Courier New" pitchFamily="49" charset="0"/>
              </a:rPr>
              <a:t>if (al &gt; bl) OR (bl &gt; cl)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2000" b="1">
                <a:latin typeface="Courier New" pitchFamily="49" charset="0"/>
              </a:rPr>
              <a:t>  X = 1;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20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91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5596494-EED0-4DC3-9DDB-C63BE118189B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WHILE Loops</a:t>
            </a:r>
            <a:endParaRPr lang="en-US" sz="2400"/>
          </a:p>
        </p:txBody>
      </p:sp>
      <p:sp>
        <p:nvSpPr>
          <p:cNvPr id="391173" name="Text Box 4"/>
          <p:cNvSpPr txBox="1">
            <a:spLocks noChangeArrowheads="1"/>
          </p:cNvSpPr>
          <p:nvPr/>
        </p:nvSpPr>
        <p:spPr bwMode="auto">
          <a:xfrm>
            <a:off x="2057400" y="2362200"/>
            <a:ext cx="457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2000" b="1">
                <a:latin typeface="Courier New" pitchFamily="49" charset="0"/>
              </a:rPr>
              <a:t>while( eax &lt; ebx)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2000" b="1">
                <a:latin typeface="Courier New" pitchFamily="49" charset="0"/>
              </a:rPr>
              <a:t>	eax = eax + 1;</a:t>
            </a:r>
          </a:p>
        </p:txBody>
      </p:sp>
      <p:sp>
        <p:nvSpPr>
          <p:cNvPr id="391174" name="Text Box 5"/>
          <p:cNvSpPr txBox="1">
            <a:spLocks noChangeArrowheads="1"/>
          </p:cNvSpPr>
          <p:nvPr/>
        </p:nvSpPr>
        <p:spPr bwMode="auto">
          <a:xfrm>
            <a:off x="838200" y="1066800"/>
            <a:ext cx="73152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WHILE loop is really an IF statement followed by the body of the loop, followed by an unconditional jump to the top of the loop. Consider the following example: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38200" y="3429000"/>
            <a:ext cx="7543800" cy="2286000"/>
            <a:chOff x="528" y="2160"/>
            <a:chExt cx="4752" cy="1440"/>
          </a:xfrm>
        </p:grpSpPr>
        <p:sp>
          <p:nvSpPr>
            <p:cNvPr id="391176" name="Text Box 3"/>
            <p:cNvSpPr txBox="1">
              <a:spLocks noChangeArrowheads="1"/>
            </p:cNvSpPr>
            <p:nvPr/>
          </p:nvSpPr>
          <p:spPr bwMode="auto">
            <a:xfrm>
              <a:off x="576" y="2544"/>
              <a:ext cx="4704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7160" tIns="182880" rIns="137160" bIns="182880"/>
            <a:lstStyle/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571500" algn="l"/>
                  <a:tab pos="3657600" algn="l"/>
                </a:tabLst>
              </a:pPr>
              <a:r>
                <a:rPr lang="en-US" sz="1800" b="1">
                  <a:latin typeface="Courier New" pitchFamily="49" charset="0"/>
                </a:rPr>
                <a:t>top:	cmp eax,ebx	; check loop condition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571500" algn="l"/>
                  <a:tab pos="3657600" algn="l"/>
                </a:tabLst>
              </a:pPr>
              <a:r>
                <a:rPr lang="en-US" sz="1800" b="1">
                  <a:latin typeface="Courier New" pitchFamily="49" charset="0"/>
                </a:rPr>
                <a:t>	jae next	; false? exit loop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571500" algn="l"/>
                  <a:tab pos="3657600" algn="l"/>
                </a:tabLst>
              </a:pPr>
              <a:r>
                <a:rPr lang="en-US" sz="1800" b="1">
                  <a:latin typeface="Courier New" pitchFamily="49" charset="0"/>
                </a:rPr>
                <a:t>	inc eax	; body of loop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571500" algn="l"/>
                  <a:tab pos="3657600" algn="l"/>
                </a:tabLst>
              </a:pPr>
              <a:r>
                <a:rPr lang="en-US" sz="1800" b="1">
                  <a:latin typeface="Courier New" pitchFamily="49" charset="0"/>
                </a:rPr>
                <a:t>	jmp top	; repeat the loop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571500" algn="l"/>
                  <a:tab pos="3657600" algn="l"/>
                </a:tabLst>
              </a:pPr>
              <a:r>
                <a:rPr lang="en-US" sz="1800" b="1">
                  <a:latin typeface="Courier New" pitchFamily="49" charset="0"/>
                </a:rPr>
                <a:t>next:</a:t>
              </a:r>
            </a:p>
          </p:txBody>
        </p:sp>
        <p:sp>
          <p:nvSpPr>
            <p:cNvPr id="391177" name="Text Box 6"/>
            <p:cNvSpPr txBox="1">
              <a:spLocks noChangeArrowheads="1"/>
            </p:cNvSpPr>
            <p:nvPr/>
          </p:nvSpPr>
          <p:spPr bwMode="auto">
            <a:xfrm>
              <a:off x="528" y="2160"/>
              <a:ext cx="4080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This is a possible implementation: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92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B28BDF-11BD-4454-91FC-23395D14453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Your turn . . .</a:t>
            </a:r>
            <a:endParaRPr lang="en-US" sz="2400"/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990600" y="3733800"/>
            <a:ext cx="7086600" cy="19812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top:	cmp ebx,val1	; check loop condition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	ja  next	; false? exit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	add ebx,5	; body of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	dec val1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	jmp top	; repeat the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lang="en-US" sz="1800" b="1">
                <a:latin typeface="Courier New" pitchFamily="49" charset="0"/>
              </a:rPr>
              <a:t>next:</a:t>
            </a:r>
          </a:p>
        </p:txBody>
      </p:sp>
      <p:sp>
        <p:nvSpPr>
          <p:cNvPr id="392198" name="Text Box 4"/>
          <p:cNvSpPr txBox="1">
            <a:spLocks noChangeArrowheads="1"/>
          </p:cNvSpPr>
          <p:nvPr/>
        </p:nvSpPr>
        <p:spPr bwMode="auto">
          <a:xfrm>
            <a:off x="2514600" y="1600200"/>
            <a:ext cx="396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while( ebx &lt;= val1)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ebx = ebx + 5;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val1 = val1 - 1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392199" name="Text Box 5"/>
          <p:cNvSpPr txBox="1">
            <a:spLocks noChangeArrowheads="1"/>
          </p:cNvSpPr>
          <p:nvPr/>
        </p:nvSpPr>
        <p:spPr bwMode="auto">
          <a:xfrm>
            <a:off x="685800" y="990600"/>
            <a:ext cx="7620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Implement the following loop, using unsigned 32-bit integers: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430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DCDE7F-B6C0-48AB-A194-58D375B3210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Status Flags - Review</a:t>
            </a:r>
          </a:p>
        </p:txBody>
      </p:sp>
      <p:sp>
        <p:nvSpPr>
          <p:cNvPr id="343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4724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tx2"/>
                </a:solidFill>
              </a:rPr>
              <a:t>Zero</a:t>
            </a:r>
            <a:r>
              <a:rPr lang="en-US" sz="2000" dirty="0" smtClean="0"/>
              <a:t> flag is set when the result of an operation equals zero.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tx2"/>
                </a:solidFill>
              </a:rPr>
              <a:t>Carry</a:t>
            </a:r>
            <a:r>
              <a:rPr lang="en-US" sz="2000" dirty="0" smtClean="0"/>
              <a:t> flag is set when an instruction generates a result that is too large (or too small) for the destination operand.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tx2"/>
                </a:solidFill>
              </a:rPr>
              <a:t>Sign</a:t>
            </a:r>
            <a:r>
              <a:rPr lang="en-US" sz="2000" dirty="0" smtClean="0"/>
              <a:t> flag is set if the destination operand is negative, and it is clear if the destination operand is positive.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tx2"/>
                </a:solidFill>
              </a:rPr>
              <a:t>Overflow</a:t>
            </a:r>
            <a:r>
              <a:rPr lang="en-US" sz="2000" dirty="0" smtClean="0"/>
              <a:t> flag is set when an instruction generates an invalid </a:t>
            </a:r>
            <a:r>
              <a:rPr lang="en-US" sz="2000" smtClean="0"/>
              <a:t>signed </a:t>
            </a:r>
            <a:r>
              <a:rPr lang="en-US" sz="2000" smtClean="0"/>
              <a:t>result.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tx2"/>
                </a:solidFill>
              </a:rPr>
              <a:t>Parity</a:t>
            </a:r>
            <a:r>
              <a:rPr lang="en-US" sz="2000" dirty="0" smtClean="0"/>
              <a:t> flag is set when an instruction generates an even number of 1 bits in the low byte of the destination operand.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tx2"/>
                </a:solidFill>
              </a:rPr>
              <a:t>Auxiliary Carry</a:t>
            </a:r>
            <a:r>
              <a:rPr lang="en-US" sz="2000" dirty="0" smtClean="0"/>
              <a:t> flag is set when an operation produces a carry out from bit 3 to bit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2426A2-3366-470A-8E5A-8B1C64EB1FF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 Instruction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133600"/>
          </a:xfrm>
        </p:spPr>
        <p:txBody>
          <a:bodyPr/>
          <a:lstStyle/>
          <a:p>
            <a:r>
              <a:rPr lang="en-US" smtClean="0"/>
              <a:t>Performs a Boolean AND operation between each pair of matching bits in two operands</a:t>
            </a:r>
          </a:p>
          <a:p>
            <a:r>
              <a:rPr lang="en-US" smtClean="0"/>
              <a:t>Syntax:</a:t>
            </a:r>
          </a:p>
          <a:p>
            <a:pPr lvl="2"/>
            <a:r>
              <a:rPr lang="en-US" smtClean="0"/>
              <a:t>AND </a:t>
            </a:r>
            <a:r>
              <a:rPr lang="en-US" i="1" smtClean="0"/>
              <a:t>destination, source</a:t>
            </a:r>
          </a:p>
          <a:p>
            <a:pPr lvl="1">
              <a:buFontTx/>
              <a:buNone/>
            </a:pPr>
            <a:r>
              <a:rPr lang="en-US" smtClean="0"/>
              <a:t>(same operand types as MOV)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295400" y="3657600"/>
          <a:ext cx="44196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VISIO" r:id="rId3" imgW="3247200" imgH="732600" progId="Visio.Drawing.6">
                  <p:embed/>
                </p:oleObj>
              </mc:Choice>
              <mc:Fallback>
                <p:oleObj name="VISIO" r:id="rId3" imgW="3247200" imgH="7326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67" r="20000"/>
                      <a:stretch>
                        <a:fillRect/>
                      </a:stretch>
                    </p:blipFill>
                    <p:spPr bwMode="auto">
                      <a:xfrm>
                        <a:off x="1295400" y="3657600"/>
                        <a:ext cx="4419600" cy="1289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3048000"/>
            <a:ext cx="152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4" name="Text Box 6"/>
          <p:cNvSpPr txBox="1">
            <a:spLocks noChangeArrowheads="1"/>
          </p:cNvSpPr>
          <p:nvPr/>
        </p:nvSpPr>
        <p:spPr bwMode="auto">
          <a:xfrm>
            <a:off x="6553200" y="2438400"/>
            <a:ext cx="990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35EEFC-6580-45FA-AC5F-3D4B51568AF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 Instruction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600200"/>
          </a:xfrm>
        </p:spPr>
        <p:txBody>
          <a:bodyPr/>
          <a:lstStyle/>
          <a:p>
            <a:r>
              <a:rPr lang="en-US" smtClean="0"/>
              <a:t>Performs a Boolean OR operation between each pair of matching bits in two operands</a:t>
            </a:r>
          </a:p>
          <a:p>
            <a:r>
              <a:rPr lang="en-US" smtClean="0"/>
              <a:t>Syntax:</a:t>
            </a:r>
          </a:p>
          <a:p>
            <a:pPr lvl="2"/>
            <a:r>
              <a:rPr lang="en-US" smtClean="0"/>
              <a:t>OR </a:t>
            </a:r>
            <a:r>
              <a:rPr lang="en-US" i="1" smtClean="0"/>
              <a:t>destination, source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6477000" y="2438400"/>
            <a:ext cx="990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OR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295400" y="3429000"/>
          <a:ext cx="4191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VISIO" r:id="rId3" imgW="2633040" imgH="732600" progId="Visio.Drawing.6">
                  <p:embed/>
                </p:oleObj>
              </mc:Choice>
              <mc:Fallback>
                <p:oleObj name="VISIO" r:id="rId3" imgW="2633040" imgH="7326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87" r="11111"/>
                      <a:stretch>
                        <a:fillRect/>
                      </a:stretch>
                    </p:blipFill>
                    <p:spPr bwMode="auto">
                      <a:xfrm>
                        <a:off x="1295400" y="3429000"/>
                        <a:ext cx="4191000" cy="1333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23000" y="3048000"/>
            <a:ext cx="1549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C25F2F-430C-4EE2-8DD8-27F5BC12529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XOR Instruction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600200"/>
          </a:xfrm>
        </p:spPr>
        <p:txBody>
          <a:bodyPr/>
          <a:lstStyle/>
          <a:p>
            <a:r>
              <a:rPr lang="en-US" smtClean="0"/>
              <a:t>Performs a Boolean exclusive-OR operation between each pair of matching bits in two operands</a:t>
            </a:r>
          </a:p>
          <a:p>
            <a:r>
              <a:rPr lang="en-US" smtClean="0"/>
              <a:t>Syntax:</a:t>
            </a:r>
          </a:p>
          <a:p>
            <a:pPr lvl="2"/>
            <a:r>
              <a:rPr lang="en-US" smtClean="0"/>
              <a:t>XOR </a:t>
            </a:r>
            <a:r>
              <a:rPr lang="en-US" i="1" smtClean="0"/>
              <a:t>destination, source</a:t>
            </a:r>
          </a:p>
        </p:txBody>
      </p:sp>
      <p:sp>
        <p:nvSpPr>
          <p:cNvPr id="47111" name="Text Box 4"/>
          <p:cNvSpPr txBox="1">
            <a:spLocks noChangeArrowheads="1"/>
          </p:cNvSpPr>
          <p:nvPr/>
        </p:nvSpPr>
        <p:spPr bwMode="auto">
          <a:xfrm>
            <a:off x="6477000" y="2057400"/>
            <a:ext cx="990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XOR</a:t>
            </a:r>
          </a:p>
        </p:txBody>
      </p:sp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667000"/>
            <a:ext cx="162083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914400" y="3048000"/>
          <a:ext cx="464820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VISIO" r:id="rId4" imgW="2633040" imgH="732600" progId="Visio.Drawing.6">
                  <p:embed/>
                </p:oleObj>
              </mc:Choice>
              <mc:Fallback>
                <p:oleObj name="VISIO" r:id="rId4" imgW="2633040" imgH="7326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4648200" cy="12922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838200" y="4876800"/>
            <a:ext cx="7620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XOR is a useful way to toggle (invert) the bits in an operand.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F3D97E-B0AC-475D-93E6-EBC21FE78DD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NOT Instruction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600200"/>
          </a:xfrm>
        </p:spPr>
        <p:txBody>
          <a:bodyPr/>
          <a:lstStyle/>
          <a:p>
            <a:r>
              <a:rPr lang="en-US" smtClean="0"/>
              <a:t>Performs a Boolean NOT operation on a single destination operand</a:t>
            </a:r>
          </a:p>
          <a:p>
            <a:r>
              <a:rPr lang="en-US" smtClean="0"/>
              <a:t>Syntax:</a:t>
            </a:r>
          </a:p>
          <a:p>
            <a:pPr lvl="2"/>
            <a:r>
              <a:rPr lang="en-US" smtClean="0"/>
              <a:t>NOT </a:t>
            </a:r>
            <a:r>
              <a:rPr lang="en-US" i="1" smtClean="0"/>
              <a:t>destination</a:t>
            </a:r>
          </a:p>
        </p:txBody>
      </p:sp>
      <p:sp>
        <p:nvSpPr>
          <p:cNvPr id="48135" name="Text Box 4"/>
          <p:cNvSpPr txBox="1">
            <a:spLocks noChangeArrowheads="1"/>
          </p:cNvSpPr>
          <p:nvPr/>
        </p:nvSpPr>
        <p:spPr bwMode="auto">
          <a:xfrm>
            <a:off x="6477000" y="2057400"/>
            <a:ext cx="990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NOT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447800" y="2900363"/>
          <a:ext cx="39624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VISIO" r:id="rId3" imgW="2318400" imgH="575640" progId="Visio.Drawing.6">
                  <p:embed/>
                </p:oleObj>
              </mc:Choice>
              <mc:Fallback>
                <p:oleObj name="VISIO" r:id="rId3" imgW="2318400" imgH="57564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00363"/>
                        <a:ext cx="3962400" cy="9858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6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4763" y="2667000"/>
            <a:ext cx="12652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3461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FFDE3C6-6994-41AE-9364-D18908CE702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Applications </a:t>
            </a:r>
            <a:r>
              <a:rPr lang="en-US" sz="2400" dirty="0"/>
              <a:t> </a:t>
            </a:r>
            <a:r>
              <a:rPr lang="en-US" sz="2400" dirty="0" smtClean="0"/>
              <a:t>(1 of 2)</a:t>
            </a:r>
            <a:endParaRPr lang="en-US" sz="2400" dirty="0"/>
          </a:p>
        </p:txBody>
      </p:sp>
      <p:sp>
        <p:nvSpPr>
          <p:cNvPr id="346117" name="Text Box 3"/>
          <p:cNvSpPr txBox="1">
            <a:spLocks noChangeArrowheads="1"/>
          </p:cNvSpPr>
          <p:nvPr/>
        </p:nvSpPr>
        <p:spPr bwMode="auto">
          <a:xfrm>
            <a:off x="990600" y="2514600"/>
            <a:ext cx="693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6013" algn="l"/>
              </a:tabLst>
            </a:pPr>
            <a:r>
              <a:rPr lang="en-US" sz="1800" b="1">
                <a:latin typeface="Courier New" pitchFamily="49" charset="0"/>
              </a:rPr>
              <a:t>mov al,'a'	; AL = 01100001b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6013" algn="l"/>
              </a:tabLst>
            </a:pPr>
            <a:r>
              <a:rPr lang="en-US" sz="1800" b="1">
                <a:latin typeface="Courier New" pitchFamily="49" charset="0"/>
              </a:rPr>
              <a:t>and al,11011111b	; AL = 01000001b</a:t>
            </a:r>
          </a:p>
        </p:txBody>
      </p:sp>
      <p:sp>
        <p:nvSpPr>
          <p:cNvPr id="346118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/>
              <a:t>Task: Convert the character in AL to upper case.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/>
              <a:t>Solution: Use the AND instruction to clear bit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ECFE02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D:\ProgramFiles2000\Microsoft Office\Templates\Presentation Designs\Soaring.pot</Template>
  <TotalTime>2309</TotalTime>
  <Words>1889</Words>
  <Application>Microsoft Office PowerPoint</Application>
  <PresentationFormat>On-screen Show (4:3)</PresentationFormat>
  <Paragraphs>336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Courier New</vt:lpstr>
      <vt:lpstr>Times New Roman</vt:lpstr>
      <vt:lpstr>Soaring</vt:lpstr>
      <vt:lpstr>VISIO</vt:lpstr>
      <vt:lpstr>Assembly Language for x86 Processors 6th Edition  </vt:lpstr>
      <vt:lpstr>Chapter Overview</vt:lpstr>
      <vt:lpstr>Boolean and Comparison Instructions</vt:lpstr>
      <vt:lpstr>Status Flags - Review</vt:lpstr>
      <vt:lpstr>AND Instruction</vt:lpstr>
      <vt:lpstr>OR Instruction</vt:lpstr>
      <vt:lpstr>XOR Instruction</vt:lpstr>
      <vt:lpstr>NOT Instruction</vt:lpstr>
      <vt:lpstr>Applications  (1 of 2)</vt:lpstr>
      <vt:lpstr>Applications  (2 of 2)</vt:lpstr>
      <vt:lpstr>TEST Instruction</vt:lpstr>
      <vt:lpstr>CMP Instruction  (1 of 2)</vt:lpstr>
      <vt:lpstr>CMP Instruction  (2 of 2)</vt:lpstr>
      <vt:lpstr>What's Next</vt:lpstr>
      <vt:lpstr>Conditional Jumps</vt:lpstr>
      <vt:lpstr>Jcond Instruction</vt:lpstr>
      <vt:lpstr>Jcond Ranges</vt:lpstr>
      <vt:lpstr>Jumps Based on Specific Flags</vt:lpstr>
      <vt:lpstr>Jumps Based on Equality</vt:lpstr>
      <vt:lpstr>Jumps Based on Unsigned Comparisons</vt:lpstr>
      <vt:lpstr>Jumps Based on Signed Comparisons</vt:lpstr>
      <vt:lpstr>Applications  (1 of 3)</vt:lpstr>
      <vt:lpstr>Applications  (2 of 3)</vt:lpstr>
      <vt:lpstr>Applications  (3 of 3)</vt:lpstr>
      <vt:lpstr>Block-Structured IF Statements</vt:lpstr>
      <vt:lpstr>Your turn . . .</vt:lpstr>
      <vt:lpstr>Your turn . . .</vt:lpstr>
      <vt:lpstr>Compound Expression with AND  (1 of 3)</vt:lpstr>
      <vt:lpstr>Compound Expression with AND  (2 of 3)</vt:lpstr>
      <vt:lpstr>Compound Expression with AND  (3 of 3)</vt:lpstr>
      <vt:lpstr>Your turn . . .</vt:lpstr>
      <vt:lpstr>Compound Expression with OR  (1 of 2)</vt:lpstr>
      <vt:lpstr>Compound Expression with OR  (2 of 2)</vt:lpstr>
      <vt:lpstr>WHILE Loops</vt:lpstr>
      <vt:lpstr>Your turn . . .</vt:lpstr>
    </vt:vector>
  </TitlesOfParts>
  <Company>Prentice-Hall Publishing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Basic Concepts</dc:subject>
  <dc:creator>Kip Irvine</dc:creator>
  <cp:lastModifiedBy>Shazia</cp:lastModifiedBy>
  <cp:revision>384</cp:revision>
  <cp:lastPrinted>1601-01-01T00:00:00Z</cp:lastPrinted>
  <dcterms:created xsi:type="dcterms:W3CDTF">2002-05-30T02:31:33Z</dcterms:created>
  <dcterms:modified xsi:type="dcterms:W3CDTF">2020-07-27T05:24:16Z</dcterms:modified>
</cp:coreProperties>
</file>