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261" r:id="rId3"/>
    <p:sldId id="262" r:id="rId4"/>
    <p:sldId id="303" r:id="rId5"/>
    <p:sldId id="267" r:id="rId6"/>
    <p:sldId id="268" r:id="rId7"/>
    <p:sldId id="302" r:id="rId8"/>
    <p:sldId id="314" r:id="rId9"/>
    <p:sldId id="304" r:id="rId10"/>
    <p:sldId id="263" r:id="rId11"/>
    <p:sldId id="313" r:id="rId12"/>
    <p:sldId id="271" r:id="rId13"/>
    <p:sldId id="310" r:id="rId14"/>
    <p:sldId id="308" r:id="rId15"/>
    <p:sldId id="307" r:id="rId16"/>
    <p:sldId id="305" r:id="rId17"/>
    <p:sldId id="315" r:id="rId18"/>
    <p:sldId id="311" r:id="rId19"/>
    <p:sldId id="272" r:id="rId20"/>
    <p:sldId id="273" r:id="rId21"/>
    <p:sldId id="275" r:id="rId22"/>
    <p:sldId id="276" r:id="rId23"/>
    <p:sldId id="277" r:id="rId24"/>
    <p:sldId id="278" r:id="rId25"/>
    <p:sldId id="301" r:id="rId26"/>
    <p:sldId id="279" r:id="rId27"/>
    <p:sldId id="280" r:id="rId28"/>
    <p:sldId id="281" r:id="rId29"/>
    <p:sldId id="282" r:id="rId30"/>
    <p:sldId id="298" r:id="rId31"/>
    <p:sldId id="299" r:id="rId32"/>
    <p:sldId id="283" r:id="rId33"/>
    <p:sldId id="284" r:id="rId34"/>
    <p:sldId id="300" r:id="rId35"/>
    <p:sldId id="285" r:id="rId36"/>
    <p:sldId id="286" r:id="rId37"/>
    <p:sldId id="287" r:id="rId38"/>
    <p:sldId id="288" r:id="rId39"/>
    <p:sldId id="316" r:id="rId40"/>
    <p:sldId id="312" r:id="rId41"/>
    <p:sldId id="265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5" autoAdjust="0"/>
    <p:restoredTop sz="90929"/>
  </p:normalViewPr>
  <p:slideViewPr>
    <p:cSldViewPr>
      <p:cViewPr varScale="1">
        <p:scale>
          <a:sx n="68" d="100"/>
          <a:sy n="68" d="100"/>
        </p:scale>
        <p:origin x="16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66FE943-1FB7-4DBC-91A3-788BE7052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5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5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1CE641E-3263-4AA4-9032-174FC2BCD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0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6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6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FD94-8657-449C-A84C-DAA638C1C64A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201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5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25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C2E32-6FCD-40B1-849A-78386ED6C713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077004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9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9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9DA19-4A77-4044-BB17-D6E6BC56788D}" type="slidenum">
              <a:rPr lang="en-US" smtClean="0"/>
              <a:pPr/>
              <a:t>100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4350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0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0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1EBCC-D5AD-47D9-92BB-19C65B32AB0B}" type="slidenum">
              <a:rPr lang="en-US" smtClean="0"/>
              <a:pPr/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74945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1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1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E796C-90B5-49A3-BBA1-03769FA05F52}" type="slidenum">
              <a:rPr lang="en-US" smtClean="0"/>
              <a:pPr/>
              <a:t>102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403873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44D75-D089-45D5-BFA7-722C9ADA192D}" type="slidenum">
              <a:rPr lang="en-US" smtClean="0"/>
              <a:pPr/>
              <a:t>103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70316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3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3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66A24-5A55-4616-873C-4D0E5ECF52D3}" type="slidenum">
              <a:rPr lang="en-US" smtClean="0"/>
              <a:pPr/>
              <a:t>104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444781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4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4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350C9-161B-439A-8458-F912C98C83CE}" type="slidenum">
              <a:rPr lang="en-US" smtClean="0"/>
              <a:pPr/>
              <a:t>105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332836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5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5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0AE59-7C1F-4746-8102-043403D95919}" type="slidenum">
              <a:rPr lang="en-US" smtClean="0"/>
              <a:pPr/>
              <a:t>106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593905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6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6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13E22-96FC-4294-A0A5-13B7841DB117}" type="slidenum">
              <a:rPr lang="en-US" smtClean="0"/>
              <a:pPr/>
              <a:t>107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4314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7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7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0E59A-4E20-47BF-9FAB-47DB87A8178B}" type="slidenum">
              <a:rPr lang="en-US" smtClean="0"/>
              <a:pPr/>
              <a:t>108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836187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8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8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4AAE0-57A0-4DFE-8178-92B59C4DE799}" type="slidenum">
              <a:rPr lang="en-US" smtClean="0"/>
              <a:pPr/>
              <a:t>109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1872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7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27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A7454-F1DF-437F-AC76-26557433A73E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111256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9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9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2E170-E37B-463C-826D-57A8E32AFD62}" type="slidenum">
              <a:rPr lang="en-US" smtClean="0"/>
              <a:pPr/>
              <a:t>110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49547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0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0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8DC60-4492-455E-9718-5554D28C5D73}" type="slidenum">
              <a:rPr lang="en-US" smtClean="0"/>
              <a:pPr/>
              <a:t>111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1387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8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28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5E50A-E34B-40A0-A008-0C8638C110FC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1745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9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29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8B253-3F93-4CE3-9EE3-26C91CF32F15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295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E2E9-52EF-4F55-A555-ADB1B278507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183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1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1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EFCD1-55FE-4A96-AD58-33164B703E34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9838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2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2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3B5F3-E10D-4FF5-A943-2BF08144B676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211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3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3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FFA4F-E5BA-43CD-92DA-3D29939B5CF7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4205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4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4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48F45-709B-430A-8DBE-00DDBCD6F348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8381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5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5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59D5-13A8-4F14-B1E0-2ADB1BC92E05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2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7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7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F5D33-8220-4A84-96A6-8BE8F1FCA99D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956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6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6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4C11A-20A0-4D95-9FE2-2E7DF2459267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1328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7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7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247BD-65FF-4595-AF6C-82B2F76860EE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180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8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8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D36AB0-B603-4A89-A789-41060FADCC7A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0180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9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9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0BC12-6B98-42EE-AD33-8F4D9C3A6D32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7107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61CA9-DDD9-403B-A100-8780DDB5942A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147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1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1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5287B-2D18-4221-AF06-CDE57CF83129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513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2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2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A119B-3D33-4F17-90B0-8358F3C3266B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3019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3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3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BDF7B-5422-4700-BE55-7582D89B0806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6643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4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4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C38B9-F2FE-4198-A392-14673C2E3BA8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2430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5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5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EB980-B6D1-4811-A68F-63BAE7A66516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294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8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8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5ACD2-9134-41CD-897F-F5B194439BE3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9464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6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6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DDF7C-2A50-44B6-A23E-F87AD6F2D382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3876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7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7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4CAC5-A017-4C29-8A0E-EFC166E5A415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822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8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8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9F1C6-E4FE-4BDC-AB3E-A36842C9F6CE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4970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9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9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473FA-0AF3-4356-95EE-6AADA54A002A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6022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9EA97-D0E4-4796-B99C-EED614681779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61166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1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1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10EF3-6F14-45BB-83C6-45E42ABF11F3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753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2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2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02C12-3702-4EBE-94C1-CF21F9C42AEF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9454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3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3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EC424-DD8E-47A3-B9D3-D4316F54F677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88765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4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4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F3B31-1209-4C5D-8825-9677717579FF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526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5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5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E8034-346E-49C3-869F-BC5121ED3248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882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0F59C-BEB1-4144-ABD4-F5F013AE3E0D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80776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6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6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ABB1A-E091-4676-9233-117BCE40A1A8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46626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7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7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FE5556-ABD2-404A-8835-39C650B6FF0D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9325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8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8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F7C99-8AED-40ED-B6F3-3BE17DC56C9F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3326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9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9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83059-58DA-4BA3-978A-9DC580EB9F89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12327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78970-205A-4E38-BC1B-0EE00AC2BBA3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24958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1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1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1AAF9-86D9-4860-A386-FB2F58604410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80220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2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2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77CD-F0BD-467E-980E-2FC26C98AD3E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27089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3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3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19C91-D6DE-4913-BDC3-A7357526EF6A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22298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4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4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8B6686-AE78-4515-97C4-BD088A2ACE3D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2977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5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5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AEFF6-558B-4E3A-BF96-7F626424A988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172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0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20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7E1D38-E4E7-466E-880C-2830E7DCFD49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9402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7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7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C0EA9-1D85-4FAE-B5BC-6FAD2C5184BA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9878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8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8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35199-369F-4B7D-A1D7-14ED23332051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92869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0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0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0F688-B441-4AA1-AFF6-C3142ADD5BCF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7369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6C2DF-1BB7-4284-9BD6-6F9B93B1A8CD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97867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2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2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15EE8-29B3-46C7-914D-BD1D9110EB91}" type="slidenum">
              <a:rPr lang="en-US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84699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3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3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E2130-AE46-45FE-A235-6FADFD5CEA3F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66662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4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4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8AE2A-D419-4C01-83CB-5030C9D20A0F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24027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5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5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BE3FB-3E68-409C-9920-323BB5119625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24036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6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6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6E270-A9C8-4F15-8066-682DD81AA5FA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70153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7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7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CAF2E-3BBB-4A4A-9C9E-71B569013CA7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510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1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21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AF6230-676A-4DB0-A415-26495A42E6C6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8224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8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8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C712C-93BD-4D0A-8C2C-12974380F679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92846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9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9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D2DB3-2657-4C75-8281-6215778B1B83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2449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0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0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07A0B-74BA-448C-9849-983757EF3D14}" type="slidenum">
              <a:rPr lang="en-US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20866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8A5AB5-74E2-41CF-961E-5FD35AE4FDBE}" type="slidenum">
              <a:rPr lang="en-US" smtClean="0"/>
              <a:pPr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03527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2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2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C7AB60-672A-4E01-8C7E-08BDF8C4917F}" type="slidenum">
              <a:rPr lang="en-US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60926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80CC8-3C80-4A2D-B986-160A6FA82FEC}" type="slidenum">
              <a:rPr lang="en-US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47267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4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4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5E28C-FE28-4742-A424-1C04A1B0E8EE}" type="slidenum">
              <a:rPr lang="en-US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0814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5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5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64602-436D-40C2-8A2B-B4B6D70BC760}" type="slidenum">
              <a:rPr lang="en-US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93448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6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6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AACEA-9CA9-4A26-80BD-C69CA7130657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48080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7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7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09C57-14F3-4CE4-B172-733121740399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186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2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22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A3449-2939-4371-BA88-7CE0BD8E0CE9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70061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8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8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8B2E3-B33D-41FD-9163-878E5ADE7473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9015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9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9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9CB48-79C9-4FDF-81F6-848E8F7AA2A1}" type="slidenum">
              <a:rPr lang="en-US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54682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0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0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579DF-6164-4597-8278-3B6F55711446}" type="slidenum">
              <a:rPr lang="en-US" smtClean="0"/>
              <a:pPr/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51422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87A4D-2B7B-4FE4-AEED-3C127A597756}" type="slidenum">
              <a:rPr lang="en-US" smtClean="0"/>
              <a:pPr/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82299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2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2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89F0A-5A39-4789-AD87-2DDD0F09E89D}" type="slidenum">
              <a:rPr lang="en-US" smtClean="0"/>
              <a:pPr/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65231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3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3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2691-B02C-4249-88E1-0F39593824F8}" type="slidenum">
              <a:rPr lang="en-US" smtClean="0"/>
              <a:pPr/>
              <a:t>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77926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50CD67-1542-43E1-A42D-CEA09E606E3A}" type="slidenum">
              <a:rPr lang="en-US" smtClean="0"/>
              <a:pPr/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80588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5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5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D3178-73F9-4A6E-8AB4-D4FBBCE2929D}" type="slidenum">
              <a:rPr lang="en-US" smtClean="0"/>
              <a:pPr/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1235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6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6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29F37-7A50-48BD-8539-FC3EAD9314BE}" type="slidenum">
              <a:rPr lang="en-US" smtClean="0"/>
              <a:pPr/>
              <a:t>78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90506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7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7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C22AFC-F69C-41E1-A14C-BCF979214868}" type="slidenum">
              <a:rPr lang="en-US" smtClean="0"/>
              <a:pPr/>
              <a:t>79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13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3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23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059D5-BC62-48E5-9043-D5893D157D21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752954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8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8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75FF1-4FD9-4C72-B583-DDCE127D376D}" type="slidenum">
              <a:rPr lang="en-US" smtClean="0"/>
              <a:pPr/>
              <a:t>80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7877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9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9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113E5-D3BC-4450-B21A-599418392BFD}" type="slidenum">
              <a:rPr lang="en-US" smtClean="0"/>
              <a:pPr/>
              <a:t>81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8450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0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0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A33E-4BCF-420B-9618-21A0BF6811B3}" type="slidenum">
              <a:rPr lang="en-US" smtClean="0"/>
              <a:pPr/>
              <a:t>82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450287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5A7A2F-103D-4432-955A-9379A8C25218}" type="slidenum">
              <a:rPr lang="en-US" smtClean="0"/>
              <a:pPr/>
              <a:t>83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355889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2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2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85108-3248-47D9-BC3F-CC43EC12B430}" type="slidenum">
              <a:rPr lang="en-US" smtClean="0"/>
              <a:pPr/>
              <a:t>84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216714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3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3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8FB59-120E-4356-967E-919E0D17524E}" type="slidenum">
              <a:rPr lang="en-US" smtClean="0"/>
              <a:pPr/>
              <a:t>85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2514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4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4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F51A9-56E9-4B0D-A7B5-263E37BAA27A}" type="slidenum">
              <a:rPr lang="en-US" smtClean="0"/>
              <a:pPr/>
              <a:t>86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003797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5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5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54B4F-A596-4CFE-B98F-411C6EDA36A7}" type="slidenum">
              <a:rPr lang="en-US" smtClean="0"/>
              <a:pPr/>
              <a:t>87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866595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6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6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DF8A5-1156-4C8F-9978-04D415142C07}" type="slidenum">
              <a:rPr lang="en-US" smtClean="0"/>
              <a:pPr/>
              <a:t>88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3985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7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7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7353E-3A11-45A5-9EAB-6037D5A0D3A6}" type="slidenum">
              <a:rPr lang="en-US" smtClean="0"/>
              <a:pPr/>
              <a:t>89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693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4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24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C073C-6EFE-4454-B5C6-7CEFBFC921B0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658309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8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8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84717-B65A-4075-B171-335E9D0D08C3}" type="slidenum">
              <a:rPr lang="en-US" smtClean="0"/>
              <a:pPr/>
              <a:t>90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69573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9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9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57FC5-937F-472E-B586-7699AF534AC2}" type="slidenum">
              <a:rPr lang="en-US" smtClean="0"/>
              <a:pPr/>
              <a:t>91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15666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0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0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64B852-3708-4063-BBF4-9CD8F009109B}" type="slidenum">
              <a:rPr lang="en-US" smtClean="0"/>
              <a:pPr/>
              <a:t>92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22745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BED49-31B6-47BD-904A-659048A5EBD8}" type="slidenum">
              <a:rPr lang="en-US" smtClean="0"/>
              <a:pPr/>
              <a:t>93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48312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3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3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67CFF5-1F19-4333-B0E6-2A2E9874DBC5}" type="slidenum">
              <a:rPr lang="en-US" smtClean="0"/>
              <a:pPr/>
              <a:t>94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799238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4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4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06A11-D0EB-484A-82BA-5F7F1A0B42C6}" type="slidenum">
              <a:rPr lang="en-US" smtClean="0"/>
              <a:pPr/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15618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5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5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4EC91-19F0-4CC3-AE54-3128993D5C33}" type="slidenum">
              <a:rPr lang="en-US" smtClean="0"/>
              <a:pPr/>
              <a:t>96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044355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6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6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D0F13-8B7E-43F1-AA07-E1EFE9A882BF}" type="slidenum">
              <a:rPr lang="en-US" smtClean="0"/>
              <a:pPr/>
              <a:t>97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75175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7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7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D51CD-C6C3-46A8-BC6B-CBA2DC1B6903}" type="slidenum">
              <a:rPr lang="en-US" smtClean="0"/>
              <a:pPr/>
              <a:t>98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76447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8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8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5956B-EA22-4BDC-923C-2497AD41D119}" type="slidenum">
              <a:rPr lang="en-US" smtClean="0"/>
              <a:pPr/>
              <a:t>99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774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94A4-1CC8-4B62-8074-225E5F3D9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1CE80-AC9D-4C9D-946D-0CA774D52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FD85-0884-43F5-B3F8-F2E82E7B9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67C5-BAF9-4CB1-9191-653294FD5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2E2E-0571-4D06-BE0A-81BC86DE9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617B3-322E-444B-9125-B6B305C6E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37DC-49FB-4E7A-8E77-7C0983FF1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4F4B0-F223-467A-9AE2-FDFD12E43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1A51C-986B-47A6-ABEB-F5A2080DE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7933A-ED26-4EEB-80F7-CECC2EC43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40475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Times New Roman" pitchFamily="18" charset="0"/>
              </a:defRPr>
            </a:lvl1pPr>
          </a:lstStyle>
          <a:p>
            <a:pPr>
              <a:defRPr/>
            </a:pPr>
            <a:fld id="{829852A4-D086-4893-9D7B-2AA679034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/technology/agp/toverview.htm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/technology/memory/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2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3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4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6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7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8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9.bin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Assembly Language for x86 Processors </a:t>
            </a:r>
            <a:r>
              <a:rPr lang="en-US" sz="2800" dirty="0" smtClean="0"/>
              <a:t>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</a:t>
            </a:r>
            <a:r>
              <a:rPr lang="en-US" dirty="0" smtClean="0"/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smtClean="0"/>
              <a:t>Chapter 1: Basic Concepts</a:t>
            </a:r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2895600" y="1676400"/>
            <a:ext cx="3276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Kip Irvine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BA4139-E8AF-4BCB-BFC1-76E895FA3ED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Virtual Machines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2362200"/>
          </a:xfrm>
        </p:spPr>
        <p:txBody>
          <a:bodyPr/>
          <a:lstStyle/>
          <a:p>
            <a:pPr eaLnBrk="1" hangingPunct="1"/>
            <a:r>
              <a:rPr lang="en-US" sz="2000" smtClean="0"/>
              <a:t>Tanenbaum: </a:t>
            </a:r>
            <a:r>
              <a:rPr lang="en-US" sz="2000" smtClean="0">
                <a:solidFill>
                  <a:schemeClr val="tx2"/>
                </a:solidFill>
              </a:rPr>
              <a:t>Virtual machine concept</a:t>
            </a:r>
          </a:p>
          <a:p>
            <a:pPr eaLnBrk="1" hangingPunct="1"/>
            <a:r>
              <a:rPr lang="en-US" sz="2000" smtClean="0"/>
              <a:t>Programming Language analogy:</a:t>
            </a:r>
          </a:p>
          <a:p>
            <a:pPr lvl="1" eaLnBrk="1" hangingPunct="1"/>
            <a:r>
              <a:rPr lang="en-US" sz="2000" smtClean="0"/>
              <a:t>Each computer has a native machine language (language L0) that runs directly on its hardware</a:t>
            </a:r>
          </a:p>
          <a:p>
            <a:pPr lvl="1" eaLnBrk="1" hangingPunct="1"/>
            <a:r>
              <a:rPr lang="en-US" sz="2000" smtClean="0"/>
              <a:t>A more human-friendly language is usually constructed above machine language, called Language L1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762000" y="35814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/>
              <a:t>Programs written in L1 can run two different ways: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Interpretation</a:t>
            </a:r>
            <a:r>
              <a:rPr lang="en-US" sz="2000"/>
              <a:t> – L0 program interprets and executes L1 instructions one by one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Translation</a:t>
            </a:r>
            <a:r>
              <a:rPr lang="en-US" sz="2000"/>
              <a:t> – L1 program is completely translated into an L0 program, which then runs on the computer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431D26-9F3E-4E24-A5FB-1D44742DC708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Intel 965 Express Chipset</a:t>
            </a:r>
          </a:p>
        </p:txBody>
      </p:sp>
      <p:pic>
        <p:nvPicPr>
          <p:cNvPr id="13722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19200"/>
            <a:ext cx="50800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8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EEF244-7F92-4A9E-AB3B-A6F223423084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Video Output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6781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Video controller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 motherboard, or on expansion card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AGP (</a:t>
            </a:r>
            <a:r>
              <a:rPr lang="en-US" smtClean="0">
                <a:hlinkClick r:id="rId3"/>
              </a:rPr>
              <a:t>accelerated graphics port technology</a:t>
            </a:r>
            <a:r>
              <a:rPr lang="en-US" smtClean="0"/>
              <a:t>)*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Video memory (VRAM)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Video CRT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uses raster scanning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horizontal retrace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vertical retrace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Direct digital LCD monitors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raster scanning required	</a:t>
            </a:r>
          </a:p>
        </p:txBody>
      </p:sp>
      <p:sp>
        <p:nvSpPr>
          <p:cNvPr id="138246" name="Text Box 4"/>
          <p:cNvSpPr txBox="1">
            <a:spLocks noChangeArrowheads="1"/>
          </p:cNvSpPr>
          <p:nvPr/>
        </p:nvSpPr>
        <p:spPr bwMode="auto">
          <a:xfrm>
            <a:off x="685800" y="5715000"/>
            <a:ext cx="7391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/>
              <a:t>* This link may change over time.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9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97C85D-A914-40A5-B458-FBAE7F4D4CB9}" type="slidenum">
              <a:rPr lang="en-US" smtClean="0"/>
              <a:pPr/>
              <a:t>102</a:t>
            </a:fld>
            <a:endParaRPr lang="en-US" smtClean="0"/>
          </a:p>
        </p:txBody>
      </p:sp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Sample Video Controller (ATI Corp.)</a:t>
            </a:r>
          </a:p>
        </p:txBody>
      </p:sp>
      <p:pic>
        <p:nvPicPr>
          <p:cNvPr id="139269" name="Picture 1036" descr="ATIboa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95400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0" name="Text Box 1037"/>
          <p:cNvSpPr txBox="1">
            <a:spLocks noChangeArrowheads="1"/>
          </p:cNvSpPr>
          <p:nvPr/>
        </p:nvSpPr>
        <p:spPr bwMode="auto">
          <a:xfrm>
            <a:off x="228600" y="1212850"/>
            <a:ext cx="35814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395288" lvl="1" indent="-222250"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rgbClr val="FFFFFF"/>
                </a:solidFill>
                <a:latin typeface="Verdana" pitchFamily="34" charset="0"/>
              </a:rPr>
              <a:t>128-bit 3D graphics performance powered by RAGE™ 128 PRO </a:t>
            </a:r>
          </a:p>
          <a:p>
            <a:pPr marL="395288" lvl="1" indent="-222250"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rgbClr val="FFFFFF"/>
                </a:solidFill>
                <a:latin typeface="Verdana" pitchFamily="34" charset="0"/>
              </a:rPr>
              <a:t>3D graphics performance </a:t>
            </a:r>
          </a:p>
          <a:p>
            <a:pPr marL="395288" lvl="1" indent="-222250"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rgbClr val="FFFFFF"/>
                </a:solidFill>
                <a:latin typeface="Verdana" pitchFamily="34" charset="0"/>
              </a:rPr>
              <a:t>Intelligent TV-Tuner with Digital VCR </a:t>
            </a:r>
          </a:p>
          <a:p>
            <a:pPr marL="395288" lvl="1" indent="-222250"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rgbClr val="FFFFFF"/>
                </a:solidFill>
              </a:rPr>
              <a:t>TV-ON-DEMAND</a:t>
            </a:r>
            <a:r>
              <a:rPr lang="en-US" sz="1500">
                <a:solidFill>
                  <a:srgbClr val="FFFFFF"/>
                </a:solidFill>
                <a:latin typeface="Verdana" pitchFamily="34" charset="0"/>
              </a:rPr>
              <a:t>™ </a:t>
            </a:r>
          </a:p>
          <a:p>
            <a:pPr marL="395288" lvl="1" indent="-222250"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rgbClr val="FFFFFF"/>
                </a:solidFill>
                <a:latin typeface="Verdana" pitchFamily="34" charset="0"/>
              </a:rPr>
              <a:t>Interactive Program Guide </a:t>
            </a:r>
          </a:p>
          <a:p>
            <a:pPr marL="395288" lvl="1" indent="-222250"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rgbClr val="FFFFFF"/>
                </a:solidFill>
                <a:latin typeface="Verdana" pitchFamily="34" charset="0"/>
              </a:rPr>
              <a:t>Still image and MPEG-2 motion video capture </a:t>
            </a:r>
          </a:p>
          <a:p>
            <a:pPr marL="395288" lvl="1" indent="-222250"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rgbClr val="FFFFFF"/>
                </a:solidFill>
                <a:latin typeface="Verdana" pitchFamily="34" charset="0"/>
              </a:rPr>
              <a:t>Video editing </a:t>
            </a:r>
          </a:p>
          <a:p>
            <a:pPr marL="395288" lvl="1" indent="-222250"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rgbClr val="FFFFFF"/>
                </a:solidFill>
                <a:latin typeface="Verdana" pitchFamily="34" charset="0"/>
              </a:rPr>
              <a:t>Hardware DVD video playback </a:t>
            </a:r>
          </a:p>
          <a:p>
            <a:pPr marL="395288" lvl="1" indent="-222250">
              <a:spcBef>
                <a:spcPct val="50000"/>
              </a:spcBef>
              <a:buFontTx/>
              <a:buChar char="•"/>
            </a:pPr>
            <a:r>
              <a:rPr lang="en-US" sz="1500">
                <a:solidFill>
                  <a:srgbClr val="FFFFFF"/>
                </a:solidFill>
                <a:latin typeface="Verdana" pitchFamily="34" charset="0"/>
              </a:rPr>
              <a:t>Video output to TV or VCR </a:t>
            </a:r>
          </a:p>
          <a:p>
            <a:pPr>
              <a:spcBef>
                <a:spcPct val="50000"/>
              </a:spcBef>
            </a:pPr>
            <a:endParaRPr lang="en-US" sz="15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40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610223-1335-415D-8F7E-AB0C25DE8EEA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467600" cy="4953000"/>
          </a:xfrm>
        </p:spPr>
        <p:txBody>
          <a:bodyPr/>
          <a:lstStyle/>
          <a:p>
            <a:pPr eaLnBrk="1" hangingPunct="1"/>
            <a:r>
              <a:rPr lang="en-US" sz="1800" smtClean="0"/>
              <a:t>ROM</a:t>
            </a:r>
          </a:p>
          <a:p>
            <a:pPr lvl="1" eaLnBrk="1" hangingPunct="1"/>
            <a:r>
              <a:rPr lang="en-US" sz="1800" smtClean="0"/>
              <a:t>read-only memory</a:t>
            </a:r>
          </a:p>
          <a:p>
            <a:pPr eaLnBrk="1" hangingPunct="1"/>
            <a:r>
              <a:rPr lang="en-US" sz="1800" smtClean="0"/>
              <a:t>EPROM</a:t>
            </a:r>
          </a:p>
          <a:p>
            <a:pPr lvl="1" eaLnBrk="1" hangingPunct="1"/>
            <a:r>
              <a:rPr lang="en-US" sz="1800" smtClean="0"/>
              <a:t>erasable programmable read-only memory</a:t>
            </a:r>
          </a:p>
          <a:p>
            <a:pPr eaLnBrk="1" hangingPunct="1"/>
            <a:r>
              <a:rPr lang="en-US" sz="1800" smtClean="0"/>
              <a:t>Dynamic RAM (DRAM)</a:t>
            </a:r>
          </a:p>
          <a:p>
            <a:pPr lvl="1" eaLnBrk="1" hangingPunct="1"/>
            <a:r>
              <a:rPr lang="en-US" sz="1800" smtClean="0"/>
              <a:t>inexpensive; must be refreshed constantly</a:t>
            </a:r>
          </a:p>
          <a:p>
            <a:pPr eaLnBrk="1" hangingPunct="1"/>
            <a:r>
              <a:rPr lang="en-US" sz="1800" smtClean="0"/>
              <a:t>Static RAM (SRAM)</a:t>
            </a:r>
          </a:p>
          <a:p>
            <a:pPr lvl="1" eaLnBrk="1" hangingPunct="1"/>
            <a:r>
              <a:rPr lang="en-US" sz="1800" smtClean="0"/>
              <a:t>expensive; used for cache memory; no refresh required</a:t>
            </a:r>
          </a:p>
          <a:p>
            <a:pPr eaLnBrk="1" hangingPunct="1"/>
            <a:r>
              <a:rPr lang="en-US" sz="1800" smtClean="0"/>
              <a:t>Video RAM (VRAM)</a:t>
            </a:r>
          </a:p>
          <a:p>
            <a:pPr lvl="1" eaLnBrk="1" hangingPunct="1"/>
            <a:r>
              <a:rPr lang="en-US" sz="1800" smtClean="0"/>
              <a:t>dual ported; optimized for constant video refresh</a:t>
            </a:r>
          </a:p>
          <a:p>
            <a:pPr eaLnBrk="1" hangingPunct="1"/>
            <a:r>
              <a:rPr lang="en-US" sz="1800" smtClean="0"/>
              <a:t>CMOS RAM</a:t>
            </a:r>
          </a:p>
          <a:p>
            <a:pPr lvl="1" eaLnBrk="1" hangingPunct="1"/>
            <a:r>
              <a:rPr lang="en-US" sz="1800" smtClean="0"/>
              <a:t>complimentary metal-oxide semiconductor</a:t>
            </a:r>
          </a:p>
          <a:p>
            <a:pPr lvl="1" eaLnBrk="1" hangingPunct="1"/>
            <a:r>
              <a:rPr lang="en-US" sz="1800" smtClean="0"/>
              <a:t>system setup information</a:t>
            </a:r>
          </a:p>
          <a:p>
            <a:pPr eaLnBrk="1" hangingPunct="1"/>
            <a:r>
              <a:rPr lang="en-US" sz="1800" smtClean="0"/>
              <a:t>See: </a:t>
            </a:r>
            <a:r>
              <a:rPr lang="en-US" sz="1800" smtClean="0">
                <a:hlinkClick r:id="rId3"/>
              </a:rPr>
              <a:t>Intel platform memory</a:t>
            </a:r>
            <a:r>
              <a:rPr lang="en-US" sz="1800" smtClean="0"/>
              <a:t> (Intel technology brief: link address may change)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41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5EE639-F001-4C7E-8868-FE97C90FC9A0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Input-Output Ports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6553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USB (universal serial bus)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intelligent high-speed connection to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up to 12 megabits/second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USB hub connects multiple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enumeration</a:t>
            </a:r>
            <a:r>
              <a:rPr lang="en-US" smtClean="0"/>
              <a:t>: computer queries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supports </a:t>
            </a:r>
            <a:r>
              <a:rPr lang="en-US" i="1" smtClean="0"/>
              <a:t>hot</a:t>
            </a:r>
            <a:r>
              <a:rPr lang="en-US" smtClean="0"/>
              <a:t> connections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short cable, high 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common for printers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bidirectional, parallel 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Intel 8255 controller chip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42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2DAB8A-A5B4-44D3-85CF-0F56ABF488B6}" type="slidenum">
              <a:rPr lang="en-US" smtClean="0"/>
              <a:pPr/>
              <a:t>105</a:t>
            </a:fld>
            <a:endParaRPr lang="en-US" smtClean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Input-Output Ports </a:t>
            </a:r>
            <a:r>
              <a:rPr lang="en-US" sz="2400" smtClean="0"/>
              <a:t>(cont)</a:t>
            </a:r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086600" cy="3352800"/>
          </a:xfrm>
        </p:spPr>
        <p:txBody>
          <a:bodyPr/>
          <a:lstStyle/>
          <a:p>
            <a:pPr eaLnBrk="1" hangingPunct="1"/>
            <a:r>
              <a:rPr lang="en-US" smtClean="0"/>
              <a:t>Serial</a:t>
            </a:r>
          </a:p>
          <a:p>
            <a:pPr lvl="1" eaLnBrk="1" hangingPunct="1"/>
            <a:r>
              <a:rPr lang="en-US" smtClean="0"/>
              <a:t>RS-232 serial port</a:t>
            </a:r>
          </a:p>
          <a:p>
            <a:pPr lvl="1" eaLnBrk="1" hangingPunct="1"/>
            <a:r>
              <a:rPr lang="en-US" smtClean="0"/>
              <a:t>one bit at a time</a:t>
            </a:r>
          </a:p>
          <a:p>
            <a:pPr lvl="1" eaLnBrk="1" hangingPunct="1"/>
            <a:r>
              <a:rPr lang="en-US" smtClean="0"/>
              <a:t>uses long cables and modems</a:t>
            </a:r>
          </a:p>
          <a:p>
            <a:pPr lvl="1" eaLnBrk="1" hangingPunct="1"/>
            <a:r>
              <a:rPr lang="en-US" smtClean="0"/>
              <a:t>16550 UART (universal asynchronous receiver transmitter)</a:t>
            </a:r>
          </a:p>
          <a:p>
            <a:pPr lvl="1" eaLnBrk="1" hangingPunct="1"/>
            <a:r>
              <a:rPr lang="en-US" smtClean="0"/>
              <a:t>programmable in assembly language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43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6C40A1-5F86-4DCB-8C43-9861CAB692A7}" type="slidenum">
              <a:rPr lang="en-US" smtClean="0"/>
              <a:pPr/>
              <a:t>106</a:t>
            </a:fld>
            <a:endParaRPr lang="en-US" smtClean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Device Interfaces</a:t>
            </a:r>
            <a:endParaRPr lang="en-US" sz="2400" smtClean="0"/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ATA host adapters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intelligent drive electronics (hard drive, CDROM)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SATA (Serial 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inexpensive, fast, bidirectional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FireWire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high speed (800 MB/sec), many devices at once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Bluetooth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small amounts of data, short distances, low power usage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Wi-Fi (wireless Ethernet)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IEEE 802.11 standard, faster than Bluetooth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44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0D2FD1-EC4A-4B75-BC9E-8F025A489BDC}" type="slidenum">
              <a:rPr lang="en-US" smtClean="0"/>
              <a:pPr/>
              <a:t>107</a:t>
            </a:fld>
            <a:endParaRPr lang="en-US" smtClean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6172200" cy="2971800"/>
          </a:xfrm>
        </p:spPr>
        <p:txBody>
          <a:bodyPr/>
          <a:lstStyle/>
          <a:p>
            <a:pPr eaLnBrk="1" hangingPunct="1"/>
            <a:r>
              <a:rPr lang="en-US" sz="2200" smtClean="0"/>
              <a:t>General Concepts</a:t>
            </a:r>
          </a:p>
          <a:p>
            <a:pPr eaLnBrk="1" hangingPunct="1"/>
            <a:r>
              <a:rPr lang="en-US" sz="2200" smtClean="0"/>
              <a:t>IA-32 Processor Architecture</a:t>
            </a:r>
          </a:p>
          <a:p>
            <a:pPr eaLnBrk="1" hangingPunct="1"/>
            <a:r>
              <a:rPr lang="en-US" sz="2200" smtClean="0"/>
              <a:t>IA-32 Memory Management</a:t>
            </a:r>
          </a:p>
          <a:p>
            <a:pPr eaLnBrk="1" hangingPunct="1"/>
            <a:r>
              <a:rPr lang="en-US" sz="2200" smtClean="0"/>
              <a:t>Components of an IA-32 Microcomputer</a:t>
            </a:r>
          </a:p>
          <a:p>
            <a:pPr eaLnBrk="1" hangingPunct="1"/>
            <a:r>
              <a:rPr lang="en-US" sz="2200" b="1" smtClean="0">
                <a:solidFill>
                  <a:schemeClr val="tx2"/>
                </a:solidFill>
              </a:rPr>
              <a:t>Input-Output System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45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A44B19-F9FB-469E-979C-2B07F8FE910A}" type="slidenum">
              <a:rPr lang="en-US" smtClean="0"/>
              <a:pPr/>
              <a:t>108</a:t>
            </a:fld>
            <a:endParaRPr lang="en-US" smtClean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Levels of Input-Output</a:t>
            </a:r>
          </a:p>
        </p:txBody>
      </p:sp>
      <p:sp>
        <p:nvSpPr>
          <p:cNvPr id="145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 3: High-level language function</a:t>
            </a:r>
          </a:p>
          <a:p>
            <a:pPr lvl="1" eaLnBrk="1" hangingPunct="1"/>
            <a:r>
              <a:rPr lang="en-US" sz="2000" smtClean="0"/>
              <a:t>examples: C++, Java</a:t>
            </a:r>
          </a:p>
          <a:p>
            <a:pPr lvl="1" eaLnBrk="1" hangingPunct="1"/>
            <a:r>
              <a:rPr lang="en-US" sz="2000" smtClean="0"/>
              <a:t>portable, convenient, not always the fastest</a:t>
            </a:r>
          </a:p>
          <a:p>
            <a:pPr eaLnBrk="1" hangingPunct="1"/>
            <a:r>
              <a:rPr lang="en-US" smtClean="0"/>
              <a:t>Level 2: Operating system</a:t>
            </a:r>
          </a:p>
          <a:p>
            <a:pPr lvl="1" eaLnBrk="1" hangingPunct="1"/>
            <a:r>
              <a:rPr lang="en-US" sz="2000" smtClean="0"/>
              <a:t>Application Programming Interface (API)</a:t>
            </a:r>
          </a:p>
          <a:p>
            <a:pPr lvl="1" eaLnBrk="1" hangingPunct="1"/>
            <a:r>
              <a:rPr lang="en-US" sz="2000" smtClean="0"/>
              <a:t>extended capabilities, lots of details to master</a:t>
            </a:r>
          </a:p>
          <a:p>
            <a:pPr eaLnBrk="1" hangingPunct="1"/>
            <a:r>
              <a:rPr lang="en-US" smtClean="0"/>
              <a:t>Level 1: BIOS</a:t>
            </a:r>
          </a:p>
          <a:p>
            <a:pPr lvl="1" eaLnBrk="1" hangingPunct="1"/>
            <a:r>
              <a:rPr lang="en-US" sz="2000" smtClean="0"/>
              <a:t>drivers that communicate directly with devices</a:t>
            </a:r>
          </a:p>
          <a:p>
            <a:pPr lvl="1" eaLnBrk="1" hangingPunct="1"/>
            <a:r>
              <a:rPr lang="en-US" sz="2000" smtClean="0"/>
              <a:t>OS security may prevent application-level code from working at this level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02056A-22F9-47FE-B4B5-86388746D355}" type="slidenum">
              <a:rPr lang="en-US" smtClean="0"/>
              <a:pPr/>
              <a:t>109</a:t>
            </a:fld>
            <a:endParaRPr lang="en-US" smtClean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Displaying a String of Characters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2895600" cy="2133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smtClean="0"/>
              <a:t>When a HLL program displays a string of characters, the following steps take place: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191000" y="1295400"/>
          <a:ext cx="29718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4" imgW="2042160" imgH="2374392" progId="Visio.Drawing.6">
                  <p:embed/>
                </p:oleObj>
              </mc:Choice>
              <mc:Fallback>
                <p:oleObj name="VISIO" r:id="rId4" imgW="2042160" imgH="237439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78" t="-2127" r="5833" b="-4256"/>
                      <a:stretch>
                        <a:fillRect/>
                      </a:stretch>
                    </p:blipFill>
                    <p:spPr bwMode="auto">
                      <a:xfrm>
                        <a:off x="4191000" y="1295400"/>
                        <a:ext cx="2971800" cy="3810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215315-4556-419A-80A7-70DE73F7EDA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Translating Languages</a:t>
            </a:r>
          </a:p>
        </p:txBody>
      </p:sp>
      <p:sp>
        <p:nvSpPr>
          <p:cNvPr id="65541" name="Text Box 1027"/>
          <p:cNvSpPr txBox="1">
            <a:spLocks noChangeArrowheads="1"/>
          </p:cNvSpPr>
          <p:nvPr/>
        </p:nvSpPr>
        <p:spPr bwMode="auto">
          <a:xfrm>
            <a:off x="685800" y="1143000"/>
            <a:ext cx="6172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English:</a:t>
            </a:r>
            <a:r>
              <a:rPr lang="en-US"/>
              <a:t> Display the sum of A times B plus C.</a:t>
            </a:r>
          </a:p>
        </p:txBody>
      </p:sp>
      <p:sp>
        <p:nvSpPr>
          <p:cNvPr id="65542" name="Text Box 1028"/>
          <p:cNvSpPr txBox="1">
            <a:spLocks noChangeArrowheads="1"/>
          </p:cNvSpPr>
          <p:nvPr/>
        </p:nvSpPr>
        <p:spPr bwMode="auto">
          <a:xfrm>
            <a:off x="685800" y="2286000"/>
            <a:ext cx="37338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C++:</a:t>
            </a:r>
            <a:r>
              <a:rPr lang="en-US"/>
              <a:t>  cout &lt;&lt; (A * B + C);</a:t>
            </a:r>
          </a:p>
        </p:txBody>
      </p:sp>
      <p:sp>
        <p:nvSpPr>
          <p:cNvPr id="65543" name="Text Box 1029"/>
          <p:cNvSpPr txBox="1">
            <a:spLocks noChangeArrowheads="1"/>
          </p:cNvSpPr>
          <p:nvPr/>
        </p:nvSpPr>
        <p:spPr bwMode="auto">
          <a:xfrm>
            <a:off x="685800" y="3505200"/>
            <a:ext cx="32004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Assembly Language: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/>
              <a:t>mov eax,A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mul B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add eax,C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/>
              <a:t>call WriteInt</a:t>
            </a:r>
          </a:p>
        </p:txBody>
      </p:sp>
      <p:sp>
        <p:nvSpPr>
          <p:cNvPr id="65544" name="Text Box 1030"/>
          <p:cNvSpPr txBox="1">
            <a:spLocks noChangeArrowheads="1"/>
          </p:cNvSpPr>
          <p:nvPr/>
        </p:nvSpPr>
        <p:spPr bwMode="auto">
          <a:xfrm>
            <a:off x="4724400" y="3505200"/>
            <a:ext cx="38100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Intel Machine Language: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/>
              <a:t>A1 00000000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/>
              <a:t>F7 25 00000004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/>
              <a:t>03 05 00000008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/>
              <a:t>E8 00500000</a:t>
            </a:r>
          </a:p>
        </p:txBody>
      </p:sp>
      <p:sp>
        <p:nvSpPr>
          <p:cNvPr id="65545" name="Line 1031"/>
          <p:cNvSpPr>
            <a:spLocks noChangeShapeType="1"/>
          </p:cNvSpPr>
          <p:nvPr/>
        </p:nvSpPr>
        <p:spPr bwMode="auto">
          <a:xfrm>
            <a:off x="1981200" y="1828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65546" name="Line 1032"/>
          <p:cNvSpPr>
            <a:spLocks noChangeShapeType="1"/>
          </p:cNvSpPr>
          <p:nvPr/>
        </p:nvSpPr>
        <p:spPr bwMode="auto">
          <a:xfrm>
            <a:off x="1981200" y="2971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65547" name="Line 1033"/>
          <p:cNvSpPr>
            <a:spLocks noChangeShapeType="1"/>
          </p:cNvSpPr>
          <p:nvPr/>
        </p:nvSpPr>
        <p:spPr bwMode="auto">
          <a:xfrm>
            <a:off x="3886200" y="4419600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46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C19DC9-CBEE-4628-B121-72C52BB4D7BF}" type="slidenum">
              <a:rPr lang="en-US" smtClean="0"/>
              <a:pPr/>
              <a:t>110</a:t>
            </a:fld>
            <a:endParaRPr lang="en-US" smtClean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Programming levels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524000" y="1295400"/>
            <a:ext cx="548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Assembly language programs can perform input-output at each of the following levels:</a:t>
            </a:r>
          </a:p>
        </p:txBody>
      </p:sp>
      <p:pic>
        <p:nvPicPr>
          <p:cNvPr id="14643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590800"/>
            <a:ext cx="50101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47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DC4E05-FEC7-48CF-8768-EA45D8820588}" type="slidenum">
              <a:rPr lang="en-US" smtClean="0"/>
              <a:pPr/>
              <a:t>111</a:t>
            </a:fld>
            <a:endParaRPr lang="en-US" smtClean="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Summary</a:t>
            </a:r>
          </a:p>
        </p:txBody>
      </p:sp>
      <p:sp>
        <p:nvSpPr>
          <p:cNvPr id="147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Central Processing Unit (CPU)</a:t>
            </a:r>
          </a:p>
          <a:p>
            <a:pPr eaLnBrk="1" hangingPunct="1"/>
            <a:r>
              <a:rPr lang="en-US" smtClean="0"/>
              <a:t>Arithmetic Logic Unit (ALU)</a:t>
            </a:r>
          </a:p>
          <a:p>
            <a:pPr eaLnBrk="1" hangingPunct="1"/>
            <a:r>
              <a:rPr lang="en-US" smtClean="0"/>
              <a:t>Instruction execution cycle</a:t>
            </a:r>
          </a:p>
          <a:p>
            <a:pPr eaLnBrk="1" hangingPunct="1"/>
            <a:r>
              <a:rPr lang="en-US" smtClean="0"/>
              <a:t>Multitasking</a:t>
            </a:r>
          </a:p>
          <a:p>
            <a:pPr eaLnBrk="1" hangingPunct="1"/>
            <a:r>
              <a:rPr lang="en-US" smtClean="0"/>
              <a:t>Floating Point Unit (FPU)</a:t>
            </a:r>
          </a:p>
          <a:p>
            <a:pPr eaLnBrk="1" hangingPunct="1"/>
            <a:r>
              <a:rPr lang="en-US" smtClean="0"/>
              <a:t>Complex Instruction Set</a:t>
            </a:r>
          </a:p>
          <a:p>
            <a:pPr eaLnBrk="1" hangingPunct="1"/>
            <a:r>
              <a:rPr lang="en-US" smtClean="0"/>
              <a:t>Real mode and Protected mode</a:t>
            </a:r>
          </a:p>
          <a:p>
            <a:pPr eaLnBrk="1" hangingPunct="1"/>
            <a:r>
              <a:rPr lang="en-US" smtClean="0"/>
              <a:t>Motherboard components</a:t>
            </a:r>
          </a:p>
          <a:p>
            <a:pPr eaLnBrk="1" hangingPunct="1"/>
            <a:r>
              <a:rPr lang="en-US" smtClean="0"/>
              <a:t>Memory types</a:t>
            </a:r>
          </a:p>
          <a:p>
            <a:pPr eaLnBrk="1" hangingPunct="1"/>
            <a:r>
              <a:rPr lang="en-US" smtClean="0"/>
              <a:t>Input/Output and access levels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84B5D8-A749-4D7A-8D10-B84F69F5191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Specific Machine Levels</a:t>
            </a:r>
            <a:endParaRPr lang="en-US" sz="2400" i="1" smtClean="0"/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5715000" y="4724400"/>
            <a:ext cx="2971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5562600" y="4953000"/>
            <a:ext cx="342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(descriptions of individual levels follow . . . )</a:t>
            </a:r>
          </a:p>
        </p:txBody>
      </p:sp>
      <p:pic>
        <p:nvPicPr>
          <p:cNvPr id="6656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295400"/>
            <a:ext cx="3810000" cy="33988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1E1738-0B4E-4145-B458-ACA77D866B9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High-Level Language</a:t>
            </a:r>
          </a:p>
        </p:txBody>
      </p:sp>
      <p:sp>
        <p:nvSpPr>
          <p:cNvPr id="6758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6477000" cy="2743200"/>
          </a:xfrm>
        </p:spPr>
        <p:txBody>
          <a:bodyPr/>
          <a:lstStyle/>
          <a:p>
            <a:pPr eaLnBrk="1" hangingPunct="1"/>
            <a:r>
              <a:rPr lang="en-US" dirty="0" smtClean="0"/>
              <a:t>Level 4</a:t>
            </a:r>
          </a:p>
          <a:p>
            <a:pPr eaLnBrk="1" hangingPunct="1"/>
            <a:r>
              <a:rPr lang="en-US" dirty="0" smtClean="0"/>
              <a:t>Application-oriented languages</a:t>
            </a:r>
          </a:p>
          <a:p>
            <a:pPr lvl="1" eaLnBrk="1" hangingPunct="1"/>
            <a:r>
              <a:rPr lang="en-US" sz="2400" dirty="0" smtClean="0"/>
              <a:t>C++, Java, Pascal, Visual Basic . . .</a:t>
            </a:r>
          </a:p>
          <a:p>
            <a:pPr eaLnBrk="1" hangingPunct="1"/>
            <a:r>
              <a:rPr lang="en-US" smtClean="0"/>
              <a:t>Programs compile into assembly language (Level 3)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85C40A-9773-4185-97AD-A17671D31D4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Assembly Language</a:t>
            </a:r>
          </a:p>
        </p:txBody>
      </p:sp>
      <p:sp>
        <p:nvSpPr>
          <p:cNvPr id="6861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6477000" cy="2819400"/>
          </a:xfrm>
        </p:spPr>
        <p:txBody>
          <a:bodyPr/>
          <a:lstStyle/>
          <a:p>
            <a:pPr eaLnBrk="1" hangingPunct="1"/>
            <a:r>
              <a:rPr lang="en-US" smtClean="0"/>
              <a:t>Level 3</a:t>
            </a:r>
          </a:p>
          <a:p>
            <a:pPr eaLnBrk="1" hangingPunct="1"/>
            <a:r>
              <a:rPr lang="en-US" smtClean="0"/>
              <a:t>Instruction mnemonics that have a one-to-one correspondence to machine language</a:t>
            </a:r>
          </a:p>
          <a:p>
            <a:pPr eaLnBrk="1" hangingPunct="1"/>
            <a:r>
              <a:rPr lang="en-US" smtClean="0"/>
              <a:t>Programs are translated into Instruction Set Architecture Level - machine language (Level 2)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C23E62-69E7-45CA-80D3-0507FBC88CE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Instruction Set Architecture (ISA)</a:t>
            </a:r>
          </a:p>
        </p:txBody>
      </p:sp>
      <p:sp>
        <p:nvSpPr>
          <p:cNvPr id="6963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6477000" cy="2667000"/>
          </a:xfrm>
        </p:spPr>
        <p:txBody>
          <a:bodyPr/>
          <a:lstStyle/>
          <a:p>
            <a:pPr eaLnBrk="1" hangingPunct="1"/>
            <a:r>
              <a:rPr lang="en-US" smtClean="0"/>
              <a:t>Level 2</a:t>
            </a:r>
          </a:p>
          <a:p>
            <a:pPr eaLnBrk="1" hangingPunct="1"/>
            <a:r>
              <a:rPr lang="en-US" smtClean="0"/>
              <a:t>Also known as </a:t>
            </a:r>
            <a:r>
              <a:rPr lang="en-US" smtClean="0">
                <a:solidFill>
                  <a:schemeClr val="tx2"/>
                </a:solidFill>
              </a:rPr>
              <a:t>conventional machine language</a:t>
            </a:r>
          </a:p>
          <a:p>
            <a:pPr eaLnBrk="1" hangingPunct="1"/>
            <a:r>
              <a:rPr lang="en-US" smtClean="0"/>
              <a:t>Executed by Level 1 (Digital Logic)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38F6C3-32A4-4EF0-BF95-1D1384EF92D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3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Digital Logic</a:t>
            </a:r>
          </a:p>
        </p:txBody>
      </p:sp>
      <p:sp>
        <p:nvSpPr>
          <p:cNvPr id="7066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6477000" cy="2667000"/>
          </a:xfrm>
        </p:spPr>
        <p:txBody>
          <a:bodyPr/>
          <a:lstStyle/>
          <a:p>
            <a:pPr eaLnBrk="1" hangingPunct="1"/>
            <a:r>
              <a:rPr lang="en-US" smtClean="0"/>
              <a:t>Level 1</a:t>
            </a:r>
          </a:p>
          <a:p>
            <a:pPr eaLnBrk="1" hangingPunct="1"/>
            <a:r>
              <a:rPr lang="en-US" smtClean="0"/>
              <a:t>CPU, constructed from digital logic gates</a:t>
            </a:r>
          </a:p>
          <a:p>
            <a:pPr eaLnBrk="1" hangingPunct="1"/>
            <a:r>
              <a:rPr lang="en-US" smtClean="0"/>
              <a:t>System bus</a:t>
            </a:r>
          </a:p>
          <a:p>
            <a:pPr eaLnBrk="1" hangingPunct="1"/>
            <a:r>
              <a:rPr lang="en-US" smtClean="0"/>
              <a:t>Memory</a:t>
            </a:r>
          </a:p>
          <a:p>
            <a:pPr eaLnBrk="1" hangingPunct="1"/>
            <a:r>
              <a:rPr lang="en-US" smtClean="0"/>
              <a:t>Implemented using bipolar transistors</a:t>
            </a:r>
          </a:p>
        </p:txBody>
      </p:sp>
      <p:sp>
        <p:nvSpPr>
          <p:cNvPr id="70662" name="Text Box 2052"/>
          <p:cNvSpPr txBox="1">
            <a:spLocks noChangeArrowheads="1"/>
          </p:cNvSpPr>
          <p:nvPr/>
        </p:nvSpPr>
        <p:spPr bwMode="auto">
          <a:xfrm>
            <a:off x="5867400" y="5410200"/>
            <a:ext cx="2819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tx2"/>
                </a:solidFill>
              </a:rPr>
              <a:t>next: Data Representation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A5D0EC-3030-43BE-9AAA-46497DC0F0E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562600" cy="2819400"/>
          </a:xfrm>
        </p:spPr>
        <p:txBody>
          <a:bodyPr/>
          <a:lstStyle/>
          <a:p>
            <a:pPr eaLnBrk="1" hangingPunct="1"/>
            <a:r>
              <a:rPr lang="en-US" smtClean="0"/>
              <a:t>Welcome to Assembly Language</a:t>
            </a:r>
          </a:p>
          <a:p>
            <a:pPr eaLnBrk="1" hangingPunct="1"/>
            <a:r>
              <a:rPr lang="en-US" smtClean="0"/>
              <a:t>Virtual Machine Concept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Data Representation</a:t>
            </a:r>
          </a:p>
          <a:p>
            <a:pPr eaLnBrk="1" hangingPunct="1"/>
            <a:r>
              <a:rPr lang="en-US" smtClean="0"/>
              <a:t>Boolean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1145D0-E531-43B2-B47A-4C4D6CA9847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01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Representation</a:t>
            </a:r>
          </a:p>
        </p:txBody>
      </p:sp>
      <p:sp>
        <p:nvSpPr>
          <p:cNvPr id="7270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086600" cy="4495800"/>
          </a:xfrm>
        </p:spPr>
        <p:txBody>
          <a:bodyPr/>
          <a:lstStyle/>
          <a:p>
            <a:pPr eaLnBrk="1" hangingPunct="1"/>
            <a:r>
              <a:rPr lang="en-US" smtClean="0"/>
              <a:t>Binary Numbers</a:t>
            </a:r>
          </a:p>
          <a:p>
            <a:pPr lvl="1" eaLnBrk="1" hangingPunct="1"/>
            <a:r>
              <a:rPr lang="en-US" smtClean="0"/>
              <a:t>Translating between binary and decimal</a:t>
            </a:r>
          </a:p>
          <a:p>
            <a:pPr eaLnBrk="1" hangingPunct="1"/>
            <a:r>
              <a:rPr lang="en-US" smtClean="0"/>
              <a:t>Binary Addition</a:t>
            </a:r>
          </a:p>
          <a:p>
            <a:pPr eaLnBrk="1" hangingPunct="1"/>
            <a:r>
              <a:rPr lang="en-US" smtClean="0"/>
              <a:t>Integer Storage Sizes</a:t>
            </a:r>
          </a:p>
          <a:p>
            <a:pPr eaLnBrk="1" hangingPunct="1"/>
            <a:r>
              <a:rPr lang="en-US" smtClean="0"/>
              <a:t>Hexadecimal Integers</a:t>
            </a:r>
          </a:p>
          <a:p>
            <a:pPr lvl="1" eaLnBrk="1" hangingPunct="1"/>
            <a:r>
              <a:rPr lang="en-US" smtClean="0"/>
              <a:t>Translating between decimal and hexadecimal</a:t>
            </a:r>
          </a:p>
          <a:p>
            <a:pPr lvl="1" eaLnBrk="1" hangingPunct="1"/>
            <a:r>
              <a:rPr lang="en-US" smtClean="0"/>
              <a:t>Hexadecimal subtraction</a:t>
            </a:r>
          </a:p>
          <a:p>
            <a:pPr eaLnBrk="1" hangingPunct="1"/>
            <a:r>
              <a:rPr lang="en-US" smtClean="0"/>
              <a:t>Signed Integers</a:t>
            </a:r>
          </a:p>
          <a:p>
            <a:pPr lvl="1" eaLnBrk="1" hangingPunct="1"/>
            <a:r>
              <a:rPr lang="en-US" smtClean="0"/>
              <a:t>Binary subtraction</a:t>
            </a:r>
          </a:p>
          <a:p>
            <a:pPr eaLnBrk="1" hangingPunct="1"/>
            <a:r>
              <a:rPr lang="en-US" smtClean="0"/>
              <a:t>Character Storage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BEE1F0-F35A-4F1D-80CE-3EEEA132019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Numbers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029200" cy="3352800"/>
          </a:xfrm>
        </p:spPr>
        <p:txBody>
          <a:bodyPr/>
          <a:lstStyle/>
          <a:p>
            <a:pPr eaLnBrk="1" hangingPunct="1"/>
            <a:r>
              <a:rPr lang="en-US" smtClean="0"/>
              <a:t>Digits are 1 and 0</a:t>
            </a:r>
          </a:p>
          <a:p>
            <a:pPr lvl="1" eaLnBrk="1" hangingPunct="1"/>
            <a:r>
              <a:rPr lang="en-US" smtClean="0"/>
              <a:t>1 = true</a:t>
            </a:r>
          </a:p>
          <a:p>
            <a:pPr lvl="1" eaLnBrk="1" hangingPunct="1"/>
            <a:r>
              <a:rPr lang="en-US" smtClean="0"/>
              <a:t>0 = false</a:t>
            </a:r>
          </a:p>
          <a:p>
            <a:pPr eaLnBrk="1" hangingPunct="1"/>
            <a:r>
              <a:rPr lang="en-US" smtClean="0"/>
              <a:t>MSB – most significant bit</a:t>
            </a:r>
          </a:p>
          <a:p>
            <a:pPr eaLnBrk="1" hangingPunct="1"/>
            <a:r>
              <a:rPr lang="en-US" smtClean="0"/>
              <a:t>LSB – least significant bit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Bit numbering: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4343400" y="3962400"/>
          <a:ext cx="3200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1928160" imgH="556920" progId="Visio.Drawing.6">
                  <p:embed/>
                </p:oleObj>
              </mc:Choice>
              <mc:Fallback>
                <p:oleObj name="VISIO" r:id="rId4" imgW="1928160" imgH="556920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962400"/>
                        <a:ext cx="3200400" cy="92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0FE38-A534-4852-89A7-0F7AB7F0292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Chapter Overview</a:t>
            </a:r>
          </a:p>
        </p:txBody>
      </p:sp>
      <p:sp>
        <p:nvSpPr>
          <p:cNvPr id="5632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562600" cy="3886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Welcome to Assembly Language</a:t>
            </a:r>
          </a:p>
          <a:p>
            <a:pPr lvl="1" eaLnBrk="1" hangingPunct="1"/>
            <a:r>
              <a:rPr lang="en-US" b="1" smtClean="0">
                <a:solidFill>
                  <a:schemeClr val="tx2"/>
                </a:solidFill>
              </a:rPr>
              <a:t>X86 Processors</a:t>
            </a:r>
          </a:p>
          <a:p>
            <a:pPr lvl="1" eaLnBrk="1" hangingPunct="1"/>
            <a:r>
              <a:rPr lang="en-US" b="1" smtClean="0">
                <a:solidFill>
                  <a:schemeClr val="tx2"/>
                </a:solidFill>
              </a:rPr>
              <a:t>MASM</a:t>
            </a:r>
          </a:p>
          <a:p>
            <a:pPr eaLnBrk="1" hangingPunct="1"/>
            <a:r>
              <a:rPr lang="en-US" smtClean="0"/>
              <a:t>Virtual Machine Concept</a:t>
            </a:r>
          </a:p>
          <a:p>
            <a:pPr lvl="1" eaLnBrk="1" hangingPunct="1"/>
            <a:r>
              <a:rPr lang="en-US" smtClean="0"/>
              <a:t>Machines running other machines</a:t>
            </a:r>
          </a:p>
          <a:p>
            <a:pPr eaLnBrk="1" hangingPunct="1"/>
            <a:r>
              <a:rPr lang="en-US" smtClean="0"/>
              <a:t>Data Representation</a:t>
            </a:r>
          </a:p>
          <a:p>
            <a:pPr lvl="1" eaLnBrk="1" hangingPunct="1"/>
            <a:r>
              <a:rPr lang="en-US" smtClean="0"/>
              <a:t>Bits and bytes</a:t>
            </a:r>
          </a:p>
          <a:p>
            <a:pPr eaLnBrk="1" hangingPunct="1"/>
            <a:r>
              <a:rPr lang="en-US" smtClean="0"/>
              <a:t>Boolean Operations</a:t>
            </a:r>
          </a:p>
          <a:p>
            <a:pPr lvl="1" eaLnBrk="1" hangingPunct="1"/>
            <a:r>
              <a:rPr lang="en-US" smtClean="0"/>
              <a:t>AND, OR,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0CD5CE-ED2E-4ECB-88C9-C6DBC2C5953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Numbers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5257800" cy="838200"/>
          </a:xfrm>
        </p:spPr>
        <p:txBody>
          <a:bodyPr/>
          <a:lstStyle/>
          <a:p>
            <a:pPr eaLnBrk="1" hangingPunct="1"/>
            <a:r>
              <a:rPr lang="en-US" sz="2000" smtClean="0"/>
              <a:t>Each digit (bit) is either 1 or 0</a:t>
            </a:r>
          </a:p>
          <a:p>
            <a:pPr eaLnBrk="1" hangingPunct="1"/>
            <a:r>
              <a:rPr lang="en-US" sz="2000" smtClean="0"/>
              <a:t>Each bit represents a power of 2: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5181600" y="1371600"/>
          <a:ext cx="28956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1791000" imgH="450360" progId="Visio.Drawing.6">
                  <p:embed/>
                </p:oleObj>
              </mc:Choice>
              <mc:Fallback>
                <p:oleObj name="VISIO" r:id="rId4" imgW="1791000" imgH="450360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77" t="-11035" r="-2777"/>
                      <a:stretch>
                        <a:fillRect/>
                      </a:stretch>
                    </p:blipFill>
                    <p:spPr bwMode="auto">
                      <a:xfrm>
                        <a:off x="5181600" y="1371600"/>
                        <a:ext cx="2895600" cy="7667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2743200"/>
            <a:ext cx="53340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533400" y="3429000"/>
            <a:ext cx="2133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Every binary number is a sum of powers of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C67F23-2559-4801-AADC-3797D5F7D82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Translating Binary to Decimal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114800"/>
          </a:xfrm>
        </p:spPr>
        <p:txBody>
          <a:bodyPr/>
          <a:lstStyle/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mtClean="0"/>
              <a:t>Weighted positional notation shows how to calculate the decimal value of each binary bit:</a:t>
            </a:r>
            <a:endParaRPr lang="en-US" i="1" smtClean="0"/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b="1" i="1" smtClean="0">
                <a:solidFill>
                  <a:schemeClr val="tx2"/>
                </a:solidFill>
                <a:latin typeface="Times New Roman" pitchFamily="18" charset="0"/>
              </a:rPr>
              <a:t>dec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= (</a:t>
            </a:r>
            <a:r>
              <a:rPr lang="en-US" b="1" i="1" smtClean="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b="1" i="1" baseline="-25000" smtClean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b="1" i="1" baseline="30000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b="1" baseline="30000" smtClean="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b="1" i="1" smtClean="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b="1" i="1" baseline="-25000" smtClean="0">
                <a:solidFill>
                  <a:schemeClr val="tx2"/>
                </a:solidFill>
                <a:latin typeface="Times New Roman" pitchFamily="18" charset="0"/>
              </a:rPr>
              <a:t>n-2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2</a:t>
            </a:r>
            <a:r>
              <a:rPr lang="en-US" b="1" i="1" baseline="30000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b="1" baseline="30000" smtClean="0">
                <a:solidFill>
                  <a:schemeClr val="tx2"/>
                </a:solidFill>
                <a:latin typeface="Times New Roman" pitchFamily="18" charset="0"/>
              </a:rPr>
              <a:t>-2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...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b="1" i="1" smtClean="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b="1" i="1" baseline="-2500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2</a:t>
            </a:r>
            <a:r>
              <a:rPr lang="en-US" b="1" baseline="3000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b="1" i="1" smtClean="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b="1" i="1" baseline="-25000" smtClean="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2</a:t>
            </a:r>
            <a:r>
              <a:rPr lang="en-US" b="1" baseline="30000" smtClean="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1800" smtClean="0"/>
              <a:t>D = binary digit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mtClean="0"/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mtClean="0"/>
              <a:t>binary 00001001 = decimal 9:</a:t>
            </a:r>
          </a:p>
          <a:p>
            <a:pPr marL="11430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mtClean="0">
                <a:latin typeface="Times New Roman" pitchFamily="18" charset="0"/>
              </a:rPr>
              <a:t>	</a:t>
            </a:r>
            <a:r>
              <a:rPr lang="en-US" smtClean="0"/>
              <a:t>(1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2</a:t>
            </a:r>
            <a:r>
              <a:rPr lang="en-US" baseline="30000" smtClean="0"/>
              <a:t>3</a:t>
            </a:r>
            <a:r>
              <a:rPr lang="en-US" smtClean="0"/>
              <a:t>) + (1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2</a:t>
            </a:r>
            <a:r>
              <a:rPr lang="en-US" baseline="30000" smtClean="0"/>
              <a:t>0</a:t>
            </a:r>
            <a:r>
              <a:rPr lang="en-US" smtClean="0"/>
              <a:t>) = 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3AAD60-E2E6-4E72-81BD-A8C2FD5F80B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Translating Unsigned Decimal to Binary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Repeatedly divide the decimal integer by 2. Each remainder is a binary digit in the translated value:</a:t>
            </a:r>
          </a:p>
        </p:txBody>
      </p:sp>
      <p:pic>
        <p:nvPicPr>
          <p:cNvPr id="7475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505200"/>
            <a:ext cx="5257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133600"/>
            <a:ext cx="52578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0" name="Text Box 9"/>
          <p:cNvSpPr txBox="1">
            <a:spLocks noChangeArrowheads="1"/>
          </p:cNvSpPr>
          <p:nvPr/>
        </p:nvSpPr>
        <p:spPr bwMode="auto">
          <a:xfrm>
            <a:off x="2895600" y="5562600"/>
            <a:ext cx="2209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37 = 100101</a:t>
            </a:r>
          </a:p>
        </p:txBody>
      </p:sp>
      <p:sp>
        <p:nvSpPr>
          <p:cNvPr id="74761" name="Line 10"/>
          <p:cNvSpPr>
            <a:spLocks noChangeShapeType="1"/>
          </p:cNvSpPr>
          <p:nvPr/>
        </p:nvSpPr>
        <p:spPr bwMode="auto">
          <a:xfrm>
            <a:off x="2733675" y="23622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3ADCAE-EA88-4333-A1B8-F9EF9263A2E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Addition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Starting with the LSB, add each pair of digits, include the carry if present.</a:t>
            </a:r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2286000" y="2209800"/>
          <a:ext cx="46482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3332880" imgH="1589760" progId="Visio.Drawing.6">
                  <p:embed/>
                </p:oleObj>
              </mc:Choice>
              <mc:Fallback>
                <p:oleObj name="VISIO" r:id="rId4" imgW="3332880" imgH="1589760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1515"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4648200" cy="2398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A20763-3434-4FF9-8B60-4CAEB999696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Integer Storage Sizes</a:t>
            </a:r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3886200" y="1066800"/>
          <a:ext cx="312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2926800" imgH="892080" progId="Visio.Drawing.6">
                  <p:embed/>
                </p:oleObj>
              </mc:Choice>
              <mc:Fallback>
                <p:oleObj name="VISIO" r:id="rId4" imgW="2926800" imgH="892080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3886200" y="1066800"/>
                        <a:ext cx="3124200" cy="1219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2667000"/>
            <a:ext cx="6858000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7391400" cy="54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What is the largest unsigned integer that may be stored in 20 bits?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1752600" y="1295400"/>
            <a:ext cx="2438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Standard sizes: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1CEB60-7E9F-47D8-BAAC-C9AF7D0E636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Hexadecimal Integers</a:t>
            </a:r>
          </a:p>
        </p:txBody>
      </p:sp>
      <p:pic>
        <p:nvPicPr>
          <p:cNvPr id="75781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828800"/>
            <a:ext cx="685800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2" name="Text Box 1031"/>
          <p:cNvSpPr txBox="1">
            <a:spLocks noChangeArrowheads="1"/>
          </p:cNvSpPr>
          <p:nvPr/>
        </p:nvSpPr>
        <p:spPr bwMode="auto">
          <a:xfrm>
            <a:off x="1143000" y="1066800"/>
            <a:ext cx="6781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Binary values are represented in hexadecimal.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3D050B-2177-427A-BA13-2BEDEE72274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Translating Binary to Hexadecimal</a:t>
            </a:r>
          </a:p>
        </p:txBody>
      </p:sp>
      <p:sp>
        <p:nvSpPr>
          <p:cNvPr id="76805" name="Text Box 38"/>
          <p:cNvSpPr txBox="1">
            <a:spLocks noChangeArrowheads="1"/>
          </p:cNvSpPr>
          <p:nvPr/>
        </p:nvSpPr>
        <p:spPr bwMode="auto">
          <a:xfrm>
            <a:off x="838200" y="1219200"/>
            <a:ext cx="76962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Each hexadecimal digit corresponds to 4 binary bits.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Example: Translate the binary integer 000101101010011110010100 to  hexadecimal:</a:t>
            </a:r>
          </a:p>
        </p:txBody>
      </p:sp>
      <p:pic>
        <p:nvPicPr>
          <p:cNvPr id="76806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95600"/>
            <a:ext cx="5562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793D81-476D-45A1-B7B8-2F76793BD0A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Converting Hexadecimal to Decimal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886200"/>
          </a:xfrm>
        </p:spPr>
        <p:txBody>
          <a:bodyPr/>
          <a:lstStyle/>
          <a:p>
            <a:pPr eaLnBrk="1" hangingPunct="1"/>
            <a:r>
              <a:rPr lang="en-US" smtClean="0"/>
              <a:t>Multiply each digit by its corresponding power of 16: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000" smtClean="0">
                <a:latin typeface="Times" pitchFamily="18" charset="0"/>
              </a:rPr>
              <a:t>	dec = (D</a:t>
            </a:r>
            <a:r>
              <a:rPr lang="en-US" sz="2000" baseline="-25000" smtClean="0">
                <a:latin typeface="Times" pitchFamily="18" charset="0"/>
              </a:rPr>
              <a:t>3</a:t>
            </a:r>
            <a:r>
              <a:rPr lang="en-US" sz="2000" smtClean="0">
                <a:latin typeface="Times" pitchFamily="18" charset="0"/>
              </a:rPr>
              <a:t>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3</a:t>
            </a:r>
            <a:r>
              <a:rPr lang="en-US" sz="2000" smtClean="0">
                <a:latin typeface="Times" pitchFamily="18" charset="0"/>
              </a:rPr>
              <a:t>) + (D</a:t>
            </a:r>
            <a:r>
              <a:rPr lang="en-US" sz="2000" baseline="-25000" smtClean="0">
                <a:latin typeface="Times" pitchFamily="18" charset="0"/>
              </a:rPr>
              <a:t>2</a:t>
            </a:r>
            <a:r>
              <a:rPr lang="en-US" sz="2000" smtClean="0">
                <a:latin typeface="Times" pitchFamily="18" charset="0"/>
              </a:rPr>
              <a:t>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2</a:t>
            </a:r>
            <a:r>
              <a:rPr lang="en-US" sz="2000" smtClean="0">
                <a:latin typeface="Times" pitchFamily="18" charset="0"/>
              </a:rPr>
              <a:t>) + (D</a:t>
            </a:r>
            <a:r>
              <a:rPr lang="en-US" sz="2000" baseline="-25000" smtClean="0">
                <a:latin typeface="Times" pitchFamily="18" charset="0"/>
              </a:rPr>
              <a:t>1</a:t>
            </a:r>
            <a:r>
              <a:rPr lang="en-US" sz="2000" smtClean="0">
                <a:latin typeface="Times" pitchFamily="18" charset="0"/>
              </a:rPr>
              <a:t>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1</a:t>
            </a:r>
            <a:r>
              <a:rPr lang="en-US" sz="2000" smtClean="0">
                <a:latin typeface="Times" pitchFamily="18" charset="0"/>
              </a:rPr>
              <a:t>) + (D</a:t>
            </a:r>
            <a:r>
              <a:rPr lang="en-US" sz="2000" baseline="-25000" smtClean="0">
                <a:latin typeface="Times" pitchFamily="18" charset="0"/>
              </a:rPr>
              <a:t>0</a:t>
            </a:r>
            <a:r>
              <a:rPr lang="en-US" sz="2000" smtClean="0">
                <a:latin typeface="Times" pitchFamily="18" charset="0"/>
              </a:rPr>
              <a:t>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0</a:t>
            </a:r>
            <a:r>
              <a:rPr lang="en-US" sz="2000" smtClean="0">
                <a:latin typeface="Times" pitchFamily="18" charset="0"/>
              </a:rPr>
              <a:t>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000" smtClean="0">
              <a:latin typeface="Times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smtClean="0">
                <a:latin typeface="Times" pitchFamily="18" charset="0"/>
              </a:rPr>
              <a:t>Hex 1234 equals (1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3</a:t>
            </a:r>
            <a:r>
              <a:rPr lang="en-US" sz="2000" smtClean="0">
                <a:latin typeface="Times" pitchFamily="18" charset="0"/>
              </a:rPr>
              <a:t>) + (2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2</a:t>
            </a:r>
            <a:r>
              <a:rPr lang="en-US" sz="2000" smtClean="0">
                <a:latin typeface="Times" pitchFamily="18" charset="0"/>
              </a:rPr>
              <a:t>) + (3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1</a:t>
            </a:r>
            <a:r>
              <a:rPr lang="en-US" sz="2000" smtClean="0">
                <a:latin typeface="Times" pitchFamily="18" charset="0"/>
              </a:rPr>
              <a:t>) + (4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0</a:t>
            </a:r>
            <a:r>
              <a:rPr lang="en-US" sz="2000" smtClean="0">
                <a:latin typeface="Times" pitchFamily="18" charset="0"/>
              </a:rPr>
              <a:t>), or decimal 4,660.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000" smtClean="0">
              <a:latin typeface="Times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smtClean="0">
                <a:latin typeface="Times" pitchFamily="18" charset="0"/>
              </a:rPr>
              <a:t>Hex 3BA4 equals (3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3</a:t>
            </a:r>
            <a:r>
              <a:rPr lang="en-US" sz="2000" smtClean="0">
                <a:latin typeface="Times" pitchFamily="18" charset="0"/>
              </a:rPr>
              <a:t>) + (11 * 16</a:t>
            </a:r>
            <a:r>
              <a:rPr lang="en-US" sz="2000" baseline="30000" smtClean="0">
                <a:latin typeface="Times" pitchFamily="18" charset="0"/>
              </a:rPr>
              <a:t>2</a:t>
            </a:r>
            <a:r>
              <a:rPr lang="en-US" sz="2000" smtClean="0">
                <a:latin typeface="Times" pitchFamily="18" charset="0"/>
              </a:rPr>
              <a:t>) + (10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1</a:t>
            </a:r>
            <a:r>
              <a:rPr lang="en-US" sz="2000" smtClean="0">
                <a:latin typeface="Times" pitchFamily="18" charset="0"/>
              </a:rPr>
              <a:t>) + (4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000" smtClean="0">
                <a:latin typeface="Times" pitchFamily="18" charset="0"/>
              </a:rPr>
              <a:t> 16</a:t>
            </a:r>
            <a:r>
              <a:rPr lang="en-US" sz="2000" baseline="30000" smtClean="0">
                <a:latin typeface="Times" pitchFamily="18" charset="0"/>
              </a:rPr>
              <a:t>0</a:t>
            </a:r>
            <a:r>
              <a:rPr lang="en-US" sz="2000" smtClean="0">
                <a:latin typeface="Times" pitchFamily="18" charset="0"/>
              </a:rPr>
              <a:t>), or decimal 15,268.</a:t>
            </a:r>
            <a:endParaRPr lang="en-US" sz="20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142165-D429-44E0-B5CA-0398DA577CB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Powers of 16</a:t>
            </a:r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438400"/>
            <a:ext cx="57912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Used when calculating hexadecimal values up to 8 digits long: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115850-208E-4DAA-BB4F-B3958751496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Converting Decimal to Hexadecimal</a:t>
            </a:r>
          </a:p>
        </p:txBody>
      </p:sp>
      <p:pic>
        <p:nvPicPr>
          <p:cNvPr id="798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676400"/>
            <a:ext cx="4846638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1905000" y="3886200"/>
            <a:ext cx="5334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decimal 422 = 1A6 hexadecimal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E8861E-76F8-4DE8-ACEE-F298F1CD41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Welcome to Assembly Language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172200" cy="1905000"/>
          </a:xfrm>
        </p:spPr>
        <p:txBody>
          <a:bodyPr/>
          <a:lstStyle/>
          <a:p>
            <a:pPr eaLnBrk="1" hangingPunct="1"/>
            <a:r>
              <a:rPr lang="en-US" smtClean="0"/>
              <a:t>Some Good Questions to Ask</a:t>
            </a:r>
          </a:p>
          <a:p>
            <a:pPr eaLnBrk="1" hangingPunct="1"/>
            <a:r>
              <a:rPr lang="en-US" smtClean="0"/>
              <a:t>Assembly Language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107CBD-E75E-46BA-B01F-39E01ED8046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Hexadecimal Addition</a:t>
            </a:r>
          </a:p>
        </p:txBody>
      </p:sp>
      <p:sp>
        <p:nvSpPr>
          <p:cNvPr id="8090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609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smtClean="0"/>
              <a:t>Divide the sum of two digits by the number base (16). The quotient becomes the carry value, and the remainder is the sum digit.</a:t>
            </a:r>
          </a:p>
        </p:txBody>
      </p:sp>
      <p:sp>
        <p:nvSpPr>
          <p:cNvPr id="80902" name="Text Box 1028"/>
          <p:cNvSpPr txBox="1">
            <a:spLocks noChangeArrowheads="1"/>
          </p:cNvSpPr>
          <p:nvPr/>
        </p:nvSpPr>
        <p:spPr bwMode="auto">
          <a:xfrm>
            <a:off x="2362200" y="2590800"/>
            <a:ext cx="38862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36	28	28	6A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42	45	58	4B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78	6D	80	B5</a:t>
            </a:r>
          </a:p>
        </p:txBody>
      </p:sp>
      <p:sp>
        <p:nvSpPr>
          <p:cNvPr id="80903" name="Line 1029"/>
          <p:cNvSpPr>
            <a:spLocks noChangeShapeType="1"/>
          </p:cNvSpPr>
          <p:nvPr/>
        </p:nvSpPr>
        <p:spPr bwMode="auto">
          <a:xfrm flipV="1">
            <a:off x="2438400" y="315277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80904" name="Text Box 1030"/>
          <p:cNvSpPr txBox="1">
            <a:spLocks noChangeArrowheads="1"/>
          </p:cNvSpPr>
          <p:nvPr/>
        </p:nvSpPr>
        <p:spPr bwMode="auto">
          <a:xfrm>
            <a:off x="5133975" y="2271713"/>
            <a:ext cx="28257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/>
              <a:t>1</a:t>
            </a:r>
          </a:p>
        </p:txBody>
      </p:sp>
      <p:sp>
        <p:nvSpPr>
          <p:cNvPr id="80905" name="Text Box 1033"/>
          <p:cNvSpPr txBox="1">
            <a:spLocks noChangeArrowheads="1"/>
          </p:cNvSpPr>
          <p:nvPr/>
        </p:nvSpPr>
        <p:spPr bwMode="auto">
          <a:xfrm>
            <a:off x="4210050" y="2286000"/>
            <a:ext cx="2825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/>
              <a:t>1</a:t>
            </a:r>
          </a:p>
        </p:txBody>
      </p:sp>
      <p:sp>
        <p:nvSpPr>
          <p:cNvPr id="80906" name="Line 1035"/>
          <p:cNvSpPr>
            <a:spLocks noChangeShapeType="1"/>
          </p:cNvSpPr>
          <p:nvPr/>
        </p:nvSpPr>
        <p:spPr bwMode="auto">
          <a:xfrm flipH="1" flipV="1">
            <a:off x="5438775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80907" name="Text Box 1036"/>
          <p:cNvSpPr txBox="1">
            <a:spLocks noChangeArrowheads="1"/>
          </p:cNvSpPr>
          <p:nvPr/>
        </p:nvSpPr>
        <p:spPr bwMode="auto">
          <a:xfrm>
            <a:off x="4533900" y="41148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500"/>
              <a:t>21 / 16 = 1, rem 5</a:t>
            </a:r>
          </a:p>
        </p:txBody>
      </p:sp>
      <p:sp>
        <p:nvSpPr>
          <p:cNvPr id="76814" name="Text Box 1038"/>
          <p:cNvSpPr txBox="1">
            <a:spLocks noChangeArrowheads="1"/>
          </p:cNvSpPr>
          <p:nvPr/>
        </p:nvSpPr>
        <p:spPr bwMode="auto">
          <a:xfrm>
            <a:off x="762000" y="5181600"/>
            <a:ext cx="7391400" cy="860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>
                <a:solidFill>
                  <a:schemeClr val="tx2"/>
                </a:solidFill>
              </a:rPr>
              <a:t>Important skill: Programmers frequently add and subtract the addresses of variables and 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768665-E1F9-43BC-A5B1-D2569B46808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Hexadecimal Subtraction</a:t>
            </a:r>
          </a:p>
        </p:txBody>
      </p:sp>
      <p:sp>
        <p:nvSpPr>
          <p:cNvPr id="8192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0866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smtClean="0"/>
              <a:t>When a borrow is required from the digit to the left, add 16 (decimal) to the current digit's value:</a:t>
            </a:r>
          </a:p>
        </p:txBody>
      </p:sp>
      <p:sp>
        <p:nvSpPr>
          <p:cNvPr id="81926" name="Text Box 1028"/>
          <p:cNvSpPr txBox="1">
            <a:spLocks noChangeArrowheads="1"/>
          </p:cNvSpPr>
          <p:nvPr/>
        </p:nvSpPr>
        <p:spPr bwMode="auto">
          <a:xfrm>
            <a:off x="3276600" y="3744913"/>
            <a:ext cx="17526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C6	75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A2	47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/>
              <a:t>24	2E</a:t>
            </a:r>
          </a:p>
        </p:txBody>
      </p:sp>
      <p:sp>
        <p:nvSpPr>
          <p:cNvPr id="81927" name="Line 1029"/>
          <p:cNvSpPr>
            <a:spLocks noChangeShapeType="1"/>
          </p:cNvSpPr>
          <p:nvPr/>
        </p:nvSpPr>
        <p:spPr bwMode="auto">
          <a:xfrm flipV="1">
            <a:off x="3286125" y="43148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81928" name="Text Box 1031"/>
          <p:cNvSpPr txBox="1">
            <a:spLocks noChangeArrowheads="1"/>
          </p:cNvSpPr>
          <p:nvPr/>
        </p:nvSpPr>
        <p:spPr bwMode="auto">
          <a:xfrm>
            <a:off x="4086225" y="3363913"/>
            <a:ext cx="533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>
                <a:solidFill>
                  <a:schemeClr val="tx2"/>
                </a:solidFill>
                <a:latin typeface="Symbol" pitchFamily="18" charset="2"/>
              </a:rPr>
              <a:t>-</a:t>
            </a:r>
            <a:r>
              <a:rPr lang="en-US" sz="15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1929" name="Line 1034"/>
          <p:cNvSpPr>
            <a:spLocks noChangeShapeType="1"/>
          </p:cNvSpPr>
          <p:nvPr/>
        </p:nvSpPr>
        <p:spPr bwMode="auto">
          <a:xfrm flipH="1">
            <a:off x="44958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81930" name="Text Box 1035"/>
          <p:cNvSpPr txBox="1">
            <a:spLocks noChangeArrowheads="1"/>
          </p:cNvSpPr>
          <p:nvPr/>
        </p:nvSpPr>
        <p:spPr bwMode="auto">
          <a:xfrm>
            <a:off x="3733800" y="2286000"/>
            <a:ext cx="1524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sz="1500"/>
              <a:t>16 + 5 = 21</a:t>
            </a:r>
          </a:p>
        </p:txBody>
      </p:sp>
      <p:sp>
        <p:nvSpPr>
          <p:cNvPr id="77837" name="Text Box 1037"/>
          <p:cNvSpPr txBox="1">
            <a:spLocks noChangeArrowheads="1"/>
          </p:cNvSpPr>
          <p:nvPr/>
        </p:nvSpPr>
        <p:spPr bwMode="auto">
          <a:xfrm>
            <a:off x="762000" y="5105400"/>
            <a:ext cx="7391400" cy="800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Practice: The address of </a:t>
            </a:r>
            <a:r>
              <a:rPr lang="en-US" sz="1700" b="1">
                <a:solidFill>
                  <a:schemeClr val="tx2"/>
                </a:solidFill>
              </a:rPr>
              <a:t>var1</a:t>
            </a:r>
            <a:r>
              <a:rPr lang="en-US" sz="1700"/>
              <a:t> is 00400020. The address of the next variable after var1 is 0040006A. How many bytes are used by var1?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D6F61C-31BB-4050-8FF9-AD14B3B27FA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Signed Integers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The highest bit indicates the sign. 1 = negative, </a:t>
            </a:r>
            <a:br>
              <a:rPr lang="en-US" smtClean="0"/>
            </a:br>
            <a:r>
              <a:rPr lang="en-US" smtClean="0"/>
              <a:t>0 = positive</a:t>
            </a: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2209800" y="2209800"/>
          <a:ext cx="4800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4" imgW="2806200" imgH="1200240" progId="Visio.Drawing.6">
                  <p:embed/>
                </p:oleObj>
              </mc:Choice>
              <mc:Fallback>
                <p:oleObj name="VISIO" r:id="rId4" imgW="2806200" imgH="1200240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98" r="3076" b="-4347"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48006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838200" y="4876800"/>
            <a:ext cx="762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If the highest digit of a hexadecimal integer is &gt; 7, the value is negative. Examples: 8A, C5, A2, 9D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24B981-4764-4E17-A50E-BA13C2B4559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Forming the Two's Complement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Negative numbers are stored in two's complement notation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Represents the </a:t>
            </a:r>
            <a:r>
              <a:rPr lang="en-US" smtClean="0">
                <a:solidFill>
                  <a:schemeClr val="tx2"/>
                </a:solidFill>
              </a:rPr>
              <a:t>additive Inverse</a:t>
            </a:r>
            <a:endParaRPr lang="en-US" smtClean="0"/>
          </a:p>
        </p:txBody>
      </p:sp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667000"/>
            <a:ext cx="6065838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7772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Note that 00000001 + 11111111 = 00000000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DA79F0-41F3-4E71-BF94-69A8BB61C75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Subtraction</a:t>
            </a:r>
          </a:p>
        </p:txBody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subtracting A – B, convert B to its two's complement</a:t>
            </a:r>
          </a:p>
          <a:p>
            <a:pPr eaLnBrk="1" hangingPunct="1"/>
            <a:r>
              <a:rPr lang="en-US" smtClean="0"/>
              <a:t>Add A to (–B)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	0 0 0 0 1 1 0 0			0 0 0 0 1 1 0 0</a:t>
            </a:r>
          </a:p>
          <a:p>
            <a:pPr eaLnBrk="1" hangingPunct="1">
              <a:buFontTx/>
              <a:buNone/>
            </a:pPr>
            <a:r>
              <a:rPr lang="en-US" smtClean="0"/>
              <a:t>–	0 0 0 0 0 0 1 1			1 1 1 1 1 1 0 1</a:t>
            </a:r>
          </a:p>
          <a:p>
            <a:pPr eaLnBrk="1" hangingPunct="1">
              <a:buFontTx/>
              <a:buNone/>
            </a:pPr>
            <a:r>
              <a:rPr lang="en-US" smtClean="0"/>
              <a:t>	  	   			           0 0 0 0 1 0 0 1</a:t>
            </a:r>
          </a:p>
        </p:txBody>
      </p:sp>
      <p:sp>
        <p:nvSpPr>
          <p:cNvPr id="83974" name="Line 1028"/>
          <p:cNvSpPr>
            <a:spLocks noChangeShapeType="1"/>
          </p:cNvSpPr>
          <p:nvPr/>
        </p:nvSpPr>
        <p:spPr bwMode="auto">
          <a:xfrm>
            <a:off x="3429000" y="3276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83975" name="Line 1029"/>
          <p:cNvSpPr>
            <a:spLocks noChangeShapeType="1"/>
          </p:cNvSpPr>
          <p:nvPr/>
        </p:nvSpPr>
        <p:spPr bwMode="auto">
          <a:xfrm>
            <a:off x="1066800" y="3733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83976" name="Line 1030"/>
          <p:cNvSpPr>
            <a:spLocks noChangeShapeType="1"/>
          </p:cNvSpPr>
          <p:nvPr/>
        </p:nvSpPr>
        <p:spPr bwMode="auto">
          <a:xfrm>
            <a:off x="5268913" y="370205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78855" name="Text Box 1031"/>
          <p:cNvSpPr txBox="1">
            <a:spLocks noChangeArrowheads="1"/>
          </p:cNvSpPr>
          <p:nvPr/>
        </p:nvSpPr>
        <p:spPr bwMode="auto">
          <a:xfrm>
            <a:off x="2514600" y="5181600"/>
            <a:ext cx="4267200" cy="5413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Practice: Subtract 0101 from 1001.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CB2AD4-C3AE-416C-B835-AE0223F6B55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Learn How To Do the Following: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657600"/>
          </a:xfrm>
        </p:spPr>
        <p:txBody>
          <a:bodyPr/>
          <a:lstStyle/>
          <a:p>
            <a:pPr eaLnBrk="1" hangingPunct="1"/>
            <a:r>
              <a:rPr lang="en-US" smtClean="0"/>
              <a:t>Form the two's complement of a hexadecimal integer</a:t>
            </a:r>
          </a:p>
          <a:p>
            <a:pPr eaLnBrk="1" hangingPunct="1"/>
            <a:r>
              <a:rPr lang="en-US" smtClean="0"/>
              <a:t>Convert signed binary to decimal</a:t>
            </a:r>
          </a:p>
          <a:p>
            <a:pPr eaLnBrk="1" hangingPunct="1"/>
            <a:r>
              <a:rPr lang="en-US" smtClean="0"/>
              <a:t>Convert signed decimal to binary</a:t>
            </a:r>
          </a:p>
          <a:p>
            <a:pPr eaLnBrk="1" hangingPunct="1"/>
            <a:r>
              <a:rPr lang="en-US" smtClean="0"/>
              <a:t>Convert signed decimal to hexadecimal</a:t>
            </a:r>
          </a:p>
          <a:p>
            <a:pPr eaLnBrk="1" hangingPunct="1"/>
            <a:r>
              <a:rPr lang="en-US" smtClean="0"/>
              <a:t>Convert signed hexadecimal to decimal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C59A60-1591-46F2-B837-36F0DEA236E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Ranges of Signed Integers</a:t>
            </a: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8153400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077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highest bit is reserved for the sign. This limits the range: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62000" y="4876800"/>
            <a:ext cx="7391400" cy="5413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solidFill>
                  <a:schemeClr val="tx2"/>
                </a:solidFill>
              </a:rPr>
              <a:t>Practice: What is the largest positive value that may be stored in 20 bits?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F212CE-FE87-430A-BA0B-B3E55333655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Character Storage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6629400" cy="4495800"/>
          </a:xfrm>
        </p:spPr>
        <p:txBody>
          <a:bodyPr/>
          <a:lstStyle/>
          <a:p>
            <a:pPr eaLnBrk="1" hangingPunct="1"/>
            <a:r>
              <a:rPr lang="en-US" smtClean="0"/>
              <a:t>Character sets</a:t>
            </a:r>
          </a:p>
          <a:p>
            <a:pPr lvl="1" eaLnBrk="1" hangingPunct="1"/>
            <a:r>
              <a:rPr lang="en-US" smtClean="0"/>
              <a:t>Standard ASCII	(0 – 127)</a:t>
            </a:r>
          </a:p>
          <a:p>
            <a:pPr lvl="1" eaLnBrk="1" hangingPunct="1"/>
            <a:r>
              <a:rPr lang="en-US" smtClean="0"/>
              <a:t>Extended ASCII (0 – 255)</a:t>
            </a:r>
          </a:p>
          <a:p>
            <a:pPr lvl="1" eaLnBrk="1" hangingPunct="1"/>
            <a:r>
              <a:rPr lang="en-US" smtClean="0"/>
              <a:t>ANSI (0 – 255)</a:t>
            </a:r>
          </a:p>
          <a:p>
            <a:pPr lvl="1" eaLnBrk="1" hangingPunct="1"/>
            <a:r>
              <a:rPr lang="en-US" smtClean="0"/>
              <a:t>Unicode  (0 – 65,535)</a:t>
            </a:r>
          </a:p>
          <a:p>
            <a:pPr eaLnBrk="1" hangingPunct="1"/>
            <a:r>
              <a:rPr lang="en-US" smtClean="0"/>
              <a:t>Null-terminated String</a:t>
            </a:r>
          </a:p>
          <a:p>
            <a:pPr lvl="1" eaLnBrk="1" hangingPunct="1"/>
            <a:r>
              <a:rPr lang="en-US" smtClean="0"/>
              <a:t>Array of characters followed by a </a:t>
            </a:r>
            <a:r>
              <a:rPr lang="en-US" i="1" smtClean="0"/>
              <a:t>null byte</a:t>
            </a:r>
          </a:p>
          <a:p>
            <a:pPr eaLnBrk="1" hangingPunct="1"/>
            <a:r>
              <a:rPr lang="en-US" smtClean="0"/>
              <a:t>Using the ASCII table</a:t>
            </a:r>
          </a:p>
          <a:p>
            <a:pPr lvl="1" eaLnBrk="1" hangingPunct="1"/>
            <a:r>
              <a:rPr lang="en-US" smtClean="0"/>
              <a:t>back inside cover of book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2F7A17-C9F7-4E70-AB31-F8BCEA967BD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Numeric Data Representation</a:t>
            </a:r>
          </a:p>
        </p:txBody>
      </p:sp>
      <p:sp>
        <p:nvSpPr>
          <p:cNvPr id="8806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5715000" cy="3733800"/>
          </a:xfrm>
        </p:spPr>
        <p:txBody>
          <a:bodyPr/>
          <a:lstStyle/>
          <a:p>
            <a:pPr eaLnBrk="1" hangingPunct="1"/>
            <a:r>
              <a:rPr lang="en-US" smtClean="0"/>
              <a:t>pure binary</a:t>
            </a:r>
          </a:p>
          <a:p>
            <a:pPr lvl="1" eaLnBrk="1" hangingPunct="1"/>
            <a:r>
              <a:rPr lang="en-US" smtClean="0"/>
              <a:t>can be calculated directly</a:t>
            </a:r>
          </a:p>
          <a:p>
            <a:pPr eaLnBrk="1" hangingPunct="1"/>
            <a:r>
              <a:rPr lang="en-US" smtClean="0"/>
              <a:t>ASCII binary</a:t>
            </a:r>
          </a:p>
          <a:p>
            <a:pPr lvl="1" eaLnBrk="1" hangingPunct="1"/>
            <a:r>
              <a:rPr lang="en-US" smtClean="0"/>
              <a:t>string of digits: "01010101"</a:t>
            </a:r>
          </a:p>
          <a:p>
            <a:pPr eaLnBrk="1" hangingPunct="1"/>
            <a:r>
              <a:rPr lang="en-US" smtClean="0"/>
              <a:t>ASCII decimal</a:t>
            </a:r>
          </a:p>
          <a:p>
            <a:pPr lvl="1" eaLnBrk="1" hangingPunct="1"/>
            <a:r>
              <a:rPr lang="en-US" smtClean="0"/>
              <a:t>string of digits: "65"</a:t>
            </a:r>
          </a:p>
          <a:p>
            <a:pPr eaLnBrk="1" hangingPunct="1"/>
            <a:r>
              <a:rPr lang="en-US" smtClean="0"/>
              <a:t>ASCII hexadecimal</a:t>
            </a:r>
          </a:p>
          <a:p>
            <a:pPr lvl="1" eaLnBrk="1" hangingPunct="1"/>
            <a:r>
              <a:rPr lang="en-US" smtClean="0"/>
              <a:t>string of digits: "9C"</a:t>
            </a:r>
          </a:p>
        </p:txBody>
      </p:sp>
      <p:sp>
        <p:nvSpPr>
          <p:cNvPr id="88070" name="Text Box 1028"/>
          <p:cNvSpPr txBox="1">
            <a:spLocks noChangeArrowheads="1"/>
          </p:cNvSpPr>
          <p:nvPr/>
        </p:nvSpPr>
        <p:spPr bwMode="auto">
          <a:xfrm>
            <a:off x="5867400" y="5410200"/>
            <a:ext cx="2819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tx2"/>
                </a:solidFill>
              </a:rPr>
              <a:t>next: Boolean Operations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360FF3-F3B7-42A3-A7A7-D32FD54D7DB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562600" cy="2819400"/>
          </a:xfrm>
        </p:spPr>
        <p:txBody>
          <a:bodyPr/>
          <a:lstStyle/>
          <a:p>
            <a:pPr eaLnBrk="1" hangingPunct="1"/>
            <a:r>
              <a:rPr lang="en-US" smtClean="0"/>
              <a:t>Welcome to Assembly Language</a:t>
            </a:r>
          </a:p>
          <a:p>
            <a:pPr eaLnBrk="1" hangingPunct="1"/>
            <a:r>
              <a:rPr lang="en-US" smtClean="0"/>
              <a:t>Virtual Machine Concept</a:t>
            </a:r>
          </a:p>
          <a:p>
            <a:pPr eaLnBrk="1" hangingPunct="1"/>
            <a:r>
              <a:rPr lang="en-US" smtClean="0"/>
              <a:t>Data Representation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Boolean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8E446F-77E5-4DA9-B180-D3E865E5C60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Questions to Ask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657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Why am I learning Assembly Language?</a:t>
            </a:r>
          </a:p>
          <a:p>
            <a:pPr lvl="1" eaLnBrk="1" hangingPunct="1">
              <a:defRPr/>
            </a:pPr>
            <a:r>
              <a:rPr lang="en-US" dirty="0" smtClean="0"/>
              <a:t>Oldest language; closest to HW</a:t>
            </a:r>
          </a:p>
          <a:p>
            <a:pPr eaLnBrk="1" hangingPunct="1">
              <a:defRPr/>
            </a:pPr>
            <a:r>
              <a:rPr lang="en-US" dirty="0" smtClean="0"/>
              <a:t>What background should I have?</a:t>
            </a:r>
          </a:p>
          <a:p>
            <a:pPr eaLnBrk="1" hangingPunct="1">
              <a:defRPr/>
            </a:pPr>
            <a:r>
              <a:rPr lang="en-US" dirty="0" smtClean="0"/>
              <a:t>What is an assembler?</a:t>
            </a:r>
          </a:p>
          <a:p>
            <a:pPr lvl="1" eaLnBrk="1" hangingPunct="1">
              <a:defRPr/>
            </a:pPr>
            <a:r>
              <a:rPr lang="en-US" dirty="0" smtClean="0"/>
              <a:t>Translates assembly language into machine language</a:t>
            </a:r>
          </a:p>
          <a:p>
            <a:pPr eaLnBrk="1" hangingPunct="1">
              <a:defRPr/>
            </a:pPr>
            <a:r>
              <a:rPr lang="en-US" dirty="0" smtClean="0"/>
              <a:t>What hardware/software do I need?</a:t>
            </a:r>
          </a:p>
          <a:p>
            <a:pPr eaLnBrk="1" hangingPunct="1">
              <a:defRPr/>
            </a:pPr>
            <a:r>
              <a:rPr lang="en-US" dirty="0" smtClean="0"/>
              <a:t>What types of programs will I create?</a:t>
            </a:r>
          </a:p>
          <a:p>
            <a:pPr lvl="1" eaLnBrk="1" hangingPunct="1">
              <a:defRPr/>
            </a:pPr>
            <a:r>
              <a:rPr lang="en-US" dirty="0" smtClean="0"/>
              <a:t>Console programs for 16-bit and 32-bit address mode</a:t>
            </a:r>
          </a:p>
          <a:p>
            <a:pPr eaLnBrk="1" hangingPunct="1">
              <a:defRPr/>
            </a:pPr>
            <a:r>
              <a:rPr lang="en-US" dirty="0" smtClean="0"/>
              <a:t>What do I get with this book?</a:t>
            </a:r>
          </a:p>
          <a:p>
            <a:pPr eaLnBrk="1" hangingPunct="1">
              <a:defRPr/>
            </a:pPr>
            <a:r>
              <a:rPr lang="en-US" dirty="0" smtClean="0"/>
              <a:t>What will I learn?</a:t>
            </a:r>
          </a:p>
          <a:p>
            <a:pPr lvl="1" eaLnBrk="1" hangingPunct="1">
              <a:defRPr/>
            </a:pPr>
            <a:r>
              <a:rPr lang="en-US" dirty="0" smtClean="0"/>
              <a:t>Data rep; debugging; programming; HW manipulation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97095B-1D7F-4324-ADAB-4618132A266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11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Boolean Operations</a:t>
            </a:r>
          </a:p>
        </p:txBody>
      </p:sp>
      <p:sp>
        <p:nvSpPr>
          <p:cNvPr id="9011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019800" cy="2971800"/>
          </a:xfrm>
        </p:spPr>
        <p:txBody>
          <a:bodyPr/>
          <a:lstStyle/>
          <a:p>
            <a:pPr eaLnBrk="1" hangingPunct="1"/>
            <a:r>
              <a:rPr lang="en-US" smtClean="0"/>
              <a:t>NOT</a:t>
            </a:r>
          </a:p>
          <a:p>
            <a:pPr eaLnBrk="1" hangingPunct="1"/>
            <a:r>
              <a:rPr lang="en-US" smtClean="0"/>
              <a:t>AND</a:t>
            </a:r>
          </a:p>
          <a:p>
            <a:pPr eaLnBrk="1" hangingPunct="1"/>
            <a:r>
              <a:rPr lang="en-US" smtClean="0"/>
              <a:t>OR</a:t>
            </a:r>
          </a:p>
          <a:p>
            <a:pPr eaLnBrk="1" hangingPunct="1"/>
            <a:r>
              <a:rPr lang="en-US" smtClean="0"/>
              <a:t>Operator Precedence</a:t>
            </a:r>
          </a:p>
          <a:p>
            <a:pPr eaLnBrk="1" hangingPunct="1"/>
            <a:r>
              <a:rPr lang="en-US" smtClean="0"/>
              <a:t>Truth Tables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6FC686-B1D9-4E2D-951A-92A7D1C05B18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Boolean Algebra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905000"/>
          </a:xfrm>
        </p:spPr>
        <p:txBody>
          <a:bodyPr/>
          <a:lstStyle/>
          <a:p>
            <a:pPr eaLnBrk="1" hangingPunct="1"/>
            <a:r>
              <a:rPr lang="en-US" smtClean="0"/>
              <a:t>Based on </a:t>
            </a:r>
            <a:r>
              <a:rPr lang="en-US" smtClean="0">
                <a:solidFill>
                  <a:schemeClr val="tx2"/>
                </a:solidFill>
              </a:rPr>
              <a:t>symbolic logic</a:t>
            </a:r>
            <a:r>
              <a:rPr lang="en-US" smtClean="0"/>
              <a:t>, designed by George Boole</a:t>
            </a:r>
          </a:p>
          <a:p>
            <a:pPr eaLnBrk="1" hangingPunct="1"/>
            <a:r>
              <a:rPr lang="en-US" smtClean="0"/>
              <a:t>Boolean expressions created from:</a:t>
            </a:r>
          </a:p>
          <a:p>
            <a:pPr lvl="1" eaLnBrk="1" hangingPunct="1"/>
            <a:r>
              <a:rPr lang="en-US" smtClean="0"/>
              <a:t>NOT, AND, OR</a:t>
            </a: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667000"/>
            <a:ext cx="66294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316325-0D42-4C1B-9AFA-D1BBE1EBB082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95400"/>
            <a:ext cx="6553200" cy="1143000"/>
          </a:xfrm>
        </p:spPr>
        <p:txBody>
          <a:bodyPr/>
          <a:lstStyle/>
          <a:p>
            <a:pPr eaLnBrk="1" hangingPunct="1"/>
            <a:r>
              <a:rPr lang="en-US" smtClean="0"/>
              <a:t>Inverts (reverses) a boolean value</a:t>
            </a:r>
          </a:p>
          <a:p>
            <a:pPr eaLnBrk="1" hangingPunct="1"/>
            <a:r>
              <a:rPr lang="en-US" smtClean="0"/>
              <a:t>Truth table for Boolean NOT operator:</a:t>
            </a:r>
          </a:p>
        </p:txBody>
      </p:sp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819400"/>
            <a:ext cx="1470025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038600" y="2744788"/>
            <a:ext cx="3733800" cy="1541462"/>
            <a:chOff x="2544" y="1729"/>
            <a:chExt cx="2352" cy="971"/>
          </a:xfrm>
        </p:grpSpPr>
        <p:graphicFrame>
          <p:nvGraphicFramePr>
            <p:cNvPr id="6146" name="Object 1024"/>
            <p:cNvGraphicFramePr>
              <a:graphicFrameLocks noChangeAspect="1"/>
            </p:cNvGraphicFramePr>
            <p:nvPr/>
          </p:nvGraphicFramePr>
          <p:xfrm>
            <a:off x="2928" y="2064"/>
            <a:ext cx="148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VISIO" r:id="rId5" imgW="790560" imgH="337680" progId="Visio.Drawing.6">
                    <p:embed/>
                  </p:oleObj>
                </mc:Choice>
                <mc:Fallback>
                  <p:oleObj name="VISIO" r:id="rId5" imgW="790560" imgH="337680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064"/>
                          <a:ext cx="1488" cy="63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2544" y="1729"/>
              <a:ext cx="235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/>
                <a:t>Digital gate diagram for NOT: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099B7B-C17F-4F09-BDB6-60FDD1F941DB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AND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533400"/>
          </a:xfrm>
        </p:spPr>
        <p:txBody>
          <a:bodyPr/>
          <a:lstStyle/>
          <a:p>
            <a:pPr eaLnBrk="1" hangingPunct="1"/>
            <a:r>
              <a:rPr lang="en-US" smtClean="0"/>
              <a:t>Truth table for Boolean AND operator:</a:t>
            </a:r>
          </a:p>
        </p:txBody>
      </p:sp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209800"/>
            <a:ext cx="19812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038600" y="2971800"/>
            <a:ext cx="3733800" cy="1544638"/>
            <a:chOff x="2544" y="1872"/>
            <a:chExt cx="2352" cy="973"/>
          </a:xfrm>
        </p:grpSpPr>
        <p:graphicFrame>
          <p:nvGraphicFramePr>
            <p:cNvPr id="7170" name="Object 1024"/>
            <p:cNvGraphicFramePr>
              <a:graphicFrameLocks noChangeAspect="1"/>
            </p:cNvGraphicFramePr>
            <p:nvPr/>
          </p:nvGraphicFramePr>
          <p:xfrm>
            <a:off x="3120" y="2208"/>
            <a:ext cx="124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VISIO" r:id="rId5" imgW="790560" imgH="402480" progId="Visio.Drawing.6">
                    <p:embed/>
                  </p:oleObj>
                </mc:Choice>
                <mc:Fallback>
                  <p:oleObj name="VISIO" r:id="rId5" imgW="790560" imgH="402480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248" cy="63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2544" y="1872"/>
              <a:ext cx="235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/>
                <a:t>Digital gate diagram for AND: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C372D5-FFC6-4FCD-85C3-B63112C73BD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533400"/>
          </a:xfrm>
        </p:spPr>
        <p:txBody>
          <a:bodyPr/>
          <a:lstStyle/>
          <a:p>
            <a:pPr eaLnBrk="1" hangingPunct="1"/>
            <a:r>
              <a:rPr lang="en-US" smtClean="0"/>
              <a:t>Truth table for Boolean OR operator:</a:t>
            </a:r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209800"/>
            <a:ext cx="19732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2971800"/>
            <a:ext cx="3733800" cy="1466850"/>
            <a:chOff x="2496" y="1872"/>
            <a:chExt cx="2352" cy="924"/>
          </a:xfrm>
        </p:grpSpPr>
        <p:graphicFrame>
          <p:nvGraphicFramePr>
            <p:cNvPr id="8194" name="Object 1024"/>
            <p:cNvGraphicFramePr>
              <a:graphicFrameLocks noChangeAspect="1"/>
            </p:cNvGraphicFramePr>
            <p:nvPr/>
          </p:nvGraphicFramePr>
          <p:xfrm>
            <a:off x="3120" y="2208"/>
            <a:ext cx="1152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VISIO" r:id="rId5" imgW="790560" imgH="402480" progId="Visio.Drawing.6">
                    <p:embed/>
                  </p:oleObj>
                </mc:Choice>
                <mc:Fallback>
                  <p:oleObj name="VISIO" r:id="rId5" imgW="790560" imgH="402480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152" cy="5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Text Box 7"/>
            <p:cNvSpPr txBox="1">
              <a:spLocks noChangeArrowheads="1"/>
            </p:cNvSpPr>
            <p:nvPr/>
          </p:nvSpPr>
          <p:spPr bwMode="auto">
            <a:xfrm>
              <a:off x="2496" y="1872"/>
              <a:ext cx="235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/>
                <a:t>Digital gate diagram for OR: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F1403B-3442-46BE-A215-B29E2197308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Operator Precedence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533400"/>
          </a:xfrm>
        </p:spPr>
        <p:txBody>
          <a:bodyPr/>
          <a:lstStyle/>
          <a:p>
            <a:pPr eaLnBrk="1" hangingPunct="1"/>
            <a:r>
              <a:rPr lang="en-US" smtClean="0"/>
              <a:t>Examples showing the order of operations:</a:t>
            </a:r>
          </a:p>
        </p:txBody>
      </p:sp>
      <p:pic>
        <p:nvPicPr>
          <p:cNvPr id="9216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536825"/>
            <a:ext cx="53340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9DB21B-2096-43BB-A8E1-BDC60B8AB7E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Truth Tables </a:t>
            </a:r>
            <a:r>
              <a:rPr lang="en-US" sz="2400" smtClean="0"/>
              <a:t>(1 of 3)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1676400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chemeClr val="tx2"/>
                </a:solidFill>
              </a:rPr>
              <a:t>Boolean function</a:t>
            </a:r>
            <a:r>
              <a:rPr lang="en-US" smtClean="0"/>
              <a:t> has one or more Boolean inputs, and returns a single Boolean output.</a:t>
            </a:r>
          </a:p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chemeClr val="tx2"/>
                </a:solidFill>
              </a:rPr>
              <a:t>truth table</a:t>
            </a:r>
            <a:r>
              <a:rPr lang="en-US" smtClean="0"/>
              <a:t> shows all the inputs and outputs of a Boolean function</a:t>
            </a:r>
          </a:p>
        </p:txBody>
      </p:sp>
      <p:pic>
        <p:nvPicPr>
          <p:cNvPr id="9319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048000"/>
            <a:ext cx="3284538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1" name="Rectangle 5"/>
          <p:cNvSpPr>
            <a:spLocks noChangeArrowheads="1"/>
          </p:cNvSpPr>
          <p:nvPr/>
        </p:nvSpPr>
        <p:spPr bwMode="auto">
          <a:xfrm>
            <a:off x="914400" y="3608388"/>
            <a:ext cx="26146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37160" bIns="13716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500"/>
              <a:t>Example: </a:t>
            </a:r>
            <a:r>
              <a:rPr lang="en-US" sz="2500">
                <a:sym typeface="Symbol" pitchFamily="18" charset="2"/>
              </a:rPr>
              <a:t></a:t>
            </a:r>
            <a:r>
              <a:rPr lang="en-US" sz="2500"/>
              <a:t>X </a:t>
            </a:r>
            <a:r>
              <a:rPr lang="en-US" sz="2500">
                <a:sym typeface="Symbol" pitchFamily="18" charset="2"/>
              </a:rPr>
              <a:t></a:t>
            </a:r>
            <a:r>
              <a:rPr lang="en-US" sz="2500"/>
              <a:t> 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942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D47934-E986-4EA3-8BC2-39A66E114D35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Truth Tables </a:t>
            </a:r>
            <a:r>
              <a:rPr lang="en-US" sz="2400" smtClean="0"/>
              <a:t>(2 of 3)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533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Example: X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Y</a:t>
            </a:r>
          </a:p>
        </p:txBody>
      </p:sp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981200"/>
            <a:ext cx="35814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70D775-CA3B-447D-BAF5-ECCCB46CF3C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Truth Tables </a:t>
            </a:r>
            <a:r>
              <a:rPr lang="en-US" sz="2400" smtClean="0"/>
              <a:t>(3 of 3)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533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Example: (Y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S)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(X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S)</a:t>
            </a:r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81200"/>
            <a:ext cx="5105400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24" name="Group 9"/>
          <p:cNvGrpSpPr>
            <a:grpSpLocks/>
          </p:cNvGrpSpPr>
          <p:nvPr/>
        </p:nvGrpSpPr>
        <p:grpSpPr bwMode="auto">
          <a:xfrm>
            <a:off x="5867400" y="2362200"/>
            <a:ext cx="2895600" cy="2057400"/>
            <a:chOff x="3696" y="1488"/>
            <a:chExt cx="1824" cy="1296"/>
          </a:xfrm>
        </p:grpSpPr>
        <p:graphicFrame>
          <p:nvGraphicFramePr>
            <p:cNvPr id="9218" name="Object 0"/>
            <p:cNvGraphicFramePr>
              <a:graphicFrameLocks noChangeAspect="1"/>
            </p:cNvGraphicFramePr>
            <p:nvPr/>
          </p:nvGraphicFramePr>
          <p:xfrm>
            <a:off x="3696" y="1488"/>
            <a:ext cx="1824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VISIO" r:id="rId5" imgW="2032920" imgH="1049400" progId="Visio.Drawing.6">
                    <p:embed/>
                  </p:oleObj>
                </mc:Choice>
                <mc:Fallback>
                  <p:oleObj name="VISIO" r:id="rId5" imgW="2032920" imgH="1049400" progId="Visio.Drawing.6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-2019"/>
                        <a:stretch>
                          <a:fillRect/>
                        </a:stretch>
                      </p:blipFill>
                      <p:spPr bwMode="auto">
                        <a:xfrm>
                          <a:off x="3696" y="1488"/>
                          <a:ext cx="1824" cy="96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Text Box 7"/>
            <p:cNvSpPr txBox="1">
              <a:spLocks noChangeArrowheads="1"/>
            </p:cNvSpPr>
            <p:nvPr/>
          </p:nvSpPr>
          <p:spPr bwMode="auto">
            <a:xfrm>
              <a:off x="3840" y="2449"/>
              <a:ext cx="163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/>
                <a:t>Two-input multiplexer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736C64-B222-4437-B735-7781A4C0B88E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Summary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Assembly language helps you learn how software is constructed at the lowest levels</a:t>
            </a:r>
          </a:p>
          <a:p>
            <a:pPr eaLnBrk="1" hangingPunct="1"/>
            <a:r>
              <a:rPr lang="en-US" smtClean="0"/>
              <a:t>Assembly language has a one-to-one relationship with machine language</a:t>
            </a:r>
          </a:p>
          <a:p>
            <a:pPr eaLnBrk="1" hangingPunct="1"/>
            <a:r>
              <a:rPr lang="en-US" smtClean="0"/>
              <a:t>Each layer in a computer's architecture is an abstraction of a machine</a:t>
            </a:r>
          </a:p>
          <a:p>
            <a:pPr lvl="1" eaLnBrk="1" hangingPunct="1"/>
            <a:r>
              <a:rPr lang="en-US" smtClean="0"/>
              <a:t>layers can be hardware or software</a:t>
            </a:r>
          </a:p>
          <a:p>
            <a:pPr eaLnBrk="1" hangingPunct="1"/>
            <a:r>
              <a:rPr lang="en-US" smtClean="0"/>
              <a:t>Boolean expressions are essential to the design of computer hardware and 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021E30-88FC-4844-819D-14D56B083E2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Welcome to Assembly Language </a:t>
            </a:r>
            <a:r>
              <a:rPr lang="en-US" sz="2400" i="1" smtClean="0"/>
              <a:t>(cont)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/>
              <a:t>How does assembly language (AL) relate to machine language?</a:t>
            </a:r>
          </a:p>
          <a:p>
            <a:pPr lvl="1" eaLnBrk="1" hangingPunct="1"/>
            <a:r>
              <a:rPr lang="en-US" smtClean="0"/>
              <a:t>Machine language is numeric; AL is symbolic (almost)</a:t>
            </a:r>
          </a:p>
          <a:p>
            <a:pPr eaLnBrk="1" hangingPunct="1"/>
            <a:r>
              <a:rPr lang="en-US" smtClean="0"/>
              <a:t>How do C++ and Java relate to AL?</a:t>
            </a:r>
          </a:p>
          <a:p>
            <a:pPr lvl="1" eaLnBrk="1" hangingPunct="1"/>
            <a:r>
              <a:rPr lang="en-US" smtClean="0"/>
              <a:t>One C++ or Java statement translates into many AL statements</a:t>
            </a:r>
          </a:p>
          <a:p>
            <a:pPr eaLnBrk="1" hangingPunct="1"/>
            <a:r>
              <a:rPr lang="en-US" smtClean="0"/>
              <a:t>Is AL portable?</a:t>
            </a:r>
          </a:p>
          <a:p>
            <a:pPr lvl="1" eaLnBrk="1" hangingPunct="1"/>
            <a:r>
              <a:rPr lang="en-US" smtClean="0"/>
              <a:t>Usually NO</a:t>
            </a:r>
          </a:p>
          <a:p>
            <a:pPr eaLnBrk="1" hangingPunct="1"/>
            <a:r>
              <a:rPr lang="en-US" smtClean="0"/>
              <a:t>Why learn AL?</a:t>
            </a:r>
          </a:p>
          <a:p>
            <a:pPr lvl="1" eaLnBrk="1" hangingPunct="1"/>
            <a:r>
              <a:rPr lang="en-US" smtClean="0"/>
              <a:t>Embedded programs, hardware interaction, OS, device drivers, game consoles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Assembly Language for x86 Processors </a:t>
            </a:r>
            <a:r>
              <a:rPr lang="en-US" sz="2800" smtClean="0"/>
              <a:t>6</a:t>
            </a:r>
            <a:r>
              <a:rPr lang="en-US" sz="2800" baseline="30000" smtClean="0"/>
              <a:t>th</a:t>
            </a:r>
            <a:r>
              <a:rPr lang="en-US" sz="2800" smtClean="0"/>
              <a:t> Edition</a:t>
            </a:r>
            <a:r>
              <a:rPr lang="en-US" smtClean="0"/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smtClean="0"/>
              <a:t>Chapter 2: x86 Processor Architecture</a:t>
            </a:r>
          </a:p>
        </p:txBody>
      </p:sp>
      <p:sp>
        <p:nvSpPr>
          <p:cNvPr id="96262" name="Text Box 7"/>
          <p:cNvSpPr txBox="1">
            <a:spLocks noChangeArrowheads="1"/>
          </p:cNvSpPr>
          <p:nvPr/>
        </p:nvSpPr>
        <p:spPr bwMode="auto">
          <a:xfrm>
            <a:off x="2895600" y="1676400"/>
            <a:ext cx="3276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Kip Irvine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76892A-1CA2-40BE-B817-E2C2554625B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Chapter Overview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6172200" cy="2971800"/>
          </a:xfrm>
        </p:spPr>
        <p:txBody>
          <a:bodyPr/>
          <a:lstStyle/>
          <a:p>
            <a:pPr eaLnBrk="1" hangingPunct="1"/>
            <a:r>
              <a:rPr lang="en-US" sz="2200" b="1" smtClean="0">
                <a:solidFill>
                  <a:schemeClr val="tx2"/>
                </a:solidFill>
              </a:rPr>
              <a:t>General Concepts</a:t>
            </a:r>
          </a:p>
          <a:p>
            <a:pPr eaLnBrk="1" hangingPunct="1"/>
            <a:r>
              <a:rPr lang="en-US" sz="2200" smtClean="0"/>
              <a:t>IA-32 Processor Architecture</a:t>
            </a:r>
          </a:p>
          <a:p>
            <a:pPr eaLnBrk="1" hangingPunct="1"/>
            <a:r>
              <a:rPr lang="en-US" sz="2200" smtClean="0"/>
              <a:t>IA-32 Memory Management</a:t>
            </a:r>
          </a:p>
          <a:p>
            <a:pPr eaLnBrk="1" hangingPunct="1"/>
            <a:r>
              <a:rPr lang="en-US" sz="2200" smtClean="0"/>
              <a:t>Components of an IA-32 Microcomputer</a:t>
            </a:r>
          </a:p>
          <a:p>
            <a:pPr eaLnBrk="1" hangingPunct="1"/>
            <a:r>
              <a:rPr lang="en-US" sz="2200" smtClean="0"/>
              <a:t>Input-Output System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DF03A5-304A-4125-A111-21401A783CBE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 Concepts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010400" cy="2667000"/>
          </a:xfrm>
        </p:spPr>
        <p:txBody>
          <a:bodyPr/>
          <a:lstStyle/>
          <a:p>
            <a:pPr eaLnBrk="1" hangingPunct="1"/>
            <a:r>
              <a:rPr lang="en-US" smtClean="0"/>
              <a:t>Basic microcomputer design</a:t>
            </a:r>
          </a:p>
          <a:p>
            <a:pPr eaLnBrk="1" hangingPunct="1"/>
            <a:r>
              <a:rPr lang="en-US" smtClean="0"/>
              <a:t>Instruction execution cycle</a:t>
            </a:r>
          </a:p>
          <a:p>
            <a:pPr eaLnBrk="1" hangingPunct="1"/>
            <a:r>
              <a:rPr lang="en-US" smtClean="0"/>
              <a:t>Reading from memory</a:t>
            </a:r>
          </a:p>
          <a:p>
            <a:pPr eaLnBrk="1" hangingPunct="1"/>
            <a:r>
              <a:rPr lang="en-US" smtClean="0"/>
              <a:t>How programs run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89C353-FFAA-48EE-B903-2A67582282D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Basic Microcomputer Design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1219200"/>
          </a:xfrm>
        </p:spPr>
        <p:txBody>
          <a:bodyPr/>
          <a:lstStyle/>
          <a:p>
            <a:pPr eaLnBrk="1" hangingPunct="1"/>
            <a:r>
              <a:rPr lang="en-US" sz="2000" smtClean="0"/>
              <a:t>clock synchronizes CPU operations</a:t>
            </a:r>
          </a:p>
          <a:p>
            <a:pPr eaLnBrk="1" hangingPunct="1"/>
            <a:r>
              <a:rPr lang="en-US" sz="2000" smtClean="0"/>
              <a:t>control unit (CU) coordinates sequence of execution steps</a:t>
            </a:r>
          </a:p>
          <a:p>
            <a:pPr eaLnBrk="1" hangingPunct="1"/>
            <a:r>
              <a:rPr lang="en-US" sz="2000" smtClean="0"/>
              <a:t>ALU performs arithmetic and bitwise processing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600200" y="2514600"/>
          <a:ext cx="5638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4" imgW="4395216" imgH="2031492" progId="Visio.Drawing.6">
                  <p:embed/>
                </p:oleObj>
              </mc:Choice>
              <mc:Fallback>
                <p:oleObj name="VISIO" r:id="rId4" imgW="4395216" imgH="203149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17" t="-3040" r="-1408" b="-6396"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5638800" cy="2743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493AEF-19C9-4AB1-8F16-0A581851981E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Clock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133600"/>
          </a:xfrm>
        </p:spPr>
        <p:txBody>
          <a:bodyPr/>
          <a:lstStyle/>
          <a:p>
            <a:pPr eaLnBrk="1" hangingPunct="1"/>
            <a:r>
              <a:rPr lang="en-US" smtClean="0"/>
              <a:t>synchronizes all CPU and BUS operations</a:t>
            </a:r>
          </a:p>
          <a:p>
            <a:pPr eaLnBrk="1" hangingPunct="1"/>
            <a:r>
              <a:rPr lang="en-US" smtClean="0"/>
              <a:t>machine (clock) cycle measures time of a single operation</a:t>
            </a:r>
          </a:p>
          <a:p>
            <a:pPr eaLnBrk="1" hangingPunct="1"/>
            <a:r>
              <a:rPr lang="en-US" smtClean="0"/>
              <a:t>clock is used to trigger events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981200" y="3352800"/>
          <a:ext cx="5105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4" imgW="2072640" imgH="569976" progId="Visio.Drawing.6">
                  <p:embed/>
                </p:oleObj>
              </mc:Choice>
              <mc:Fallback>
                <p:oleObj name="VISIO" r:id="rId4" imgW="2072640" imgH="56997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5105400" cy="1409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1B71D0-C3E0-43AB-91A7-B16CE2ECCD5E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402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9933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6172200" cy="2971800"/>
          </a:xfrm>
        </p:spPr>
        <p:txBody>
          <a:bodyPr/>
          <a:lstStyle/>
          <a:p>
            <a:pPr eaLnBrk="1" hangingPunct="1"/>
            <a:r>
              <a:rPr lang="en-US" sz="2200" smtClean="0"/>
              <a:t>General Concepts</a:t>
            </a:r>
          </a:p>
          <a:p>
            <a:pPr eaLnBrk="1" hangingPunct="1"/>
            <a:r>
              <a:rPr lang="en-US" sz="2200" b="1" smtClean="0">
                <a:solidFill>
                  <a:schemeClr val="tx2"/>
                </a:solidFill>
              </a:rPr>
              <a:t>IA-32 Processor Architecture</a:t>
            </a:r>
          </a:p>
          <a:p>
            <a:pPr eaLnBrk="1" hangingPunct="1"/>
            <a:r>
              <a:rPr lang="en-US" sz="2200" smtClean="0"/>
              <a:t>IA-32 Memory Management</a:t>
            </a:r>
          </a:p>
          <a:p>
            <a:pPr eaLnBrk="1" hangingPunct="1"/>
            <a:r>
              <a:rPr lang="en-US" sz="2200" smtClean="0"/>
              <a:t>Components of an IA-32 Microcomputer</a:t>
            </a:r>
          </a:p>
          <a:p>
            <a:pPr eaLnBrk="1" hangingPunct="1"/>
            <a:r>
              <a:rPr lang="en-US" sz="2200" smtClean="0"/>
              <a:t>Input-Output System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44FFF1-8097-452B-8966-0859E42BF06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Instruction Execution Cycle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2514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Fetch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Decode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Fetch operands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Execute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Store output</a:t>
            </a:r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4267200" y="10668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00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Instruction Execution Cycle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4267200" y="10668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000"/>
          </a:p>
        </p:txBody>
      </p:sp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066800"/>
            <a:ext cx="6172200" cy="482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Instruction Execution Cycle	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/>
              <a:t>Fetch – CU gets next instruction from the instruction queue and increments instruction pointer (IP)</a:t>
            </a:r>
          </a:p>
          <a:p>
            <a:pPr eaLnBrk="1" hangingPunct="1"/>
            <a:r>
              <a:rPr lang="en-US" smtClean="0"/>
              <a:t>Decode – CU determines the instruction’s function and the instruction’s input operands are sent to the ALU; signals are sent to ALU to tell it what to do</a:t>
            </a:r>
          </a:p>
          <a:p>
            <a:pPr eaLnBrk="1" hangingPunct="1"/>
            <a:r>
              <a:rPr lang="en-US" smtClean="0"/>
              <a:t>Fetch Operands – if operand is located in memory, CU issues a “read” to retrieve the data and put it in internal registers</a:t>
            </a:r>
          </a:p>
          <a:p>
            <a:pPr eaLnBrk="1" hangingPunct="1"/>
            <a:r>
              <a:rPr lang="en-US" smtClean="0"/>
              <a:t>Execute – ALU performs instruction and sends output to registers or memory</a:t>
            </a:r>
          </a:p>
          <a:p>
            <a:pPr eaLnBrk="1" hangingPunct="1"/>
            <a:r>
              <a:rPr lang="en-US" smtClean="0"/>
              <a:t>Store output operand – if operand is in memory, CU issues a “write” operation</a:t>
            </a: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013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1011DE-4C7B-4DFD-8F26-224177A150B2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4C5A43-AB6E-41A2-82C9-35924701BC41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Reading from Memory (clock – GHz)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Multiple machine cycles are required when reading from memory, because it responds much more slowly than the CPU. The steps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address placed on address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Read Line (RD) set 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CPU waits one cycle for memory to respond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Read Line (RD) goes to 1, indicating that the data is on the data bus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438400" y="3276600"/>
          <a:ext cx="469265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4" imgW="4696968" imgH="2552700" progId="Visio.Drawing.6">
                  <p:embed/>
                </p:oleObj>
              </mc:Choice>
              <mc:Fallback>
                <p:oleObj name="VISIO" r:id="rId4" imgW="4696968" imgH="2552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4692650" cy="2555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6A4C6A-2C5D-47A5-B09D-90F36B8277AE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Cache Memory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505200"/>
          </a:xfrm>
        </p:spPr>
        <p:txBody>
          <a:bodyPr/>
          <a:lstStyle/>
          <a:p>
            <a:pPr eaLnBrk="1" hangingPunct="1"/>
            <a:r>
              <a:rPr lang="en-US" smtClean="0"/>
              <a:t>High-speed expensive static RAM both inside and outside the CPU.</a:t>
            </a:r>
          </a:p>
          <a:p>
            <a:pPr lvl="1" eaLnBrk="1" hangingPunct="1"/>
            <a:r>
              <a:rPr lang="en-US" smtClean="0"/>
              <a:t>Level-1 cache: inside the CPU</a:t>
            </a:r>
          </a:p>
          <a:p>
            <a:pPr lvl="1" eaLnBrk="1" hangingPunct="1"/>
            <a:r>
              <a:rPr lang="en-US" smtClean="0"/>
              <a:t>Level-2 cache: outside the CPU</a:t>
            </a:r>
          </a:p>
          <a:p>
            <a:pPr eaLnBrk="1" hangingPunct="1"/>
            <a:r>
              <a:rPr lang="en-US" smtClean="0"/>
              <a:t>Cache hit: when data to be read is already in cache memory</a:t>
            </a:r>
          </a:p>
          <a:p>
            <a:pPr eaLnBrk="1" hangingPunct="1"/>
            <a:r>
              <a:rPr lang="en-US" smtClean="0"/>
              <a:t>Cache miss: when data to be read is not in cache memory.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2785B3-8045-4B4C-BFE0-D107C9AE9DC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Assembly Language Applications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2209800"/>
          </a:xfrm>
        </p:spPr>
        <p:txBody>
          <a:bodyPr/>
          <a:lstStyle/>
          <a:p>
            <a:pPr eaLnBrk="1" hangingPunct="1"/>
            <a:r>
              <a:rPr lang="en-US" smtClean="0"/>
              <a:t>Some representative types of applications:</a:t>
            </a:r>
          </a:p>
          <a:p>
            <a:pPr lvl="1" eaLnBrk="1" hangingPunct="1"/>
            <a:r>
              <a:rPr lang="en-US" smtClean="0"/>
              <a:t>Business application for single platform</a:t>
            </a:r>
          </a:p>
          <a:p>
            <a:pPr lvl="1" eaLnBrk="1" hangingPunct="1"/>
            <a:r>
              <a:rPr lang="en-US" smtClean="0"/>
              <a:t>Hardware device driver</a:t>
            </a:r>
          </a:p>
          <a:p>
            <a:pPr lvl="1" eaLnBrk="1" hangingPunct="1"/>
            <a:r>
              <a:rPr lang="en-US" smtClean="0"/>
              <a:t>Business application for multiple platforms</a:t>
            </a:r>
          </a:p>
          <a:p>
            <a:pPr lvl="1" eaLnBrk="1" hangingPunct="1"/>
            <a:r>
              <a:rPr lang="en-US" smtClean="0"/>
              <a:t>Embedded systems &amp; computer games</a:t>
            </a: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685800" y="4267200"/>
            <a:ext cx="7315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(see next panel)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95A4D0-349A-4806-AE56-C52EB9837FDA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31079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a Program Runs</a:t>
            </a:r>
          </a:p>
        </p:txBody>
      </p:sp>
      <p:graphicFrame>
        <p:nvGraphicFramePr>
          <p:cNvPr id="14338" name="Object 2056"/>
          <p:cNvGraphicFramePr>
            <a:graphicFrameLocks noChangeAspect="1"/>
          </p:cNvGraphicFramePr>
          <p:nvPr/>
        </p:nvGraphicFramePr>
        <p:xfrm>
          <a:off x="1828800" y="1143000"/>
          <a:ext cx="5410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4" imgW="3066288" imgH="2470404" progId="Visio.Drawing.6">
                  <p:embed/>
                </p:oleObj>
              </mc:Choice>
              <mc:Fallback>
                <p:oleObj name="VISIO" r:id="rId4" imgW="3066288" imgH="2470404" progId="Visio.Drawing.6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450" t="-1794" r="-1450" b="-2319"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5410200" cy="441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Load and Execute Process	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OS searches for program’s filename in disk directory, or in predetermined list (</a:t>
            </a:r>
            <a:r>
              <a:rPr lang="en-US" i="1" smtClean="0"/>
              <a:t>paths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OS retrieves basic info about program from disk directory (file size, physical location)</a:t>
            </a:r>
          </a:p>
          <a:p>
            <a:pPr eaLnBrk="1" hangingPunct="1"/>
            <a:r>
              <a:rPr lang="en-US" smtClean="0"/>
              <a:t>OS determines free space in memory and loads the program; keeps data in </a:t>
            </a:r>
            <a:r>
              <a:rPr lang="en-US" i="1" smtClean="0"/>
              <a:t>descriptor</a:t>
            </a:r>
            <a:r>
              <a:rPr lang="en-US" smtClean="0"/>
              <a:t> file, and may adjust addresses within the program</a:t>
            </a:r>
          </a:p>
          <a:p>
            <a:pPr eaLnBrk="1" hangingPunct="1"/>
            <a:r>
              <a:rPr lang="en-US" smtClean="0"/>
              <a:t>OS begins execution of program. Now the program is called a </a:t>
            </a:r>
            <a:r>
              <a:rPr lang="en-US" i="1" smtClean="0"/>
              <a:t>process</a:t>
            </a:r>
            <a:r>
              <a:rPr lang="en-US" smtClean="0"/>
              <a:t>. OS assigns a process ID number.</a:t>
            </a:r>
          </a:p>
          <a:p>
            <a:pPr eaLnBrk="1" hangingPunct="1"/>
            <a:r>
              <a:rPr lang="en-US" smtClean="0"/>
              <a:t>OS tracks execution of program and responds to system resource requests from the program.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034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4BC20C-8B71-44B0-92C7-C49F87EAEDE8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AB7ADC-7D03-4346-BF89-18BA97AC5869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07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Multitasking</a:t>
            </a:r>
          </a:p>
        </p:txBody>
      </p:sp>
      <p:sp>
        <p:nvSpPr>
          <p:cNvPr id="10445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OS can run multiple programs at the same time.</a:t>
            </a:r>
          </a:p>
          <a:p>
            <a:pPr eaLnBrk="1" hangingPunct="1"/>
            <a:r>
              <a:rPr lang="en-US" smtClean="0"/>
              <a:t>Multiple threads of execution within the same program.</a:t>
            </a:r>
          </a:p>
          <a:p>
            <a:pPr eaLnBrk="1" hangingPunct="1"/>
            <a:r>
              <a:rPr lang="en-US" smtClean="0"/>
              <a:t>Scheduler utility assigns a given amount of CPU time to each running program.</a:t>
            </a:r>
          </a:p>
          <a:p>
            <a:pPr eaLnBrk="1" hangingPunct="1"/>
            <a:r>
              <a:rPr lang="en-US" smtClean="0"/>
              <a:t>Rapid switching of tasks</a:t>
            </a:r>
          </a:p>
          <a:p>
            <a:pPr lvl="1" eaLnBrk="1" hangingPunct="1"/>
            <a:r>
              <a:rPr lang="en-US" smtClean="0"/>
              <a:t>gives illusion that all programs are running at once</a:t>
            </a:r>
          </a:p>
          <a:p>
            <a:pPr lvl="1" eaLnBrk="1" hangingPunct="1"/>
            <a:r>
              <a:rPr lang="en-US" smtClean="0"/>
              <a:t>the processor must support task switching.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F39952-90D5-4CB6-AA79-B5132A6AD102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IA-32 Processor Architecture</a:t>
            </a:r>
          </a:p>
        </p:txBody>
      </p:sp>
      <p:sp>
        <p:nvSpPr>
          <p:cNvPr id="1054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943600" cy="2971800"/>
          </a:xfrm>
        </p:spPr>
        <p:txBody>
          <a:bodyPr/>
          <a:lstStyle/>
          <a:p>
            <a:pPr eaLnBrk="1" hangingPunct="1"/>
            <a:r>
              <a:rPr lang="en-US" smtClean="0"/>
              <a:t>Modes of operation</a:t>
            </a:r>
          </a:p>
          <a:p>
            <a:pPr eaLnBrk="1" hangingPunct="1"/>
            <a:r>
              <a:rPr lang="en-US" smtClean="0"/>
              <a:t>Basic execution environment</a:t>
            </a:r>
          </a:p>
          <a:p>
            <a:pPr eaLnBrk="1" hangingPunct="1"/>
            <a:r>
              <a:rPr lang="en-US" smtClean="0"/>
              <a:t>Floating-point unit</a:t>
            </a:r>
          </a:p>
          <a:p>
            <a:pPr eaLnBrk="1" hangingPunct="1"/>
            <a:r>
              <a:rPr lang="en-US" smtClean="0"/>
              <a:t>Intel Microprocessor history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064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A06E31-F0F2-4620-A5CE-72416D9E02E1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Modes of Operation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895600"/>
          </a:xfrm>
        </p:spPr>
        <p:txBody>
          <a:bodyPr/>
          <a:lstStyle/>
          <a:p>
            <a:pPr eaLnBrk="1" hangingPunct="1"/>
            <a:r>
              <a:rPr lang="en-US" smtClean="0"/>
              <a:t>Protected mode</a:t>
            </a:r>
          </a:p>
          <a:p>
            <a:pPr lvl="1" eaLnBrk="1" hangingPunct="1"/>
            <a:r>
              <a:rPr lang="en-US" smtClean="0"/>
              <a:t>native mode (Windows, Linux); programs cannot address outside area they are assigned</a:t>
            </a:r>
          </a:p>
          <a:p>
            <a:pPr eaLnBrk="1" hangingPunct="1"/>
            <a:r>
              <a:rPr lang="en-US" smtClean="0"/>
              <a:t>Real-address mode</a:t>
            </a:r>
          </a:p>
          <a:p>
            <a:pPr lvl="1" eaLnBrk="1" hangingPunct="1"/>
            <a:r>
              <a:rPr lang="en-US" smtClean="0"/>
              <a:t>native MS-DOS; dangerous; direct access to HW</a:t>
            </a:r>
          </a:p>
          <a:p>
            <a:pPr eaLnBrk="1" hangingPunct="1"/>
            <a:r>
              <a:rPr lang="en-US" smtClean="0"/>
              <a:t>System management mode</a:t>
            </a:r>
          </a:p>
          <a:p>
            <a:pPr lvl="1" eaLnBrk="1" hangingPunct="1"/>
            <a:r>
              <a:rPr lang="en-US" smtClean="0"/>
              <a:t>power management, system security, diagnostics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62000" y="4114800"/>
            <a:ext cx="7467600" cy="145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31775" indent="-231775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/>
              <a:t>Virtual-8086 mode</a:t>
            </a:r>
          </a:p>
          <a:p>
            <a:pPr marL="684213" lvl="1" indent="-227013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200"/>
              <a:t>hybrid of Protected</a:t>
            </a:r>
          </a:p>
          <a:p>
            <a:pPr marL="684213" lvl="1" indent="-227013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200"/>
              <a:t>each program has its own 8086 computer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B12297-EA38-424F-B0C4-BC1DDB59F327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33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Basic Execution Environment</a:t>
            </a:r>
          </a:p>
        </p:txBody>
      </p:sp>
      <p:sp>
        <p:nvSpPr>
          <p:cNvPr id="10752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943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Addressable memory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General-purpose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Index and base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Specialized register uses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Status flags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Floating-point, MMX, XMM registers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6C874B-9376-44DE-A0E1-05950F741439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Addressable Memory</a:t>
            </a:r>
          </a:p>
        </p:txBody>
      </p:sp>
      <p:sp>
        <p:nvSpPr>
          <p:cNvPr id="1085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6477000" cy="2895600"/>
          </a:xfrm>
        </p:spPr>
        <p:txBody>
          <a:bodyPr/>
          <a:lstStyle/>
          <a:p>
            <a:pPr eaLnBrk="1" hangingPunct="1"/>
            <a:r>
              <a:rPr lang="en-US" smtClean="0"/>
              <a:t>Protected mode</a:t>
            </a:r>
          </a:p>
          <a:p>
            <a:pPr lvl="1" eaLnBrk="1" hangingPunct="1"/>
            <a:r>
              <a:rPr lang="en-US" smtClean="0"/>
              <a:t>Linear up to about 4 GB</a:t>
            </a:r>
          </a:p>
          <a:p>
            <a:pPr lvl="1" eaLnBrk="1" hangingPunct="1"/>
            <a:r>
              <a:rPr lang="en-US" smtClean="0"/>
              <a:t>32-bit address</a:t>
            </a:r>
          </a:p>
          <a:p>
            <a:pPr lvl="1" eaLnBrk="1" hangingPunct="1"/>
            <a:r>
              <a:rPr lang="en-US" smtClean="0"/>
              <a:t>P6 processors can go to 64 GB</a:t>
            </a:r>
          </a:p>
          <a:p>
            <a:pPr eaLnBrk="1" hangingPunct="1"/>
            <a:r>
              <a:rPr lang="en-US" smtClean="0"/>
              <a:t>Real-address and Virtual-8086 modes</a:t>
            </a:r>
          </a:p>
          <a:p>
            <a:pPr lvl="1" eaLnBrk="1" hangingPunct="1"/>
            <a:r>
              <a:rPr lang="en-US" smtClean="0"/>
              <a:t>1 MB space</a:t>
            </a:r>
          </a:p>
          <a:p>
            <a:pPr lvl="1" eaLnBrk="1" hangingPunct="1"/>
            <a:r>
              <a:rPr lang="en-US" smtClean="0"/>
              <a:t>20-bit address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30B3F0-521B-47E9-BF95-CB880BF7DB96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General-Purpose Registers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752600" y="2133600"/>
          <a:ext cx="563880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4" imgW="4210812" imgH="2549652" progId="Visio.Drawing.6">
                  <p:embed/>
                </p:oleObj>
              </mc:Choice>
              <mc:Fallback>
                <p:oleObj name="VISIO" r:id="rId4" imgW="4210812" imgH="254965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5638800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990600" y="1143000"/>
            <a:ext cx="701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Named storage locations inside the CPU, optimized for speed.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alphabet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= Accumulator		P = Pointer</a:t>
            </a:r>
          </a:p>
          <a:p>
            <a:pPr eaLnBrk="1" hangingPunct="1"/>
            <a:r>
              <a:rPr lang="en-US" smtClean="0"/>
              <a:t>B = Base			X = Register</a:t>
            </a:r>
          </a:p>
          <a:p>
            <a:pPr eaLnBrk="1" hangingPunct="1"/>
            <a:r>
              <a:rPr lang="en-US" smtClean="0"/>
              <a:t>C = Counter or Code</a:t>
            </a:r>
          </a:p>
          <a:p>
            <a:pPr eaLnBrk="1" hangingPunct="1"/>
            <a:r>
              <a:rPr lang="en-US" smtClean="0"/>
              <a:t>D = Data</a:t>
            </a:r>
          </a:p>
          <a:p>
            <a:pPr eaLnBrk="1" hangingPunct="1"/>
            <a:r>
              <a:rPr lang="en-US" smtClean="0"/>
              <a:t>E = Extended</a:t>
            </a:r>
          </a:p>
          <a:p>
            <a:pPr eaLnBrk="1" hangingPunct="1"/>
            <a:r>
              <a:rPr lang="en-US" smtClean="0"/>
              <a:t>F = Flag</a:t>
            </a:r>
          </a:p>
          <a:p>
            <a:pPr eaLnBrk="1" hangingPunct="1"/>
            <a:r>
              <a:rPr lang="en-US" smtClean="0"/>
              <a:t>I = Index or Instruction</a:t>
            </a:r>
          </a:p>
          <a:p>
            <a:pPr eaLnBrk="1" hangingPunct="1"/>
            <a:r>
              <a:rPr lang="en-US" smtClean="0"/>
              <a:t>H = High</a:t>
            </a:r>
          </a:p>
          <a:p>
            <a:pPr eaLnBrk="1" hangingPunct="1"/>
            <a:r>
              <a:rPr lang="en-US" smtClean="0"/>
              <a:t>L = Low</a:t>
            </a:r>
          </a:p>
          <a:p>
            <a:pPr eaLnBrk="1" hangingPunct="1"/>
            <a:r>
              <a:rPr lang="en-US" smtClean="0"/>
              <a:t>S = Segment or Stack</a:t>
            </a:r>
          </a:p>
          <a:p>
            <a:pPr eaLnBrk="1" hangingPunct="1"/>
            <a:endParaRPr lang="en-US" smtClean="0"/>
          </a:p>
        </p:txBody>
      </p:sp>
      <p:sp>
        <p:nvSpPr>
          <p:cNvPr id="1095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095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27015B-3043-4063-92D0-65700C4942E0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3F869C-5E2C-45E4-8172-B1BE6DFFFF37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Accessing Parts of Registers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Use 8-bit name, 16-bit name, or 32-bit name</a:t>
            </a:r>
          </a:p>
          <a:p>
            <a:pPr eaLnBrk="1" hangingPunct="1"/>
            <a:r>
              <a:rPr lang="en-US" smtClean="0"/>
              <a:t>Applies to EAX, EBX, ECX, and EDX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667000" y="2209800"/>
          <a:ext cx="3657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4" imgW="2702052" imgH="1475232" progId="Visio.Drawing.6">
                  <p:embed/>
                </p:oleObj>
              </mc:Choice>
              <mc:Fallback>
                <p:oleObj name="VISIO" r:id="rId4" imgW="2702052" imgH="147523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b="-1216"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36576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4419600"/>
            <a:ext cx="4518025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5634C1-D961-4C8B-BA8C-4A34A97CC72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Comparing ASM to High-Level Languages</a:t>
            </a:r>
          </a:p>
        </p:txBody>
      </p:sp>
      <p:pic>
        <p:nvPicPr>
          <p:cNvPr id="61445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066800"/>
            <a:ext cx="73152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1028"/>
          <p:cNvPicPr>
            <a:picLocks noChangeAspect="1" noChangeArrowheads="1"/>
          </p:cNvPicPr>
          <p:nvPr/>
        </p:nvPicPr>
        <p:blipFill>
          <a:blip r:embed="rId4"/>
          <a:srcRect t="17021" r="673"/>
          <a:stretch>
            <a:fillRect/>
          </a:stretch>
        </p:blipFill>
        <p:spPr bwMode="auto">
          <a:xfrm>
            <a:off x="1089025" y="3873500"/>
            <a:ext cx="7292975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05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EE72CE-636D-4337-A6DD-F6FE3BD6B851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Index and Base Registers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/>
              <a:t>Some registers have only a 16-bit name for their lower half:</a:t>
            </a:r>
          </a:p>
        </p:txBody>
      </p:sp>
      <p:pic>
        <p:nvPicPr>
          <p:cNvPr id="11059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438400"/>
            <a:ext cx="28654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16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C29529-340F-48AF-BE58-B3A696FB15F8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Some Specialized Register Uses </a:t>
            </a:r>
            <a:r>
              <a:rPr lang="en-US" sz="2400" smtClean="0"/>
              <a:t>(1 of 2)</a:t>
            </a:r>
            <a:endParaRPr lang="en-US" smtClean="0"/>
          </a:p>
        </p:txBody>
      </p:sp>
      <p:sp>
        <p:nvSpPr>
          <p:cNvPr id="11162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6019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General-Purpose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EAX – accumulator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ECX – loop 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ESP – stack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ESI, EDI – index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EBP – extended frame pointer (stack)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CS – code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DS – data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SS – stack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ES, FS, GS - additional segments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26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D2B140-A95B-422D-8DFA-185B955BF3C7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Some Specialized Register Uses </a:t>
            </a:r>
            <a:r>
              <a:rPr lang="en-US" sz="2400" smtClean="0"/>
              <a:t>(2 of 2)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6019800" cy="2057400"/>
          </a:xfrm>
        </p:spPr>
        <p:txBody>
          <a:bodyPr/>
          <a:lstStyle/>
          <a:p>
            <a:pPr eaLnBrk="1" hangingPunct="1"/>
            <a:r>
              <a:rPr lang="en-US" smtClean="0"/>
              <a:t>EIP – instruction pointer</a:t>
            </a:r>
          </a:p>
          <a:p>
            <a:pPr eaLnBrk="1" hangingPunct="1"/>
            <a:r>
              <a:rPr lang="en-US" smtClean="0"/>
              <a:t>EFLAGS</a:t>
            </a:r>
          </a:p>
          <a:p>
            <a:pPr lvl="1" eaLnBrk="1" hangingPunct="1"/>
            <a:r>
              <a:rPr lang="en-US" smtClean="0"/>
              <a:t>status and control flags</a:t>
            </a:r>
          </a:p>
          <a:p>
            <a:pPr lvl="1" eaLnBrk="1" hangingPunct="1"/>
            <a:r>
              <a:rPr lang="en-US" smtClean="0"/>
              <a:t>each flag is a single binary bit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36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9FA0B8-84A9-45EB-86FD-9F5A8FDF3F57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Status Flags</a:t>
            </a:r>
            <a:endParaRPr lang="en-US" sz="2400" smtClean="0"/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6781800" cy="50292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Carry -CF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unsigned arithmetic out of range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Overflow - OF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signed arithmetic out of range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Sign - SF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result is negative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Zero - ZF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result is zero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Auxiliary Carry - AF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carry from bit 3 to bit 4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Parity - PF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sum of 1 bits is an even number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Trap – TF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Causes processor to execute in single steps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2000" smtClean="0"/>
              <a:t>Interrupt – IF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Disable external interrupts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2000" smtClean="0"/>
              <a:t>Direction – DF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sz="1800" smtClean="0"/>
              <a:t>Used in string operations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endParaRPr lang="en-US" sz="18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Flag Register Bits</a:t>
            </a:r>
          </a:p>
        </p:txBody>
      </p:sp>
      <p:sp>
        <p:nvSpPr>
          <p:cNvPr id="1146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46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229D22-B37F-4847-88B5-1E2C106915B8}" type="slidenum">
              <a:rPr lang="en-US" smtClean="0"/>
              <a:pPr/>
              <a:t>74</a:t>
            </a:fld>
            <a:endParaRPr lang="en-US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2743200"/>
          <a:ext cx="7772400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08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04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5F6EFA-8C4C-46BD-8A95-79EB6726CEAB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Floating-Point, MMX, XMM Registers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410200" cy="3581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smtClean="0"/>
              <a:t>MM = Multimedia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Eight 80-bit floating-point data registers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ST(0), ST(1), . . . , ST(7)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arranged in a stack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used for all floating-point arithmetic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Eight 64-bit MMX registers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Eight 128-bit XMM registers for single-instruction multiple-data (SIMD) operations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5943600" y="1371600"/>
          <a:ext cx="24384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4" imgW="4550664" imgH="2657856" progId="Visio.Drawing.6">
                  <p:embed/>
                </p:oleObj>
              </mc:Choice>
              <mc:Fallback>
                <p:oleObj name="VISIO" r:id="rId4" imgW="4550664" imgH="265785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53" t="8989" r="58098" b="19446"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24384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57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E179A5-10DC-4AF9-A01B-EF7B08CB0DD3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Intel Microprocessor History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5791200" cy="2590800"/>
          </a:xfrm>
        </p:spPr>
        <p:txBody>
          <a:bodyPr/>
          <a:lstStyle/>
          <a:p>
            <a:pPr eaLnBrk="1" hangingPunct="1"/>
            <a:r>
              <a:rPr lang="en-US" smtClean="0"/>
              <a:t>Intel 8086, 80286</a:t>
            </a:r>
          </a:p>
          <a:p>
            <a:pPr eaLnBrk="1" hangingPunct="1"/>
            <a:r>
              <a:rPr lang="en-US" smtClean="0"/>
              <a:t>IA-32 processor family</a:t>
            </a:r>
          </a:p>
          <a:p>
            <a:pPr eaLnBrk="1" hangingPunct="1"/>
            <a:r>
              <a:rPr lang="en-US" smtClean="0"/>
              <a:t>P6 processor family</a:t>
            </a:r>
          </a:p>
          <a:p>
            <a:pPr eaLnBrk="1" hangingPunct="1"/>
            <a:r>
              <a:rPr lang="en-US" smtClean="0"/>
              <a:t>CISC and RISC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67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42BBA0-F2D5-48AD-92FB-15A45C97D7DC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Early Intel Microprocessors</a:t>
            </a:r>
          </a:p>
        </p:txBody>
      </p:sp>
      <p:sp>
        <p:nvSpPr>
          <p:cNvPr id="1167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6019800" cy="4572000"/>
          </a:xfrm>
        </p:spPr>
        <p:txBody>
          <a:bodyPr/>
          <a:lstStyle/>
          <a:p>
            <a:pPr eaLnBrk="1" hangingPunct="1"/>
            <a:r>
              <a:rPr lang="en-US" sz="2000" smtClean="0"/>
              <a:t>Intel 8080</a:t>
            </a:r>
          </a:p>
          <a:p>
            <a:pPr lvl="1" eaLnBrk="1" hangingPunct="1"/>
            <a:r>
              <a:rPr lang="en-US" sz="2000" smtClean="0"/>
              <a:t>64K addressable RAM</a:t>
            </a:r>
          </a:p>
          <a:p>
            <a:pPr lvl="1" eaLnBrk="1" hangingPunct="1"/>
            <a:r>
              <a:rPr lang="en-US" sz="2000" smtClean="0"/>
              <a:t>8-bit registers</a:t>
            </a:r>
          </a:p>
          <a:p>
            <a:pPr lvl="1" eaLnBrk="1" hangingPunct="1"/>
            <a:r>
              <a:rPr lang="en-US" sz="2000" smtClean="0"/>
              <a:t>CP/M operating system</a:t>
            </a:r>
          </a:p>
          <a:p>
            <a:pPr lvl="1" eaLnBrk="1" hangingPunct="1"/>
            <a:r>
              <a:rPr lang="en-US" sz="2000" smtClean="0"/>
              <a:t>S-100 BUS architecture</a:t>
            </a:r>
          </a:p>
          <a:p>
            <a:pPr lvl="1" eaLnBrk="1" hangingPunct="1"/>
            <a:r>
              <a:rPr lang="en-US" sz="2000" smtClean="0"/>
              <a:t>8-inch floppy disks!</a:t>
            </a:r>
          </a:p>
          <a:p>
            <a:pPr eaLnBrk="1" hangingPunct="1"/>
            <a:r>
              <a:rPr lang="en-US" sz="2000" smtClean="0"/>
              <a:t>Intel 8086/8088</a:t>
            </a:r>
          </a:p>
          <a:p>
            <a:pPr lvl="1" eaLnBrk="1" hangingPunct="1"/>
            <a:r>
              <a:rPr lang="en-US" sz="2000" smtClean="0"/>
              <a:t>IBM-PC Used 8088</a:t>
            </a:r>
          </a:p>
          <a:p>
            <a:pPr lvl="1" eaLnBrk="1" hangingPunct="1"/>
            <a:r>
              <a:rPr lang="en-US" sz="2000" smtClean="0"/>
              <a:t>1 MB addressable RAM</a:t>
            </a:r>
          </a:p>
          <a:p>
            <a:pPr lvl="1" eaLnBrk="1" hangingPunct="1"/>
            <a:r>
              <a:rPr lang="en-US" sz="2000" smtClean="0"/>
              <a:t>16-bit registers</a:t>
            </a:r>
          </a:p>
          <a:p>
            <a:pPr lvl="1" eaLnBrk="1" hangingPunct="1"/>
            <a:r>
              <a:rPr lang="en-US" sz="2000" smtClean="0"/>
              <a:t>16-bit data bus (8-bit for 8088)</a:t>
            </a:r>
          </a:p>
          <a:p>
            <a:pPr lvl="1" eaLnBrk="1" hangingPunct="1"/>
            <a:r>
              <a:rPr lang="en-US" sz="2000" smtClean="0"/>
              <a:t>separate floating-point unit (8087)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3C515C-8391-4325-B90F-2AB92B717920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IBM-AT</a:t>
            </a:r>
          </a:p>
        </p:txBody>
      </p:sp>
      <p:sp>
        <p:nvSpPr>
          <p:cNvPr id="11776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5867400" cy="3352800"/>
          </a:xfrm>
        </p:spPr>
        <p:txBody>
          <a:bodyPr/>
          <a:lstStyle/>
          <a:p>
            <a:pPr eaLnBrk="1" hangingPunct="1"/>
            <a:r>
              <a:rPr lang="en-US" smtClean="0"/>
              <a:t>Intel 80286</a:t>
            </a:r>
          </a:p>
          <a:p>
            <a:pPr lvl="1" eaLnBrk="1" hangingPunct="1"/>
            <a:r>
              <a:rPr lang="en-US" sz="2400" smtClean="0"/>
              <a:t>16 MB addressable RAM</a:t>
            </a:r>
          </a:p>
          <a:p>
            <a:pPr lvl="1" eaLnBrk="1" hangingPunct="1"/>
            <a:r>
              <a:rPr lang="en-US" sz="2400" smtClean="0"/>
              <a:t>Protected memory</a:t>
            </a:r>
          </a:p>
          <a:p>
            <a:pPr lvl="1" eaLnBrk="1" hangingPunct="1"/>
            <a:r>
              <a:rPr lang="en-US" sz="2400" smtClean="0"/>
              <a:t>several times faster than 8086</a:t>
            </a:r>
          </a:p>
          <a:p>
            <a:pPr lvl="1" eaLnBrk="1" hangingPunct="1"/>
            <a:r>
              <a:rPr lang="en-US" sz="2400" smtClean="0"/>
              <a:t>introduced IDE bus architecture</a:t>
            </a:r>
          </a:p>
          <a:p>
            <a:pPr lvl="1" eaLnBrk="1" hangingPunct="1"/>
            <a:r>
              <a:rPr lang="en-US" sz="2400" smtClean="0"/>
              <a:t>IDE = Integrated Drive Electronics</a:t>
            </a:r>
          </a:p>
          <a:p>
            <a:pPr lvl="1" eaLnBrk="1" hangingPunct="1"/>
            <a:r>
              <a:rPr lang="en-US" sz="2400" smtClean="0"/>
              <a:t>80287 floating point unit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87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746998-4CC4-43C2-8595-9FB64D037ADC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Intel IA-32 Family</a:t>
            </a:r>
            <a:endParaRPr lang="en-US" sz="2400" smtClean="0"/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6781800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Intel386</a:t>
            </a:r>
          </a:p>
          <a:p>
            <a:pPr lvl="1" eaLnBrk="1" hangingPunct="1"/>
            <a:r>
              <a:rPr lang="en-US" sz="2600" smtClean="0"/>
              <a:t>4 GB addressable RAM, 32-bit registers, paging (virtual memory)</a:t>
            </a:r>
          </a:p>
          <a:p>
            <a:pPr eaLnBrk="1" hangingPunct="1"/>
            <a:r>
              <a:rPr lang="en-US" sz="2800" smtClean="0"/>
              <a:t>Intel486</a:t>
            </a:r>
          </a:p>
          <a:p>
            <a:pPr lvl="1" eaLnBrk="1" hangingPunct="1"/>
            <a:r>
              <a:rPr lang="en-US" sz="2600" smtClean="0"/>
              <a:t>instruction pipelining</a:t>
            </a:r>
          </a:p>
          <a:p>
            <a:pPr eaLnBrk="1" hangingPunct="1"/>
            <a:r>
              <a:rPr lang="en-US" sz="2800" smtClean="0"/>
              <a:t>Pentium</a:t>
            </a:r>
          </a:p>
          <a:p>
            <a:pPr lvl="1" eaLnBrk="1" hangingPunct="1"/>
            <a:r>
              <a:rPr lang="en-US" sz="2600" smtClean="0"/>
              <a:t>superscalar, 32-bit address bus, 64-bit internal data path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4D2315-7FBD-4F97-98E7-BA67383F98D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562600" cy="2819400"/>
          </a:xfrm>
        </p:spPr>
        <p:txBody>
          <a:bodyPr/>
          <a:lstStyle/>
          <a:p>
            <a:pPr eaLnBrk="1" hangingPunct="1"/>
            <a:r>
              <a:rPr lang="en-US" smtClean="0"/>
              <a:t>Welcome to Assembly Language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Virtual Machine Concept</a:t>
            </a:r>
          </a:p>
          <a:p>
            <a:pPr eaLnBrk="1" hangingPunct="1"/>
            <a:r>
              <a:rPr lang="en-US" smtClean="0"/>
              <a:t>Data Representation</a:t>
            </a:r>
          </a:p>
          <a:p>
            <a:pPr eaLnBrk="1" hangingPunct="1"/>
            <a:r>
              <a:rPr lang="en-US" smtClean="0"/>
              <a:t>Boolean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198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121A4D-55E9-4B73-A4AB-1A7541012CD3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64-bit Processors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Intel64</a:t>
            </a:r>
          </a:p>
          <a:p>
            <a:pPr lvl="1" eaLnBrk="1" hangingPunct="1"/>
            <a:r>
              <a:rPr lang="en-US" smtClean="0"/>
              <a:t>64-bit linear address space</a:t>
            </a:r>
          </a:p>
          <a:p>
            <a:pPr lvl="1" eaLnBrk="1" hangingPunct="1"/>
            <a:r>
              <a:rPr lang="en-US" smtClean="0"/>
              <a:t>Intel: Pentium Extreme, Xeon, Celeron D, Pendium D, Core 2, and Core i7</a:t>
            </a:r>
          </a:p>
          <a:p>
            <a:pPr eaLnBrk="1" hangingPunct="1"/>
            <a:r>
              <a:rPr lang="en-US" smtClean="0"/>
              <a:t>IA-32e Mode</a:t>
            </a:r>
          </a:p>
          <a:p>
            <a:pPr lvl="1" eaLnBrk="1" hangingPunct="1"/>
            <a:r>
              <a:rPr lang="en-US" smtClean="0"/>
              <a:t>Compatibility mode for legacy 16- and 32-bit applications</a:t>
            </a:r>
          </a:p>
          <a:p>
            <a:pPr lvl="1" eaLnBrk="1" hangingPunct="1"/>
            <a:r>
              <a:rPr lang="en-US" smtClean="0"/>
              <a:t>64-bit Mode uses 64-bit addresses and operands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208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A7A173-5AC8-4B00-A40A-24CCBB059945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Intel Technologies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HyperThreading technology</a:t>
            </a:r>
          </a:p>
          <a:p>
            <a:pPr lvl="1" eaLnBrk="1" hangingPunct="1"/>
            <a:r>
              <a:rPr lang="en-US" smtClean="0"/>
              <a:t>two tasks execute on a single processor at the same time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Dual Core processing</a:t>
            </a:r>
          </a:p>
          <a:p>
            <a:pPr lvl="1" eaLnBrk="1" hangingPunct="1"/>
            <a:r>
              <a:rPr lang="en-US" smtClean="0"/>
              <a:t>multiple processor cores in the same IC package</a:t>
            </a:r>
          </a:p>
          <a:p>
            <a:pPr lvl="1" eaLnBrk="1" hangingPunct="1"/>
            <a:r>
              <a:rPr lang="en-US" smtClean="0"/>
              <a:t>each processor has its own resources and communication path with the bus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970E8D-B0E8-4FBF-9818-3F29AB60F726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Intel Processor Families</a:t>
            </a:r>
            <a:endParaRPr lang="en-US" sz="2400" smtClean="0"/>
          </a:p>
        </p:txBody>
      </p:sp>
      <p:sp>
        <p:nvSpPr>
          <p:cNvPr id="1218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391400" cy="3962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Currently Used: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Pentium &amp; Celeron – dual core</a:t>
            </a:r>
          </a:p>
          <a:p>
            <a:pPr eaLnBrk="1" hangingPunct="1"/>
            <a:r>
              <a:rPr lang="en-US" smtClean="0"/>
              <a:t>Core 2 Duo - 2 processor cores</a:t>
            </a:r>
          </a:p>
          <a:p>
            <a:pPr eaLnBrk="1" hangingPunct="1"/>
            <a:r>
              <a:rPr lang="en-US" smtClean="0"/>
              <a:t>Core 2 Quad - 4 processor cores</a:t>
            </a:r>
          </a:p>
          <a:p>
            <a:pPr eaLnBrk="1" hangingPunct="1"/>
            <a:r>
              <a:rPr lang="en-US" smtClean="0"/>
              <a:t>Core i7 – 4 processor cores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228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FC4272-955C-42EC-8662-577DCB3D051D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CISC and RISC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5791200" cy="4724400"/>
          </a:xfrm>
        </p:spPr>
        <p:txBody>
          <a:bodyPr/>
          <a:lstStyle/>
          <a:p>
            <a:pPr eaLnBrk="1" hangingPunct="1"/>
            <a:r>
              <a:rPr lang="en-US" sz="2000" smtClean="0"/>
              <a:t>CISC – complex instruction set</a:t>
            </a:r>
          </a:p>
          <a:p>
            <a:pPr lvl="1" eaLnBrk="1" hangingPunct="1"/>
            <a:r>
              <a:rPr lang="en-US" sz="2000" smtClean="0"/>
              <a:t>large instruction set</a:t>
            </a:r>
          </a:p>
          <a:p>
            <a:pPr lvl="1" eaLnBrk="1" hangingPunct="1"/>
            <a:r>
              <a:rPr lang="en-US" sz="2000" smtClean="0"/>
              <a:t>high-level operations</a:t>
            </a:r>
          </a:p>
          <a:p>
            <a:pPr lvl="1" eaLnBrk="1" hangingPunct="1"/>
            <a:r>
              <a:rPr lang="en-US" sz="2000" smtClean="0"/>
              <a:t>requires microcode interpreter</a:t>
            </a:r>
          </a:p>
          <a:p>
            <a:pPr lvl="1" eaLnBrk="1" hangingPunct="1"/>
            <a:r>
              <a:rPr lang="en-US" sz="2000" smtClean="0"/>
              <a:t>examples: Intel 80x86 family</a:t>
            </a:r>
          </a:p>
          <a:p>
            <a:pPr eaLnBrk="1" hangingPunct="1"/>
            <a:r>
              <a:rPr lang="en-US" sz="2000" smtClean="0"/>
              <a:t>RISC – reduced instruction set</a:t>
            </a:r>
          </a:p>
          <a:p>
            <a:pPr lvl="1" eaLnBrk="1" hangingPunct="1"/>
            <a:r>
              <a:rPr lang="en-US" sz="2000" smtClean="0"/>
              <a:t>simple, atomic instructions</a:t>
            </a:r>
          </a:p>
          <a:p>
            <a:pPr lvl="1" eaLnBrk="1" hangingPunct="1"/>
            <a:r>
              <a:rPr lang="en-US" sz="2000" smtClean="0"/>
              <a:t>small instruction set</a:t>
            </a:r>
          </a:p>
          <a:p>
            <a:pPr lvl="1" eaLnBrk="1" hangingPunct="1"/>
            <a:r>
              <a:rPr lang="en-US" sz="2000" smtClean="0"/>
              <a:t>directly executed by hardware</a:t>
            </a:r>
          </a:p>
          <a:p>
            <a:pPr lvl="1" eaLnBrk="1" hangingPunct="1"/>
            <a:r>
              <a:rPr lang="en-US" sz="2000" smtClean="0"/>
              <a:t>examples: </a:t>
            </a:r>
          </a:p>
          <a:p>
            <a:pPr lvl="2" eaLnBrk="1" hangingPunct="1"/>
            <a:r>
              <a:rPr lang="en-US" sz="1800" smtClean="0"/>
              <a:t>ARM (Advanced RISC Machines)</a:t>
            </a:r>
          </a:p>
          <a:p>
            <a:pPr lvl="2" eaLnBrk="1" hangingPunct="1"/>
            <a:r>
              <a:rPr lang="en-US" sz="1800" smtClean="0"/>
              <a:t>DEC Alpha (now Compaq)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239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036C6C-B293-4550-AE22-E9BBFF44F24B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6172200" cy="2971800"/>
          </a:xfrm>
        </p:spPr>
        <p:txBody>
          <a:bodyPr/>
          <a:lstStyle/>
          <a:p>
            <a:pPr eaLnBrk="1" hangingPunct="1"/>
            <a:r>
              <a:rPr lang="en-US" sz="2200" smtClean="0"/>
              <a:t>General Concepts</a:t>
            </a:r>
          </a:p>
          <a:p>
            <a:pPr eaLnBrk="1" hangingPunct="1"/>
            <a:r>
              <a:rPr lang="en-US" sz="2200" smtClean="0"/>
              <a:t>IA-32 Processor Architecture</a:t>
            </a:r>
          </a:p>
          <a:p>
            <a:pPr eaLnBrk="1" hangingPunct="1"/>
            <a:r>
              <a:rPr lang="en-US" sz="2200" b="1" smtClean="0">
                <a:solidFill>
                  <a:schemeClr val="tx2"/>
                </a:solidFill>
              </a:rPr>
              <a:t>IA-32 Memory Management</a:t>
            </a:r>
          </a:p>
          <a:p>
            <a:pPr eaLnBrk="1" hangingPunct="1"/>
            <a:r>
              <a:rPr lang="en-US" sz="2200" smtClean="0"/>
              <a:t>Components of an IA-32 Microcomputer</a:t>
            </a:r>
          </a:p>
          <a:p>
            <a:pPr eaLnBrk="1" hangingPunct="1"/>
            <a:r>
              <a:rPr lang="en-US" sz="2200" smtClean="0"/>
              <a:t>Input-Output System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249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E052BE-4530-4FD3-96A3-E6966FB630F6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IA-32 Memory Management</a:t>
            </a:r>
          </a:p>
        </p:txBody>
      </p:sp>
      <p:sp>
        <p:nvSpPr>
          <p:cNvPr id="12493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019800" cy="2590800"/>
          </a:xfrm>
        </p:spPr>
        <p:txBody>
          <a:bodyPr/>
          <a:lstStyle/>
          <a:p>
            <a:pPr eaLnBrk="1" hangingPunct="1"/>
            <a:r>
              <a:rPr lang="en-US" smtClean="0"/>
              <a:t>Real-address mode</a:t>
            </a:r>
          </a:p>
          <a:p>
            <a:pPr eaLnBrk="1" hangingPunct="1"/>
            <a:r>
              <a:rPr lang="en-US" smtClean="0"/>
              <a:t>Calculating linear addresses</a:t>
            </a:r>
          </a:p>
          <a:p>
            <a:pPr eaLnBrk="1" hangingPunct="1"/>
            <a:r>
              <a:rPr lang="en-US" smtClean="0"/>
              <a:t>Protected mode</a:t>
            </a:r>
          </a:p>
          <a:p>
            <a:pPr eaLnBrk="1" hangingPunct="1"/>
            <a:r>
              <a:rPr lang="en-US" smtClean="0"/>
              <a:t>Multi-segment model</a:t>
            </a:r>
          </a:p>
          <a:p>
            <a:pPr eaLnBrk="1" hangingPunct="1"/>
            <a:r>
              <a:rPr lang="en-US" smtClean="0"/>
              <a:t>Paging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259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BA99F6-2258-47B8-841B-F92DE35D02C6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Real-Address mode</a:t>
            </a:r>
          </a:p>
        </p:txBody>
      </p:sp>
      <p:sp>
        <p:nvSpPr>
          <p:cNvPr id="1259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6477000" cy="2971800"/>
          </a:xfrm>
        </p:spPr>
        <p:txBody>
          <a:bodyPr/>
          <a:lstStyle/>
          <a:p>
            <a:pPr eaLnBrk="1" hangingPunct="1"/>
            <a:r>
              <a:rPr lang="en-US" smtClean="0"/>
              <a:t>1 MB RAM maximum addressable</a:t>
            </a:r>
          </a:p>
          <a:p>
            <a:pPr eaLnBrk="1" hangingPunct="1"/>
            <a:r>
              <a:rPr lang="en-US" smtClean="0"/>
              <a:t>Application programs can access any area of memory</a:t>
            </a:r>
          </a:p>
          <a:p>
            <a:pPr eaLnBrk="1" hangingPunct="1"/>
            <a:r>
              <a:rPr lang="en-US" smtClean="0"/>
              <a:t>Single tasking</a:t>
            </a:r>
          </a:p>
          <a:p>
            <a:pPr eaLnBrk="1" hangingPunct="1"/>
            <a:r>
              <a:rPr lang="en-US" smtClean="0"/>
              <a:t>Supported by MS-DOS operating system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462688-3B47-411C-B3A1-1A8E376F6121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Segmented Memory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76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smtClean="0"/>
              <a:t>Segmented memory addressing: absolute (linear) address is a combination of a 16-bit segment value added to a 16-bit offset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905000" y="1981200"/>
          <a:ext cx="4795838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4" imgW="4722876" imgH="3808476" progId="Visio.Drawing.6">
                  <p:embed/>
                </p:oleObj>
              </mc:Choice>
              <mc:Fallback>
                <p:oleObj name="VISIO" r:id="rId4" imgW="4722876" imgH="380847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614" t="-1999"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4795838" cy="3889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5"/>
          <p:cNvSpPr txBox="1">
            <a:spLocks noChangeArrowheads="1"/>
          </p:cNvSpPr>
          <p:nvPr/>
        </p:nvSpPr>
        <p:spPr bwMode="auto">
          <a:xfrm rot="-5389473">
            <a:off x="502444" y="3610769"/>
            <a:ext cx="227012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/>
              <a:t>linear addresses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>
            <a:off x="5715000" y="350520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7010400" y="3228975"/>
            <a:ext cx="17526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/>
              <a:t>one segment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269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53C9B9-F7D8-4F4B-942F-8BB0A2A14913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Calculating Linear Addresses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pPr eaLnBrk="1" hangingPunct="1"/>
            <a:r>
              <a:rPr lang="en-US" smtClean="0"/>
              <a:t>Given a segment address, multiply it by 16 (add a hexadecimal zero), and add it to the offset</a:t>
            </a:r>
          </a:p>
          <a:p>
            <a:pPr eaLnBrk="1" hangingPunct="1"/>
            <a:r>
              <a:rPr lang="en-US" smtClean="0"/>
              <a:t>Example: convert 08F1:0100 to a linear address</a:t>
            </a:r>
          </a:p>
        </p:txBody>
      </p:sp>
      <p:sp>
        <p:nvSpPr>
          <p:cNvPr id="126982" name="Text Box 4"/>
          <p:cNvSpPr txBox="1">
            <a:spLocks noChangeArrowheads="1"/>
          </p:cNvSpPr>
          <p:nvPr/>
        </p:nvSpPr>
        <p:spPr bwMode="auto">
          <a:xfrm>
            <a:off x="1600200" y="2743200"/>
            <a:ext cx="5334000" cy="143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b="1">
                <a:latin typeface="Courier New" pitchFamily="49" charset="0"/>
              </a:rPr>
              <a:t>Adjusted Segment value: 0 8 F 1 0</a:t>
            </a:r>
          </a:p>
          <a:p>
            <a:pPr>
              <a:spcBef>
                <a:spcPct val="50000"/>
              </a:spcBef>
            </a:pPr>
            <a:r>
              <a:rPr lang="en-US" sz="1900" b="1">
                <a:latin typeface="Courier New" pitchFamily="49" charset="0"/>
              </a:rPr>
              <a:t>Add the offset:           0 1 0 0</a:t>
            </a:r>
          </a:p>
          <a:p>
            <a:pPr>
              <a:spcBef>
                <a:spcPct val="50000"/>
              </a:spcBef>
            </a:pPr>
            <a:r>
              <a:rPr lang="en-US" sz="1900" b="1">
                <a:latin typeface="Courier New" pitchFamily="49" charset="0"/>
              </a:rPr>
              <a:t>Linear address:         0 9 0 1 0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280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BBE704-697B-4CDF-9A22-A28CF003B4E9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turn . . .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838200" y="1371600"/>
            <a:ext cx="75438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linear address corresponds to the segment/offset address 028F:0030?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819400" y="2743200"/>
            <a:ext cx="3657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028F0 + 0030 = </a:t>
            </a:r>
            <a:r>
              <a:rPr lang="en-US">
                <a:solidFill>
                  <a:schemeClr val="tx2"/>
                </a:solidFill>
              </a:rPr>
              <a:t>02920</a:t>
            </a:r>
          </a:p>
        </p:txBody>
      </p:sp>
      <p:sp>
        <p:nvSpPr>
          <p:cNvPr id="128007" name="Text Box 8"/>
          <p:cNvSpPr txBox="1">
            <a:spLocks noChangeArrowheads="1"/>
          </p:cNvSpPr>
          <p:nvPr/>
        </p:nvSpPr>
        <p:spPr bwMode="auto">
          <a:xfrm>
            <a:off x="838200" y="4114800"/>
            <a:ext cx="6705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Always use hexadecimal notation for addresses.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Intel-Based Computers 6/e, 2010.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340BA3-83F9-421D-BF1D-A2B29130D85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Virtual Machine Concept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562600" cy="1752600"/>
          </a:xfrm>
        </p:spPr>
        <p:txBody>
          <a:bodyPr/>
          <a:lstStyle/>
          <a:p>
            <a:pPr eaLnBrk="1" hangingPunct="1"/>
            <a:r>
              <a:rPr lang="en-US" smtClean="0"/>
              <a:t>Virtual Machines</a:t>
            </a:r>
          </a:p>
          <a:p>
            <a:pPr eaLnBrk="1" hangingPunct="1"/>
            <a:r>
              <a:rPr lang="en-US" smtClean="0"/>
              <a:t>Specific Machine Levels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29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0F4B57-1336-41E5-A961-D8EC3E1D3C43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turn . . .</a:t>
            </a:r>
          </a:p>
        </p:txBody>
      </p:sp>
      <p:sp>
        <p:nvSpPr>
          <p:cNvPr id="129029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75438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segment addresses correspond to the linear address 28F30h?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838200" y="2895600"/>
            <a:ext cx="7543800" cy="1404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Many different segment-offset addresses can produce the linear address 28F30h. For example:</a:t>
            </a:r>
          </a:p>
          <a:p>
            <a:pPr>
              <a:spcBef>
                <a:spcPct val="50000"/>
              </a:spcBef>
            </a:pPr>
            <a:r>
              <a:rPr lang="en-US"/>
              <a:t>	28F0:0030, 28F3:0000, 28B0:0430,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0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50E00E-DD7B-4E50-9899-5EA7A0BED61F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Protected Mode</a:t>
            </a:r>
            <a:r>
              <a:rPr lang="en-US" sz="2400" smtClean="0"/>
              <a:t> (1 of 2)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315200" cy="3962400"/>
          </a:xfrm>
        </p:spPr>
        <p:txBody>
          <a:bodyPr/>
          <a:lstStyle/>
          <a:p>
            <a:pPr eaLnBrk="1" hangingPunct="1"/>
            <a:r>
              <a:rPr lang="en-US" smtClean="0"/>
              <a:t>4 GB addressable RAM</a:t>
            </a:r>
          </a:p>
          <a:p>
            <a:pPr lvl="1" eaLnBrk="1" hangingPunct="1"/>
            <a:r>
              <a:rPr lang="en-US" smtClean="0"/>
              <a:t>(00000000 to FFFFFFFFh)</a:t>
            </a:r>
          </a:p>
          <a:p>
            <a:pPr eaLnBrk="1" hangingPunct="1"/>
            <a:r>
              <a:rPr lang="en-US" smtClean="0"/>
              <a:t>Each program assigned a memory partition which is protected from other programs</a:t>
            </a:r>
          </a:p>
          <a:p>
            <a:pPr eaLnBrk="1" hangingPunct="1"/>
            <a:r>
              <a:rPr lang="en-US" smtClean="0"/>
              <a:t>Designed for multitasking</a:t>
            </a:r>
          </a:p>
          <a:p>
            <a:pPr eaLnBrk="1" hangingPunct="1"/>
            <a:r>
              <a:rPr lang="en-US" smtClean="0"/>
              <a:t>Supported by Linux &amp; MS-Windows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1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A22FC3-49A3-4628-B892-A5FD9C24D85A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Protected mode</a:t>
            </a:r>
            <a:r>
              <a:rPr lang="en-US" sz="2400" smtClean="0"/>
              <a:t> (2 of 2)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15200" cy="3429000"/>
          </a:xfrm>
        </p:spPr>
        <p:txBody>
          <a:bodyPr/>
          <a:lstStyle/>
          <a:p>
            <a:pPr eaLnBrk="1" hangingPunct="1"/>
            <a:r>
              <a:rPr lang="en-US" smtClean="0"/>
              <a:t>Segment descriptor tables </a:t>
            </a:r>
          </a:p>
          <a:p>
            <a:pPr eaLnBrk="1" hangingPunct="1"/>
            <a:r>
              <a:rPr lang="en-US" smtClean="0"/>
              <a:t>Program structure</a:t>
            </a:r>
          </a:p>
          <a:p>
            <a:pPr lvl="1" eaLnBrk="1" hangingPunct="1"/>
            <a:r>
              <a:rPr lang="en-US" smtClean="0"/>
              <a:t>code, data, and stack areas</a:t>
            </a:r>
          </a:p>
          <a:p>
            <a:pPr lvl="1" eaLnBrk="1" hangingPunct="1"/>
            <a:r>
              <a:rPr lang="en-US" smtClean="0"/>
              <a:t>CS, DS, SS segment descriptors</a:t>
            </a:r>
          </a:p>
          <a:p>
            <a:pPr lvl="1" eaLnBrk="1" hangingPunct="1"/>
            <a:r>
              <a:rPr lang="en-US" smtClean="0"/>
              <a:t>global descriptor table (GDT)</a:t>
            </a:r>
          </a:p>
          <a:p>
            <a:pPr eaLnBrk="1" hangingPunct="1"/>
            <a:r>
              <a:rPr lang="en-US" smtClean="0"/>
              <a:t>MASM Programs use the Microsoft </a:t>
            </a:r>
            <a:r>
              <a:rPr lang="en-US" smtClean="0">
                <a:solidFill>
                  <a:schemeClr val="tx2"/>
                </a:solidFill>
              </a:rPr>
              <a:t>flat</a:t>
            </a:r>
            <a:r>
              <a:rPr lang="en-US" smtClean="0"/>
              <a:t> memory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17E71A-4437-4663-AEB2-B7EABFD4DF7A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Flat Segment Model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914400"/>
          </a:xfrm>
        </p:spPr>
        <p:txBody>
          <a:bodyPr/>
          <a:lstStyle/>
          <a:p>
            <a:pPr eaLnBrk="1" hangingPunct="1"/>
            <a:r>
              <a:rPr lang="en-US" sz="2000" smtClean="0"/>
              <a:t>Single global descriptor table (GDT).</a:t>
            </a:r>
          </a:p>
          <a:p>
            <a:pPr eaLnBrk="1" hangingPunct="1"/>
            <a:r>
              <a:rPr lang="en-US" sz="2000" smtClean="0"/>
              <a:t>All segments mapped to entire 32-bit address space</a:t>
            </a:r>
            <a:endParaRPr lang="en-US" sz="2200" smtClean="0"/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1371600" y="2057400"/>
          <a:ext cx="58674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4" imgW="3500628" imgH="2260092" progId="Visio.Drawing.6">
                  <p:embed/>
                </p:oleObj>
              </mc:Choice>
              <mc:Fallback>
                <p:oleObj name="VISIO" r:id="rId4" imgW="3500628" imgH="226009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67"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5867400" cy="3698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95CBEA-D6AA-4D14-ABDF-4B4134BB2A8B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Multi-Segment Model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914400"/>
          </a:xfrm>
        </p:spPr>
        <p:txBody>
          <a:bodyPr/>
          <a:lstStyle/>
          <a:p>
            <a:pPr eaLnBrk="1" hangingPunct="1"/>
            <a:r>
              <a:rPr lang="en-US" sz="2000" smtClean="0"/>
              <a:t>Each program has a local descriptor table (LDT)</a:t>
            </a:r>
          </a:p>
          <a:p>
            <a:pPr lvl="1" eaLnBrk="1" hangingPunct="1"/>
            <a:r>
              <a:rPr lang="en-US" sz="2000" smtClean="0"/>
              <a:t>holds descriptor for each segment used by the program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828800" y="1981200"/>
          <a:ext cx="5181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4" imgW="3328416" imgH="2362200" progId="Visio.Drawing.6">
                  <p:embed/>
                </p:oleObj>
              </mc:Choice>
              <mc:Fallback>
                <p:oleObj name="VISIO" r:id="rId4" imgW="3328416" imgH="2362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850" b="-2087"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181600" cy="4038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2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4767CF-0CEC-43AB-A4A5-248DE5149BDE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Paging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Supported directly by the CPU</a:t>
            </a:r>
          </a:p>
          <a:p>
            <a:pPr eaLnBrk="1" hangingPunct="1"/>
            <a:r>
              <a:rPr lang="en-US" smtClean="0"/>
              <a:t>Divides each segment into 4096-byte blocks called </a:t>
            </a:r>
            <a:r>
              <a:rPr lang="en-US" smtClean="0">
                <a:solidFill>
                  <a:schemeClr val="tx2"/>
                </a:solidFill>
              </a:rPr>
              <a:t>pages</a:t>
            </a:r>
          </a:p>
          <a:p>
            <a:pPr eaLnBrk="1" hangingPunct="1"/>
            <a:r>
              <a:rPr lang="en-US" smtClean="0"/>
              <a:t>Sum of all programs can be larger than physical memory</a:t>
            </a:r>
          </a:p>
          <a:p>
            <a:pPr eaLnBrk="1" hangingPunct="1"/>
            <a:r>
              <a:rPr lang="en-US" smtClean="0"/>
              <a:t>Part of running program is in memory, part is on disk</a:t>
            </a:r>
          </a:p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Virtual memory manager</a:t>
            </a:r>
            <a:r>
              <a:rPr lang="en-US" smtClean="0"/>
              <a:t> (VMM) – OS utility that manages the loading and unloading of pages</a:t>
            </a:r>
          </a:p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Page fault</a:t>
            </a:r>
            <a:r>
              <a:rPr lang="en-US" smtClean="0"/>
              <a:t> – issued by CPU when a page must be loaded from disk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3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2849D0-8D20-4536-9B46-6E1FA7BA6427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What's Next</a:t>
            </a: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6172200" cy="2971800"/>
          </a:xfrm>
        </p:spPr>
        <p:txBody>
          <a:bodyPr/>
          <a:lstStyle/>
          <a:p>
            <a:pPr eaLnBrk="1" hangingPunct="1"/>
            <a:r>
              <a:rPr lang="en-US" sz="2200" smtClean="0"/>
              <a:t>General Concepts</a:t>
            </a:r>
          </a:p>
          <a:p>
            <a:pPr eaLnBrk="1" hangingPunct="1"/>
            <a:r>
              <a:rPr lang="en-US" sz="2200" smtClean="0"/>
              <a:t>IA-32 Processor Architecture</a:t>
            </a:r>
          </a:p>
          <a:p>
            <a:pPr eaLnBrk="1" hangingPunct="1"/>
            <a:r>
              <a:rPr lang="en-US" sz="2200" smtClean="0"/>
              <a:t>IA-32 Memory Management</a:t>
            </a:r>
          </a:p>
          <a:p>
            <a:pPr eaLnBrk="1" hangingPunct="1"/>
            <a:r>
              <a:rPr lang="en-US" sz="2200" b="1" smtClean="0">
                <a:solidFill>
                  <a:schemeClr val="tx2"/>
                </a:solidFill>
              </a:rPr>
              <a:t>Components of an IA-32 Microcomputer</a:t>
            </a:r>
          </a:p>
          <a:p>
            <a:pPr eaLnBrk="1" hangingPunct="1"/>
            <a:r>
              <a:rPr lang="en-US" sz="2200" smtClean="0"/>
              <a:t>Input-Output System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4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912FF0-66CD-4DD4-AFEC-670DE3853F3D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Components of an IA-32 Microcomputer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447800"/>
            <a:ext cx="4572000" cy="2362200"/>
          </a:xfrm>
        </p:spPr>
        <p:txBody>
          <a:bodyPr/>
          <a:lstStyle/>
          <a:p>
            <a:pPr eaLnBrk="1" hangingPunct="1"/>
            <a:r>
              <a:rPr lang="en-US" smtClean="0"/>
              <a:t>Motherboard</a:t>
            </a:r>
          </a:p>
          <a:p>
            <a:pPr eaLnBrk="1" hangingPunct="1"/>
            <a:r>
              <a:rPr lang="en-US" smtClean="0"/>
              <a:t>Video output</a:t>
            </a:r>
          </a:p>
          <a:p>
            <a:pPr eaLnBrk="1" hangingPunct="1"/>
            <a:r>
              <a:rPr lang="en-US" smtClean="0"/>
              <a:t>Memory</a:t>
            </a:r>
          </a:p>
          <a:p>
            <a:pPr eaLnBrk="1" hangingPunct="1"/>
            <a:r>
              <a:rPr lang="en-US" smtClean="0"/>
              <a:t>Input-output ports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5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D2D7E5-E3A4-45B9-A5E5-472D87781663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Motherboard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socket</a:t>
            </a:r>
          </a:p>
          <a:p>
            <a:pPr eaLnBrk="1" hangingPunct="1"/>
            <a:r>
              <a:rPr lang="en-US" smtClean="0"/>
              <a:t>External cache memory slots</a:t>
            </a:r>
          </a:p>
          <a:p>
            <a:pPr eaLnBrk="1" hangingPunct="1"/>
            <a:r>
              <a:rPr lang="en-US" smtClean="0"/>
              <a:t>Main memory slots</a:t>
            </a:r>
          </a:p>
          <a:p>
            <a:pPr eaLnBrk="1" hangingPunct="1"/>
            <a:r>
              <a:rPr lang="en-US" smtClean="0"/>
              <a:t>BIOS  (basic input/output system) chips</a:t>
            </a:r>
          </a:p>
          <a:p>
            <a:pPr eaLnBrk="1" hangingPunct="1"/>
            <a:r>
              <a:rPr lang="en-US" smtClean="0"/>
              <a:t>Sound synthesizer chip (optional)</a:t>
            </a:r>
          </a:p>
          <a:p>
            <a:pPr eaLnBrk="1" hangingPunct="1"/>
            <a:r>
              <a:rPr lang="en-US" smtClean="0"/>
              <a:t>Video controller chip (optional)</a:t>
            </a:r>
          </a:p>
          <a:p>
            <a:pPr eaLnBrk="1" hangingPunct="1"/>
            <a:r>
              <a:rPr lang="en-US" smtClean="0"/>
              <a:t>IDE, parallel, serial, USB, video, keyboard, joystick, network, and mouse connectors</a:t>
            </a:r>
          </a:p>
          <a:p>
            <a:pPr eaLnBrk="1" hangingPunct="1"/>
            <a:r>
              <a:rPr lang="en-US" smtClean="0"/>
              <a:t>PCI bus connectors (expansion cards)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136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ED629D-BAFA-41C1-8405-3477F807B17E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Intel D850MD Motherboard</a:t>
            </a:r>
            <a:endParaRPr lang="en-US" sz="2400" smtClean="0"/>
          </a:p>
        </p:txBody>
      </p:sp>
      <p:pic>
        <p:nvPicPr>
          <p:cNvPr id="136197" name="Picture 4" descr="d850m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762000"/>
            <a:ext cx="49657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8" name="Line 5"/>
          <p:cNvSpPr>
            <a:spLocks noChangeShapeType="1"/>
          </p:cNvSpPr>
          <p:nvPr/>
        </p:nvSpPr>
        <p:spPr bwMode="auto">
          <a:xfrm flipH="1">
            <a:off x="6324600" y="3962400"/>
            <a:ext cx="914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199" name="Text Box 6"/>
          <p:cNvSpPr txBox="1">
            <a:spLocks noChangeArrowheads="1"/>
          </p:cNvSpPr>
          <p:nvPr/>
        </p:nvSpPr>
        <p:spPr bwMode="auto">
          <a:xfrm>
            <a:off x="7239000" y="3689350"/>
            <a:ext cx="1447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/>
              <a:t>dynamic RAM </a:t>
            </a:r>
          </a:p>
        </p:txBody>
      </p:sp>
      <p:sp>
        <p:nvSpPr>
          <p:cNvPr id="136200" name="Line 7"/>
          <p:cNvSpPr>
            <a:spLocks noChangeShapeType="1"/>
          </p:cNvSpPr>
          <p:nvPr/>
        </p:nvSpPr>
        <p:spPr bwMode="auto">
          <a:xfrm flipH="1">
            <a:off x="5867400" y="3124200"/>
            <a:ext cx="1066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01" name="Text Box 8"/>
          <p:cNvSpPr txBox="1">
            <a:spLocks noChangeArrowheads="1"/>
          </p:cNvSpPr>
          <p:nvPr/>
        </p:nvSpPr>
        <p:spPr bwMode="auto">
          <a:xfrm>
            <a:off x="6934200" y="2847975"/>
            <a:ext cx="2057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/>
              <a:t>Pentium 4 socket</a:t>
            </a:r>
          </a:p>
        </p:txBody>
      </p:sp>
      <p:sp>
        <p:nvSpPr>
          <p:cNvPr id="136202" name="Line 9"/>
          <p:cNvSpPr>
            <a:spLocks noChangeShapeType="1"/>
          </p:cNvSpPr>
          <p:nvPr/>
        </p:nvSpPr>
        <p:spPr bwMode="auto">
          <a:xfrm>
            <a:off x="1676400" y="25146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03" name="Text Box 10"/>
          <p:cNvSpPr txBox="1">
            <a:spLocks noChangeArrowheads="1"/>
          </p:cNvSpPr>
          <p:nvPr/>
        </p:nvSpPr>
        <p:spPr bwMode="auto">
          <a:xfrm>
            <a:off x="228600" y="5060950"/>
            <a:ext cx="11430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500"/>
              <a:t>Speaker</a:t>
            </a:r>
          </a:p>
        </p:txBody>
      </p:sp>
      <p:sp>
        <p:nvSpPr>
          <p:cNvPr id="136204" name="Line 11"/>
          <p:cNvSpPr>
            <a:spLocks noChangeShapeType="1"/>
          </p:cNvSpPr>
          <p:nvPr/>
        </p:nvSpPr>
        <p:spPr bwMode="auto">
          <a:xfrm flipH="1" flipV="1">
            <a:off x="4800600" y="5486400"/>
            <a:ext cx="228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05" name="Text Box 12"/>
          <p:cNvSpPr txBox="1">
            <a:spLocks noChangeArrowheads="1"/>
          </p:cNvSpPr>
          <p:nvPr/>
        </p:nvSpPr>
        <p:spPr bwMode="auto">
          <a:xfrm>
            <a:off x="4953000" y="5791200"/>
            <a:ext cx="22860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/>
              <a:t>IDE drive connectors</a:t>
            </a:r>
          </a:p>
        </p:txBody>
      </p:sp>
      <p:sp>
        <p:nvSpPr>
          <p:cNvPr id="136206" name="Text Box 14"/>
          <p:cNvSpPr txBox="1">
            <a:spLocks noChangeArrowheads="1"/>
          </p:cNvSpPr>
          <p:nvPr/>
        </p:nvSpPr>
        <p:spPr bwMode="auto">
          <a:xfrm>
            <a:off x="6858000" y="304800"/>
            <a:ext cx="22860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/>
              <a:t>mouse, keyboard, parallel, serial, and USB connectors</a:t>
            </a:r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1676400" y="327660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228600" y="3003550"/>
            <a:ext cx="1447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500"/>
              <a:t>AGP slot</a:t>
            </a:r>
          </a:p>
        </p:txBody>
      </p:sp>
      <p:sp>
        <p:nvSpPr>
          <p:cNvPr id="136209" name="Line 17"/>
          <p:cNvSpPr>
            <a:spLocks noChangeShapeType="1"/>
          </p:cNvSpPr>
          <p:nvPr/>
        </p:nvSpPr>
        <p:spPr bwMode="auto">
          <a:xfrm>
            <a:off x="1600200" y="5562600"/>
            <a:ext cx="3810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762000" y="5324475"/>
            <a:ext cx="838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500"/>
              <a:t>Battery</a:t>
            </a:r>
          </a:p>
        </p:txBody>
      </p:sp>
      <p:sp>
        <p:nvSpPr>
          <p:cNvPr id="136211" name="Line 19"/>
          <p:cNvSpPr>
            <a:spLocks noChangeShapeType="1"/>
          </p:cNvSpPr>
          <p:nvPr/>
        </p:nvSpPr>
        <p:spPr bwMode="auto">
          <a:xfrm>
            <a:off x="1447800" y="914400"/>
            <a:ext cx="2438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609600" y="641350"/>
            <a:ext cx="838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500"/>
              <a:t>Video</a:t>
            </a:r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 flipH="1" flipV="1">
            <a:off x="5943600" y="54102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6934200" y="5137150"/>
            <a:ext cx="182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/>
              <a:t>Power connector</a:t>
            </a:r>
          </a:p>
        </p:txBody>
      </p:sp>
      <p:sp>
        <p:nvSpPr>
          <p:cNvPr id="136215" name="Line 25"/>
          <p:cNvSpPr>
            <a:spLocks noChangeShapeType="1"/>
          </p:cNvSpPr>
          <p:nvPr/>
        </p:nvSpPr>
        <p:spPr bwMode="auto">
          <a:xfrm flipH="1">
            <a:off x="4572000" y="2743200"/>
            <a:ext cx="236220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16" name="Text Box 26"/>
          <p:cNvSpPr txBox="1">
            <a:spLocks noChangeArrowheads="1"/>
          </p:cNvSpPr>
          <p:nvPr/>
        </p:nvSpPr>
        <p:spPr bwMode="auto">
          <a:xfrm>
            <a:off x="6934200" y="2470150"/>
            <a:ext cx="21336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/>
              <a:t>memory controller hub</a:t>
            </a:r>
          </a:p>
        </p:txBody>
      </p:sp>
      <p:sp>
        <p:nvSpPr>
          <p:cNvPr id="136217" name="Line 27"/>
          <p:cNvSpPr>
            <a:spLocks noChangeShapeType="1"/>
          </p:cNvSpPr>
          <p:nvPr/>
        </p:nvSpPr>
        <p:spPr bwMode="auto">
          <a:xfrm flipH="1">
            <a:off x="6324600" y="3962400"/>
            <a:ext cx="9144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18" name="Line 28"/>
          <p:cNvSpPr>
            <a:spLocks noChangeShapeType="1"/>
          </p:cNvSpPr>
          <p:nvPr/>
        </p:nvSpPr>
        <p:spPr bwMode="auto">
          <a:xfrm flipH="1" flipV="1">
            <a:off x="5943600" y="5638800"/>
            <a:ext cx="990600" cy="1968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19" name="Text Box 29"/>
          <p:cNvSpPr txBox="1">
            <a:spLocks noChangeArrowheads="1"/>
          </p:cNvSpPr>
          <p:nvPr/>
        </p:nvSpPr>
        <p:spPr bwMode="auto">
          <a:xfrm>
            <a:off x="6934200" y="5562600"/>
            <a:ext cx="182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/>
              <a:t>Diskette connector</a:t>
            </a:r>
          </a:p>
        </p:txBody>
      </p:sp>
      <p:sp>
        <p:nvSpPr>
          <p:cNvPr id="136220" name="Line 30"/>
          <p:cNvSpPr>
            <a:spLocks noChangeShapeType="1"/>
          </p:cNvSpPr>
          <p:nvPr/>
        </p:nvSpPr>
        <p:spPr bwMode="auto">
          <a:xfrm>
            <a:off x="1371600" y="53340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21" name="Text Box 31"/>
          <p:cNvSpPr txBox="1">
            <a:spLocks noChangeArrowheads="1"/>
          </p:cNvSpPr>
          <p:nvPr/>
        </p:nvSpPr>
        <p:spPr bwMode="auto">
          <a:xfrm>
            <a:off x="228600" y="2228850"/>
            <a:ext cx="1447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500"/>
              <a:t>PCI slots</a:t>
            </a:r>
          </a:p>
        </p:txBody>
      </p:sp>
      <p:sp>
        <p:nvSpPr>
          <p:cNvPr id="136222" name="Line 32"/>
          <p:cNvSpPr>
            <a:spLocks noChangeShapeType="1"/>
          </p:cNvSpPr>
          <p:nvPr/>
        </p:nvSpPr>
        <p:spPr bwMode="auto">
          <a:xfrm>
            <a:off x="1371600" y="502920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23" name="Text Box 33"/>
          <p:cNvSpPr txBox="1">
            <a:spLocks noChangeArrowheads="1"/>
          </p:cNvSpPr>
          <p:nvPr/>
        </p:nvSpPr>
        <p:spPr bwMode="auto">
          <a:xfrm>
            <a:off x="0" y="4724400"/>
            <a:ext cx="13716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500"/>
              <a:t>I/O Controller</a:t>
            </a:r>
          </a:p>
        </p:txBody>
      </p:sp>
      <p:sp>
        <p:nvSpPr>
          <p:cNvPr id="136224" name="Line 34"/>
          <p:cNvSpPr>
            <a:spLocks noChangeShapeType="1"/>
          </p:cNvSpPr>
          <p:nvPr/>
        </p:nvSpPr>
        <p:spPr bwMode="auto">
          <a:xfrm>
            <a:off x="4114800" y="838200"/>
            <a:ext cx="2819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25" name="Line 35"/>
          <p:cNvSpPr>
            <a:spLocks noChangeShapeType="1"/>
          </p:cNvSpPr>
          <p:nvPr/>
        </p:nvSpPr>
        <p:spPr bwMode="auto">
          <a:xfrm>
            <a:off x="1600200" y="4343400"/>
            <a:ext cx="1295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26" name="Text Box 36"/>
          <p:cNvSpPr txBox="1">
            <a:spLocks noChangeArrowheads="1"/>
          </p:cNvSpPr>
          <p:nvPr/>
        </p:nvSpPr>
        <p:spPr bwMode="auto">
          <a:xfrm>
            <a:off x="152400" y="4070350"/>
            <a:ext cx="1447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500"/>
              <a:t>Firmware hub</a:t>
            </a:r>
          </a:p>
        </p:txBody>
      </p:sp>
      <p:sp>
        <p:nvSpPr>
          <p:cNvPr id="136227" name="Line 37"/>
          <p:cNvSpPr>
            <a:spLocks noChangeShapeType="1"/>
          </p:cNvSpPr>
          <p:nvPr/>
        </p:nvSpPr>
        <p:spPr bwMode="auto">
          <a:xfrm>
            <a:off x="1600200" y="1371600"/>
            <a:ext cx="609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6228" name="Text Box 38"/>
          <p:cNvSpPr txBox="1">
            <a:spLocks noChangeArrowheads="1"/>
          </p:cNvSpPr>
          <p:nvPr/>
        </p:nvSpPr>
        <p:spPr bwMode="auto">
          <a:xfrm>
            <a:off x="457200" y="1098550"/>
            <a:ext cx="11430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500"/>
              <a:t>Audio chip</a:t>
            </a:r>
          </a:p>
        </p:txBody>
      </p:sp>
      <p:sp>
        <p:nvSpPr>
          <p:cNvPr id="136229" name="Text Box 39"/>
          <p:cNvSpPr txBox="1">
            <a:spLocks noChangeArrowheads="1"/>
          </p:cNvSpPr>
          <p:nvPr/>
        </p:nvSpPr>
        <p:spPr bwMode="auto">
          <a:xfrm>
            <a:off x="76200" y="5791200"/>
            <a:ext cx="480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>
                <a:solidFill>
                  <a:schemeClr val="tx2"/>
                </a:solidFill>
              </a:rPr>
              <a:t>Source: Intel® Desktop Board D850MD/D850MV Technical Product Specification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2264</TotalTime>
  <Words>5223</Words>
  <Application>Microsoft Office PowerPoint</Application>
  <PresentationFormat>On-screen Show (4:3)</PresentationFormat>
  <Paragraphs>1032</Paragraphs>
  <Slides>111</Slides>
  <Notes>111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9" baseType="lpstr">
      <vt:lpstr>Arial</vt:lpstr>
      <vt:lpstr>Courier New</vt:lpstr>
      <vt:lpstr>Symbol</vt:lpstr>
      <vt:lpstr>Times</vt:lpstr>
      <vt:lpstr>Times New Roman</vt:lpstr>
      <vt:lpstr>Verdana</vt:lpstr>
      <vt:lpstr>Soaring</vt:lpstr>
      <vt:lpstr>VISIO</vt:lpstr>
      <vt:lpstr>Assembly Language for x86 Processors 6th Edition </vt:lpstr>
      <vt:lpstr>Chapter Overview</vt:lpstr>
      <vt:lpstr>Welcome to Assembly Language</vt:lpstr>
      <vt:lpstr>Questions to Ask</vt:lpstr>
      <vt:lpstr>Welcome to Assembly Language (cont)</vt:lpstr>
      <vt:lpstr>Assembly Language Applications</vt:lpstr>
      <vt:lpstr>Comparing ASM to High-Level Languages</vt:lpstr>
      <vt:lpstr>What's Next</vt:lpstr>
      <vt:lpstr>Virtual Machine Concept</vt:lpstr>
      <vt:lpstr>Virtual Machines</vt:lpstr>
      <vt:lpstr>Translating Languages</vt:lpstr>
      <vt:lpstr>Specific Machine Levels</vt:lpstr>
      <vt:lpstr>High-Level Language</vt:lpstr>
      <vt:lpstr>Assembly Language</vt:lpstr>
      <vt:lpstr>Instruction Set Architecture (ISA)</vt:lpstr>
      <vt:lpstr>Digital Logic</vt:lpstr>
      <vt:lpstr>What's Next</vt:lpstr>
      <vt:lpstr>Data Representation</vt:lpstr>
      <vt:lpstr>Binary Numbers</vt:lpstr>
      <vt:lpstr>Binary Numbers</vt:lpstr>
      <vt:lpstr>Translating Binary to Decimal</vt:lpstr>
      <vt:lpstr>Translating Unsigned Decimal to Binary</vt:lpstr>
      <vt:lpstr>Binary Addition</vt:lpstr>
      <vt:lpstr>Integer Storage Sizes</vt:lpstr>
      <vt:lpstr>Hexadecimal Integers</vt:lpstr>
      <vt:lpstr>Translating Binary to Hexadecimal</vt:lpstr>
      <vt:lpstr>Converting Hexadecimal to Decimal</vt:lpstr>
      <vt:lpstr>Powers of 16</vt:lpstr>
      <vt:lpstr>Converting Decimal to Hexadecimal</vt:lpstr>
      <vt:lpstr>Hexadecimal Addition</vt:lpstr>
      <vt:lpstr>Hexadecimal Subtraction</vt:lpstr>
      <vt:lpstr>Signed Integers</vt:lpstr>
      <vt:lpstr>Forming the Two's Complement</vt:lpstr>
      <vt:lpstr>Binary Subtraction</vt:lpstr>
      <vt:lpstr>Learn How To Do the Following:</vt:lpstr>
      <vt:lpstr>Ranges of Signed Integers</vt:lpstr>
      <vt:lpstr>Character Storage</vt:lpstr>
      <vt:lpstr>Numeric Data Representation</vt:lpstr>
      <vt:lpstr>What's Next</vt:lpstr>
      <vt:lpstr>Boolean Operations</vt:lpstr>
      <vt:lpstr>Boolean Algebra</vt:lpstr>
      <vt:lpstr>NOT</vt:lpstr>
      <vt:lpstr>AND</vt:lpstr>
      <vt:lpstr>OR</vt:lpstr>
      <vt:lpstr>Operator Precedence</vt:lpstr>
      <vt:lpstr>Truth Tables (1 of 3)</vt:lpstr>
      <vt:lpstr>Truth Tables (2 of 3)</vt:lpstr>
      <vt:lpstr>Truth Tables (3 of 3)</vt:lpstr>
      <vt:lpstr>Summary</vt:lpstr>
      <vt:lpstr>Assembly Language for x86 Processors 6th Edition </vt:lpstr>
      <vt:lpstr>Chapter Overview</vt:lpstr>
      <vt:lpstr>General Concepts</vt:lpstr>
      <vt:lpstr>Basic Microcomputer Design</vt:lpstr>
      <vt:lpstr>Clock</vt:lpstr>
      <vt:lpstr>What's Next</vt:lpstr>
      <vt:lpstr>Instruction Execution Cycle</vt:lpstr>
      <vt:lpstr>Instruction Execution Cycle </vt:lpstr>
      <vt:lpstr>Reading from Memory (clock – GHz)</vt:lpstr>
      <vt:lpstr>Cache Memory</vt:lpstr>
      <vt:lpstr>How a Program Runs</vt:lpstr>
      <vt:lpstr>Load and Execute Process </vt:lpstr>
      <vt:lpstr>Multitasking</vt:lpstr>
      <vt:lpstr>IA-32 Processor Architecture</vt:lpstr>
      <vt:lpstr>Modes of Operation</vt:lpstr>
      <vt:lpstr>Basic Execution Environment</vt:lpstr>
      <vt:lpstr>Addressable Memory</vt:lpstr>
      <vt:lpstr>General-Purpose Registers</vt:lpstr>
      <vt:lpstr>The alphabet</vt:lpstr>
      <vt:lpstr>Accessing Parts of Registers</vt:lpstr>
      <vt:lpstr>Index and Base Registers</vt:lpstr>
      <vt:lpstr>Some Specialized Register Uses (1 of 2)</vt:lpstr>
      <vt:lpstr>Some Specialized Register Uses (2 of 2)</vt:lpstr>
      <vt:lpstr>Status Flags</vt:lpstr>
      <vt:lpstr>Flag Register Bits</vt:lpstr>
      <vt:lpstr>Floating-Point, MMX, XMM Registers</vt:lpstr>
      <vt:lpstr>Intel Microprocessor History</vt:lpstr>
      <vt:lpstr>Early Intel Microprocessors</vt:lpstr>
      <vt:lpstr>The IBM-AT</vt:lpstr>
      <vt:lpstr>Intel IA-32 Family</vt:lpstr>
      <vt:lpstr>64-bit Processors</vt:lpstr>
      <vt:lpstr>Intel Technologies</vt:lpstr>
      <vt:lpstr>Intel Processor Families</vt:lpstr>
      <vt:lpstr>CISC and RISC</vt:lpstr>
      <vt:lpstr>What's Next</vt:lpstr>
      <vt:lpstr>IA-32 Memory Management</vt:lpstr>
      <vt:lpstr>Real-Address mode</vt:lpstr>
      <vt:lpstr>Segmented Memory</vt:lpstr>
      <vt:lpstr>Calculating Linear Addresses</vt:lpstr>
      <vt:lpstr>Your turn . . .</vt:lpstr>
      <vt:lpstr>Your turn . . .</vt:lpstr>
      <vt:lpstr>Protected Mode (1 of 2)</vt:lpstr>
      <vt:lpstr>Protected mode (2 of 2)</vt:lpstr>
      <vt:lpstr>Flat Segment Model</vt:lpstr>
      <vt:lpstr>Multi-Segment Model</vt:lpstr>
      <vt:lpstr>Paging</vt:lpstr>
      <vt:lpstr>What's Next</vt:lpstr>
      <vt:lpstr>Components of an IA-32 Microcomputer</vt:lpstr>
      <vt:lpstr>Motherboard</vt:lpstr>
      <vt:lpstr>Intel D850MD Motherboard</vt:lpstr>
      <vt:lpstr>Intel 965 Express Chipset</vt:lpstr>
      <vt:lpstr>Video Output</vt:lpstr>
      <vt:lpstr>Sample Video Controller (ATI Corp.)</vt:lpstr>
      <vt:lpstr>Memory</vt:lpstr>
      <vt:lpstr>Input-Output Ports</vt:lpstr>
      <vt:lpstr>Input-Output Ports (cont)</vt:lpstr>
      <vt:lpstr>Device Interfaces</vt:lpstr>
      <vt:lpstr>What's Next</vt:lpstr>
      <vt:lpstr>Levels of Input-Output</vt:lpstr>
      <vt:lpstr>Displaying a String of Characters</vt:lpstr>
      <vt:lpstr>Programming levels</vt:lpstr>
      <vt:lpstr>Summary</vt:lpstr>
    </vt:vector>
  </TitlesOfParts>
  <Company>Prentice-Hall Publishing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Basic Concepts</dc:subject>
  <dc:creator>Kip Irvine</dc:creator>
  <cp:lastModifiedBy>Shazia</cp:lastModifiedBy>
  <cp:revision>377</cp:revision>
  <cp:lastPrinted>1601-01-01T00:00:00Z</cp:lastPrinted>
  <dcterms:created xsi:type="dcterms:W3CDTF">2002-05-30T02:31:33Z</dcterms:created>
  <dcterms:modified xsi:type="dcterms:W3CDTF">2019-02-24T19:29:43Z</dcterms:modified>
</cp:coreProperties>
</file>