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-1380067" y="1552576"/>
            <a:ext cx="13572067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>
                <a:solidFill>
                  <a:srgbClr val="FFFFFF"/>
                </a:solidFill>
              </a:endParaRPr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>
                <a:solidFill>
                  <a:srgbClr val="FFFFFF"/>
                </a:solidFill>
              </a:endParaRPr>
            </a:p>
          </p:txBody>
        </p:sp>
      </p:grpSp>
      <p:sp>
        <p:nvSpPr>
          <p:cNvPr id="307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725084" y="762000"/>
            <a:ext cx="103632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0" y="3429000"/>
            <a:ext cx="8534400" cy="1752600"/>
          </a:xfrm>
        </p:spPr>
        <p:txBody>
          <a:bodyPr lIns="92075" tIns="46038" rIns="92075" bIns="46038" anchor="ctr"/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7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Irvine, Kip R. Assembly Language for Intel-Based Computers 6/e, 2010.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D94A4-1CC8-4B62-8074-225E5F3D9A9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94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228600"/>
            <a:ext cx="25908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5692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Irvine, Kip R. Assembly Language for Intel-Based Computers 6/e, 2010.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1CE80-AC9D-4C9D-946D-0CA774D5254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69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Irvine, Kip R. Assembly Language for Intel-Based Computers 6/e, 2010.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28FD85-0884-43F5-B3F8-F2E82E7B969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42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Irvine, Kip R. Assembly Language for Intel-Based Computers 6/e, 2010.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F67C5-BAF9-4CB1-9191-653294FD592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19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143000"/>
            <a:ext cx="508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08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Irvine, Kip R. Assembly Language for Intel-Based Computers 6/e, 2010.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12E2E-0571-4D06-BE0A-81BC86DE9FA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03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Irvine, Kip R. Assembly Language for Intel-Based Computers 6/e, 2010.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617B3-322E-444B-9125-B6B305C6E97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35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Irvine, Kip R. Assembly Language for Intel-Based Computers 6/e, 2010.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E37DC-49FB-4E7A-8E77-7C0983FF1ADC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50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Irvine, Kip R. Assembly Language for Intel-Based Computers 6/e, 2010.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4F4B0-F223-467A-9AE2-FDFD12E436EA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0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Irvine, Kip R. Assembly Language for Intel-Based Computers 6/e, 2010.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1A51C-986B-47A6-ABEB-F5A2080DE2C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88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Irvine, Kip R. Assembly Language for Intel-Based Computers 6/e, 2010.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7933A-ED26-4EEB-80F7-CECC2EC4328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59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0" y="6340475"/>
            <a:ext cx="579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FFFF"/>
                </a:solidFill>
              </a:rPr>
              <a:t>Irvine, Kip R. Assembly Language for Intel-Based Computers 6/e, 2010.</a:t>
            </a:r>
          </a:p>
        </p:txBody>
      </p:sp>
      <p:sp>
        <p:nvSpPr>
          <p:cNvPr id="53252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143000"/>
            <a:ext cx="10363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60" name="Text Box 12"/>
          <p:cNvSpPr txBox="1">
            <a:spLocks noChangeArrowheads="1"/>
          </p:cNvSpPr>
          <p:nvPr userDrawn="1"/>
        </p:nvSpPr>
        <p:spPr bwMode="auto">
          <a:xfrm>
            <a:off x="914400" y="5867400"/>
            <a:ext cx="29464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100">
              <a:solidFill>
                <a:srgbClr val="FFFFFF"/>
              </a:solidFill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956800" y="6248400"/>
            <a:ext cx="1320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9852A4-D086-4893-9D7B-2AA67903467A}" type="slidenum">
              <a:rPr 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9015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609600"/>
            <a:ext cx="7772400" cy="1143000"/>
          </a:xfrm>
          <a:extLst/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Assembly Language for x86 Processors </a:t>
            </a:r>
            <a:r>
              <a:rPr lang="en-US" sz="2800"/>
              <a:t>6th Edition  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2209800"/>
            <a:ext cx="6400800" cy="1752600"/>
          </a:xfrm>
        </p:spPr>
        <p:txBody>
          <a:bodyPr/>
          <a:lstStyle/>
          <a:p>
            <a:pPr eaLnBrk="1" hangingPunct="1"/>
            <a:r>
              <a:rPr lang="en-US" sz="3200"/>
              <a:t>Chapter 4: Data Transfers, Addressing, and Arithmetic</a:t>
            </a:r>
          </a:p>
        </p:txBody>
      </p:sp>
      <p:sp>
        <p:nvSpPr>
          <p:cNvPr id="205830" name="Text Box 7"/>
          <p:cNvSpPr txBox="1">
            <a:spLocks noChangeArrowheads="1"/>
          </p:cNvSpPr>
          <p:nvPr/>
        </p:nvSpPr>
        <p:spPr bwMode="auto">
          <a:xfrm>
            <a:off x="4419600" y="1676400"/>
            <a:ext cx="32766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100">
                <a:solidFill>
                  <a:srgbClr val="FFCC66"/>
                </a:solidFill>
              </a:rPr>
              <a:t>Kip Irvine</a:t>
            </a:r>
          </a:p>
        </p:txBody>
      </p:sp>
    </p:spTree>
    <p:extLst>
      <p:ext uri="{BB962C8B-B14F-4D97-AF65-F5344CB8AC3E}">
        <p14:creationId xmlns:p14="http://schemas.microsoft.com/office/powerpoint/2010/main" val="149766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Irvine, Kip R. Assembly Language for x86 Processors 6/e, 2010.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416F070-9771-483E-B018-3DD7F346AD26}" type="slidenum">
              <a:rPr lang="en-US" smtClean="0">
                <a:solidFill>
                  <a:srgbClr val="FFFFFF"/>
                </a:solidFill>
              </a:rPr>
              <a:pPr/>
              <a:t>10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Sign Extension</a:t>
            </a:r>
          </a:p>
        </p:txBody>
      </p:sp>
      <p:sp>
        <p:nvSpPr>
          <p:cNvPr id="26630" name="Text Box 3"/>
          <p:cNvSpPr txBox="1">
            <a:spLocks noChangeArrowheads="1"/>
          </p:cNvSpPr>
          <p:nvPr/>
        </p:nvSpPr>
        <p:spPr bwMode="auto">
          <a:xfrm>
            <a:off x="2819400" y="4267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228600"/>
          <a:lstStyle/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mov bl,10001111b</a:t>
            </a: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CC66"/>
                </a:solidFill>
                <a:latin typeface="Courier New" pitchFamily="49" charset="0"/>
              </a:rPr>
              <a:t>movsx</a:t>
            </a: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 ax,bl	; sign extension</a:t>
            </a:r>
          </a:p>
        </p:txBody>
      </p:sp>
      <p:sp>
        <p:nvSpPr>
          <p:cNvPr id="26631" name="Text Box 4"/>
          <p:cNvSpPr txBox="1">
            <a:spLocks noChangeArrowheads="1"/>
          </p:cNvSpPr>
          <p:nvPr/>
        </p:nvSpPr>
        <p:spPr bwMode="auto">
          <a:xfrm>
            <a:off x="2209800" y="990600"/>
            <a:ext cx="769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100">
                <a:solidFill>
                  <a:srgbClr val="FFFFFF"/>
                </a:solidFill>
              </a:rPr>
              <a:t>The MOVSX instruction fills the upper half of the destination with a copy of the source operand's sign bit.</a:t>
            </a:r>
          </a:p>
        </p:txBody>
      </p:sp>
      <p:graphicFrame>
        <p:nvGraphicFramePr>
          <p:cNvPr id="26626" name="Object 6"/>
          <p:cNvGraphicFramePr>
            <a:graphicFrameLocks noChangeAspect="1"/>
          </p:cNvGraphicFramePr>
          <p:nvPr/>
        </p:nvGraphicFramePr>
        <p:xfrm>
          <a:off x="3733800" y="1905000"/>
          <a:ext cx="46482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3" imgW="2929128" imgH="1188720" progId="Visio.Drawing.6">
                  <p:embed/>
                </p:oleObj>
              </mc:Choice>
              <mc:Fallback>
                <p:oleObj name="VISIO" r:id="rId3" imgW="2929128" imgH="1188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391" t="-4173" b="-4347"/>
                      <a:stretch>
                        <a:fillRect/>
                      </a:stretch>
                    </p:blipFill>
                    <p:spPr bwMode="auto">
                      <a:xfrm>
                        <a:off x="3733800" y="1905000"/>
                        <a:ext cx="4648200" cy="1981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3276600" y="5334000"/>
            <a:ext cx="5562600" cy="60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100">
                <a:solidFill>
                  <a:srgbClr val="FFFFFF"/>
                </a:solidFill>
              </a:rPr>
              <a:t>The destination must be a register.</a:t>
            </a:r>
          </a:p>
        </p:txBody>
      </p:sp>
    </p:spTree>
    <p:extLst>
      <p:ext uri="{BB962C8B-B14F-4D97-AF65-F5344CB8AC3E}">
        <p14:creationId xmlns:p14="http://schemas.microsoft.com/office/powerpoint/2010/main" val="64374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Irvine, Kip R. Assembly Language for x86 Processors 6/e, 2010.</a:t>
            </a:r>
          </a:p>
        </p:txBody>
      </p:sp>
      <p:sp>
        <p:nvSpPr>
          <p:cNvPr id="2140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38DDFC8-C969-4A71-B57A-BAD25948E18C}" type="slidenum">
              <a:rPr lang="en-US" smtClean="0">
                <a:solidFill>
                  <a:srgbClr val="FFFFFF"/>
                </a:solidFill>
              </a:rPr>
              <a:pPr/>
              <a:t>11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XCHG Instruction</a:t>
            </a:r>
          </a:p>
        </p:txBody>
      </p:sp>
      <p:sp>
        <p:nvSpPr>
          <p:cNvPr id="214021" name="Text Box 3"/>
          <p:cNvSpPr txBox="1">
            <a:spLocks noChangeArrowheads="1"/>
          </p:cNvSpPr>
          <p:nvPr/>
        </p:nvSpPr>
        <p:spPr bwMode="auto">
          <a:xfrm>
            <a:off x="2438400" y="2362200"/>
            <a:ext cx="7620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228600"/>
          <a:lstStyle/>
          <a:p>
            <a:pPr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25755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.data</a:t>
            </a:r>
          </a:p>
          <a:p>
            <a:pPr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25755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var1 WORD 1000h</a:t>
            </a:r>
          </a:p>
          <a:p>
            <a:pPr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25755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var2 WORD 2000h</a:t>
            </a:r>
          </a:p>
          <a:p>
            <a:pPr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25755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.code</a:t>
            </a:r>
          </a:p>
          <a:p>
            <a:pPr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25755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xchg ax,bx	; exchange 16-bit regs</a:t>
            </a:r>
          </a:p>
          <a:p>
            <a:pPr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25755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xchg ah,al	; exchange 8-bit regs</a:t>
            </a:r>
          </a:p>
          <a:p>
            <a:pPr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25755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xchg var1,bx	; exchange mem, reg</a:t>
            </a:r>
          </a:p>
          <a:p>
            <a:pPr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25755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xchg eax,ebx	; exchange 32-bit regs</a:t>
            </a:r>
          </a:p>
          <a:p>
            <a:pPr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257550" algn="l"/>
                <a:tab pos="4114800" algn="l"/>
              </a:tabLst>
            </a:pPr>
            <a:endParaRPr lang="en-US" b="1">
              <a:solidFill>
                <a:srgbClr val="FFFFFF"/>
              </a:solidFill>
              <a:latin typeface="Courier New" pitchFamily="49" charset="0"/>
            </a:endParaRPr>
          </a:p>
          <a:p>
            <a:pPr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257550" algn="l"/>
                <a:tab pos="4114800" algn="l"/>
              </a:tabLst>
            </a:pPr>
            <a:r>
              <a:rPr lang="en-US" b="1">
                <a:solidFill>
                  <a:srgbClr val="FFCC66"/>
                </a:solidFill>
                <a:latin typeface="Courier New" pitchFamily="49" charset="0"/>
              </a:rPr>
              <a:t>xchg var1,var2	; error: two memory operands</a:t>
            </a:r>
          </a:p>
        </p:txBody>
      </p:sp>
      <p:sp>
        <p:nvSpPr>
          <p:cNvPr id="214022" name="Text Box 4"/>
          <p:cNvSpPr txBox="1">
            <a:spLocks noChangeArrowheads="1"/>
          </p:cNvSpPr>
          <p:nvPr/>
        </p:nvSpPr>
        <p:spPr bwMode="auto">
          <a:xfrm>
            <a:off x="2209800" y="1066801"/>
            <a:ext cx="7696200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100">
                <a:solidFill>
                  <a:srgbClr val="FFFFFF"/>
                </a:solidFill>
              </a:rPr>
              <a:t>XCHG exchanges the values of two operands. At least one operand must be a register. No immediate operands are permitted.</a:t>
            </a:r>
          </a:p>
        </p:txBody>
      </p:sp>
    </p:spTree>
    <p:extLst>
      <p:ext uri="{BB962C8B-B14F-4D97-AF65-F5344CB8AC3E}">
        <p14:creationId xmlns:p14="http://schemas.microsoft.com/office/powerpoint/2010/main" val="13047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Irvine, Kip R. Assembly Language for x86 Processors 6/e, 2010.</a:t>
            </a:r>
          </a:p>
        </p:txBody>
      </p:sp>
      <p:sp>
        <p:nvSpPr>
          <p:cNvPr id="2150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25894F7-F868-43DA-B3F8-2E74F8F70B70}" type="slidenum">
              <a:rPr lang="en-US" smtClean="0">
                <a:solidFill>
                  <a:srgbClr val="FFFFFF"/>
                </a:solidFill>
              </a:rPr>
              <a:pPr/>
              <a:t>12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Direct-Offset Operands</a:t>
            </a:r>
          </a:p>
        </p:txBody>
      </p:sp>
      <p:sp>
        <p:nvSpPr>
          <p:cNvPr id="215045" name="Text Box 3"/>
          <p:cNvSpPr txBox="1">
            <a:spLocks noChangeArrowheads="1"/>
          </p:cNvSpPr>
          <p:nvPr/>
        </p:nvSpPr>
        <p:spPr bwMode="auto">
          <a:xfrm>
            <a:off x="2209800" y="2590800"/>
            <a:ext cx="7696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228600"/>
          <a:lstStyle/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.data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arrayB BYTE 10h,20h,30h,40h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.code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mov al,arrayB+1		; AL = 20h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mov al,[arrayB+1]		; alternative notation</a:t>
            </a:r>
          </a:p>
        </p:txBody>
      </p:sp>
      <p:sp>
        <p:nvSpPr>
          <p:cNvPr id="215046" name="Text Box 4"/>
          <p:cNvSpPr txBox="1">
            <a:spLocks noChangeArrowheads="1"/>
          </p:cNvSpPr>
          <p:nvPr/>
        </p:nvSpPr>
        <p:spPr bwMode="auto">
          <a:xfrm>
            <a:off x="2209800" y="1066801"/>
            <a:ext cx="7696200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100">
                <a:solidFill>
                  <a:srgbClr val="FFFFFF"/>
                </a:solidFill>
              </a:rPr>
              <a:t>A constant offset is added to a data label to produce an effective address (EA). The address is dereferenced to get the value inside its memory location.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3505200" y="4800600"/>
            <a:ext cx="5562600" cy="60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100">
                <a:solidFill>
                  <a:srgbClr val="FFFFFF"/>
                </a:solidFill>
              </a:rPr>
              <a:t>Q: Why doesn't </a:t>
            </a:r>
            <a:r>
              <a:rPr lang="en-US" sz="2100">
                <a:solidFill>
                  <a:srgbClr val="FFCC66"/>
                </a:solidFill>
              </a:rPr>
              <a:t>arrayB+1</a:t>
            </a:r>
            <a:r>
              <a:rPr lang="en-US" sz="2100">
                <a:solidFill>
                  <a:srgbClr val="FFFFFF"/>
                </a:solidFill>
              </a:rPr>
              <a:t> produce 11h?</a:t>
            </a:r>
          </a:p>
        </p:txBody>
      </p:sp>
    </p:spTree>
    <p:extLst>
      <p:ext uri="{BB962C8B-B14F-4D97-AF65-F5344CB8AC3E}">
        <p14:creationId xmlns:p14="http://schemas.microsoft.com/office/powerpoint/2010/main" val="270829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Irvine, Kip R. Assembly Language for x86 Processors 6/e, 2010.</a:t>
            </a:r>
          </a:p>
        </p:txBody>
      </p:sp>
      <p:sp>
        <p:nvSpPr>
          <p:cNvPr id="2160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0FD17CB-AC18-4BB6-BC04-B6A10381E102}" type="slidenum">
              <a:rPr lang="en-US" smtClean="0">
                <a:solidFill>
                  <a:srgbClr val="FFFFFF"/>
                </a:solidFill>
              </a:rPr>
              <a:pPr/>
              <a:t>13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Direct-Offset Operands </a:t>
            </a:r>
            <a:r>
              <a:rPr lang="en-US" sz="2400"/>
              <a:t>(cont)</a:t>
            </a:r>
          </a:p>
        </p:txBody>
      </p:sp>
      <p:sp>
        <p:nvSpPr>
          <p:cNvPr id="216069" name="Text Box 3"/>
          <p:cNvSpPr txBox="1">
            <a:spLocks noChangeArrowheads="1"/>
          </p:cNvSpPr>
          <p:nvPr/>
        </p:nvSpPr>
        <p:spPr bwMode="auto">
          <a:xfrm>
            <a:off x="2514600" y="2286000"/>
            <a:ext cx="6858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228600"/>
          <a:lstStyle/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.data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arrayW  WORD 1000h,2000h,3000h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arrayD  DWORD 1,2,3,4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.code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mov ax,[arrayW+2]		; AX = 2000h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mov ax,[arrayW+4]		; AX = 3000h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mov eax,[arrayD+4]		; EAX = 00000002h</a:t>
            </a:r>
          </a:p>
        </p:txBody>
      </p:sp>
      <p:sp>
        <p:nvSpPr>
          <p:cNvPr id="216070" name="Text Box 4"/>
          <p:cNvSpPr txBox="1">
            <a:spLocks noChangeArrowheads="1"/>
          </p:cNvSpPr>
          <p:nvPr/>
        </p:nvSpPr>
        <p:spPr bwMode="auto">
          <a:xfrm>
            <a:off x="2133600" y="990601"/>
            <a:ext cx="7696200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100">
                <a:solidFill>
                  <a:srgbClr val="FFFFFF"/>
                </a:solidFill>
              </a:rPr>
              <a:t>A constant offset is added to a data label to produce an effective address (EA). The address is dereferenced to get the value inside its memory location.</a:t>
            </a: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2438400" y="4724400"/>
            <a:ext cx="7239000" cy="973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; Will the following statements assemble?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mov ax,[arrayW-2]		; ??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mov eax,[arrayD+16]		; ??</a:t>
            </a:r>
            <a:endParaRPr lang="en-US" sz="2100">
              <a:solidFill>
                <a:srgbClr val="FFFFFF"/>
              </a:solidFill>
            </a:endParaRP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2438400" y="5578475"/>
            <a:ext cx="71628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100">
                <a:solidFill>
                  <a:srgbClr val="FFCC66"/>
                </a:solidFill>
              </a:rPr>
              <a:t>What will happen when they run?</a:t>
            </a:r>
          </a:p>
        </p:txBody>
      </p:sp>
    </p:spTree>
    <p:extLst>
      <p:ext uri="{BB962C8B-B14F-4D97-AF65-F5344CB8AC3E}">
        <p14:creationId xmlns:p14="http://schemas.microsoft.com/office/powerpoint/2010/main" val="297179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 animBg="1" autoUpdateAnimBg="0"/>
      <p:bldP spid="9523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Irvine, Kip R. Assembly Language for x86 Processors 6/e, 2010.</a:t>
            </a:r>
          </a:p>
        </p:txBody>
      </p:sp>
      <p:sp>
        <p:nvSpPr>
          <p:cNvPr id="2170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8CEC0F8-1EEC-4F99-AFF7-EF33D01EABCF}" type="slidenum">
              <a:rPr lang="en-US" smtClean="0">
                <a:solidFill>
                  <a:srgbClr val="FFFFFF"/>
                </a:solidFill>
              </a:rPr>
              <a:pPr/>
              <a:t>14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Your turn. . .</a:t>
            </a:r>
          </a:p>
        </p:txBody>
      </p:sp>
      <p:sp>
        <p:nvSpPr>
          <p:cNvPr id="217093" name="Text Box 4"/>
          <p:cNvSpPr txBox="1">
            <a:spLocks noChangeArrowheads="1"/>
          </p:cNvSpPr>
          <p:nvPr/>
        </p:nvSpPr>
        <p:spPr bwMode="auto">
          <a:xfrm>
            <a:off x="2286000" y="990600"/>
            <a:ext cx="7696200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900">
                <a:solidFill>
                  <a:srgbClr val="FFFFFF"/>
                </a:solidFill>
              </a:rPr>
              <a:t>Write a program that rearranges the values of three doubleword  values in the following array as: 3, 1, 2.</a:t>
            </a:r>
          </a:p>
          <a:p>
            <a:pPr lvl="1" fontAlgn="base">
              <a:spcBef>
                <a:spcPct val="50000"/>
              </a:spcBef>
              <a:spcAft>
                <a:spcPct val="0"/>
              </a:spcAft>
            </a:pPr>
            <a:r>
              <a:rPr lang="en-US" sz="1700" b="1">
                <a:solidFill>
                  <a:srgbClr val="FFFFFF"/>
                </a:solidFill>
                <a:latin typeface="Courier New" pitchFamily="49" charset="0"/>
              </a:rPr>
              <a:t>.data</a:t>
            </a:r>
          </a:p>
          <a:p>
            <a:pPr lvl="1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700" b="1">
                <a:solidFill>
                  <a:srgbClr val="FFFFFF"/>
                </a:solidFill>
                <a:latin typeface="Courier New" pitchFamily="49" charset="0"/>
              </a:rPr>
              <a:t>arrayD DWORD 1,2,3</a:t>
            </a: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2286000" y="4114800"/>
            <a:ext cx="76200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marL="228600" indent="-228600"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sz="1900">
                <a:solidFill>
                  <a:srgbClr val="FFFFFF"/>
                </a:solidFill>
              </a:rPr>
              <a:t>Step 2: Exchange EAX with the third array value and copy the value in EAX to the first array position.</a:t>
            </a:r>
            <a:r>
              <a:rPr lang="en-US" sz="1900">
                <a:solidFill>
                  <a:srgbClr val="FFCC66"/>
                </a:solidFill>
              </a:rPr>
              <a:t>				</a:t>
            </a: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2286000" y="2438400"/>
            <a:ext cx="73152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marL="171450" indent="-171450"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sz="1900">
                <a:solidFill>
                  <a:srgbClr val="FFFFFF"/>
                </a:solidFill>
              </a:rPr>
              <a:t>Step1: copy the first value into EAX and exchange it with the value in the second position.</a:t>
            </a:r>
          </a:p>
        </p:txBody>
      </p: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3429000" y="3352800"/>
            <a:ext cx="4038600" cy="67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700" b="1">
                <a:solidFill>
                  <a:srgbClr val="FFFFFF"/>
                </a:solidFill>
                <a:latin typeface="Courier New" pitchFamily="49" charset="0"/>
              </a:rPr>
              <a:t>mov eax,arrayD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700" b="1">
                <a:solidFill>
                  <a:srgbClr val="FFFFFF"/>
                </a:solidFill>
                <a:latin typeface="Courier New" pitchFamily="49" charset="0"/>
              </a:rPr>
              <a:t>xchg eax,[arrayD+4]</a:t>
            </a:r>
            <a:endParaRPr lang="en-US" sz="2100">
              <a:solidFill>
                <a:srgbClr val="FFFFFF"/>
              </a:solidFill>
            </a:endParaRP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3429000" y="5029200"/>
            <a:ext cx="4038600" cy="67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700" b="1">
                <a:solidFill>
                  <a:srgbClr val="FFFFFF"/>
                </a:solidFill>
                <a:latin typeface="Courier New" pitchFamily="49" charset="0"/>
              </a:rPr>
              <a:t>xchg eax,[arrayD+8]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700" b="1">
                <a:solidFill>
                  <a:srgbClr val="FFFFFF"/>
                </a:solidFill>
                <a:latin typeface="Courier New" pitchFamily="49" charset="0"/>
              </a:rPr>
              <a:t>mov  arrayD,eax</a:t>
            </a:r>
          </a:p>
        </p:txBody>
      </p:sp>
    </p:spTree>
    <p:extLst>
      <p:ext uri="{BB962C8B-B14F-4D97-AF65-F5344CB8AC3E}">
        <p14:creationId xmlns:p14="http://schemas.microsoft.com/office/powerpoint/2010/main" val="90122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autoUpdateAnimBg="0"/>
      <p:bldP spid="89094" grpId="0" autoUpdateAnimBg="0"/>
      <p:bldP spid="89095" grpId="0" animBg="1" autoUpdateAnimBg="0"/>
      <p:bldP spid="89096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Irvine, Kip R. Assembly Language for x86 Processors 6/e, 2010.</a:t>
            </a:r>
          </a:p>
        </p:txBody>
      </p:sp>
      <p:sp>
        <p:nvSpPr>
          <p:cNvPr id="2181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9B2B09C-F869-4ADB-8556-80DAB3C28CD5}" type="slidenum">
              <a:rPr lang="en-US" smtClean="0">
                <a:solidFill>
                  <a:srgbClr val="FFFFFF"/>
                </a:solidFill>
              </a:rPr>
              <a:pPr/>
              <a:t>15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Evaluate this . . . </a:t>
            </a:r>
          </a:p>
        </p:txBody>
      </p:sp>
      <p:sp>
        <p:nvSpPr>
          <p:cNvPr id="218117" name="Text Box 3"/>
          <p:cNvSpPr txBox="1">
            <a:spLocks noChangeArrowheads="1"/>
          </p:cNvSpPr>
          <p:nvPr/>
        </p:nvSpPr>
        <p:spPr bwMode="auto">
          <a:xfrm>
            <a:off x="2286000" y="1066801"/>
            <a:ext cx="76962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marL="228600" indent="-228600"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sz="1900">
                <a:solidFill>
                  <a:srgbClr val="FFFFFF"/>
                </a:solidFill>
              </a:rPr>
              <a:t>We want to write a program that adds the following three bytes:</a:t>
            </a:r>
          </a:p>
          <a:p>
            <a:pPr marL="228600" indent="-228600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700" b="1">
                <a:solidFill>
                  <a:srgbClr val="FFFFFF"/>
                </a:solidFill>
                <a:latin typeface="Courier New" pitchFamily="49" charset="0"/>
              </a:rPr>
              <a:t>		.data</a:t>
            </a:r>
          </a:p>
          <a:p>
            <a:pPr marL="228600" indent="-228600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700" b="1">
                <a:solidFill>
                  <a:srgbClr val="FFFFFF"/>
                </a:solidFill>
                <a:latin typeface="Courier New" pitchFamily="49" charset="0"/>
              </a:rPr>
              <a:t>		myBytes BYTE 80h,66h,0A5h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2209800" y="2286001"/>
            <a:ext cx="7620000" cy="119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marL="228600" indent="-228600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sz="1900">
                <a:solidFill>
                  <a:srgbClr val="FFFFFF"/>
                </a:solidFill>
              </a:rPr>
              <a:t>What is your evaluation of the following code?</a:t>
            </a:r>
            <a:endParaRPr lang="en-US" sz="1700" b="1">
              <a:solidFill>
                <a:srgbClr val="FFFFFF"/>
              </a:solidFill>
              <a:latin typeface="Courier New" pitchFamily="49" charset="0"/>
            </a:endParaRPr>
          </a:p>
          <a:p>
            <a:pPr marL="228600" indent="-228600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700" b="1">
                <a:solidFill>
                  <a:srgbClr val="FFFFFF"/>
                </a:solidFill>
                <a:latin typeface="Courier New" pitchFamily="49" charset="0"/>
              </a:rPr>
              <a:t>	   	mov al,myBytes</a:t>
            </a:r>
          </a:p>
          <a:p>
            <a:pPr marL="228600" indent="-228600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700" b="1">
                <a:solidFill>
                  <a:srgbClr val="FFFFFF"/>
                </a:solidFill>
                <a:latin typeface="Courier New" pitchFamily="49" charset="0"/>
              </a:rPr>
              <a:t>		add al,[myBytes+1]</a:t>
            </a:r>
          </a:p>
          <a:p>
            <a:pPr marL="228600" indent="-228600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700" b="1">
                <a:solidFill>
                  <a:srgbClr val="FFFFFF"/>
                </a:solidFill>
                <a:latin typeface="Courier New" pitchFamily="49" charset="0"/>
              </a:rPr>
              <a:t>		add al,[myBytes+2]</a:t>
            </a:r>
            <a:endParaRPr lang="en-US" sz="1900">
              <a:solidFill>
                <a:srgbClr val="FFCC66"/>
              </a:solidFill>
            </a:endParaRP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2209800" y="3505201"/>
            <a:ext cx="74676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marL="228600" indent="-228600"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sz="1900">
                <a:solidFill>
                  <a:srgbClr val="FFFFFF"/>
                </a:solidFill>
              </a:rPr>
              <a:t>What is your evaluation of the following code?</a:t>
            </a:r>
            <a:endParaRPr lang="en-US" sz="1700" b="1">
              <a:solidFill>
                <a:srgbClr val="FFFFFF"/>
              </a:solidFill>
              <a:latin typeface="Courier New" pitchFamily="49" charset="0"/>
            </a:endParaRPr>
          </a:p>
          <a:p>
            <a:pPr marL="228600" indent="-228600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700" b="1">
                <a:solidFill>
                  <a:srgbClr val="FFFFFF"/>
                </a:solidFill>
                <a:latin typeface="Courier New" pitchFamily="49" charset="0"/>
              </a:rPr>
              <a:t>	   	mov ax,myBytes</a:t>
            </a:r>
          </a:p>
          <a:p>
            <a:pPr marL="228600" indent="-228600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700" b="1">
                <a:solidFill>
                  <a:srgbClr val="FFFFFF"/>
                </a:solidFill>
                <a:latin typeface="Courier New" pitchFamily="49" charset="0"/>
              </a:rPr>
              <a:t>		add ax,[myBytes+1]</a:t>
            </a:r>
          </a:p>
          <a:p>
            <a:pPr marL="228600" indent="-228600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700" b="1">
                <a:solidFill>
                  <a:srgbClr val="FFFFFF"/>
                </a:solidFill>
                <a:latin typeface="Courier New" pitchFamily="49" charset="0"/>
              </a:rPr>
              <a:t>		add ax,[myBytes+2]</a:t>
            </a:r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2209800" y="4953001"/>
            <a:ext cx="6705600" cy="56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marL="228600" indent="-228600"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sz="1900">
                <a:solidFill>
                  <a:srgbClr val="FFFFFF"/>
                </a:solidFill>
              </a:rPr>
              <a:t>Any other possibilities?</a:t>
            </a:r>
          </a:p>
        </p:txBody>
      </p:sp>
    </p:spTree>
    <p:extLst>
      <p:ext uri="{BB962C8B-B14F-4D97-AF65-F5344CB8AC3E}">
        <p14:creationId xmlns:p14="http://schemas.microsoft.com/office/powerpoint/2010/main" val="343517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autoUpdateAnimBg="0"/>
      <p:bldP spid="96262" grpId="0" autoUpdateAnimBg="0"/>
      <p:bldP spid="9626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Irvine, Kip R. Assembly Language for x86 Processors 6/e, 2010.</a:t>
            </a:r>
          </a:p>
        </p:txBody>
      </p:sp>
      <p:sp>
        <p:nvSpPr>
          <p:cNvPr id="2191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C7D634-97D0-4EF3-8284-E2A33BB79072}" type="slidenum">
              <a:rPr lang="en-US" smtClean="0">
                <a:solidFill>
                  <a:srgbClr val="FFFFFF"/>
                </a:solidFill>
              </a:rPr>
              <a:pPr/>
              <a:t>16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Evaluate this . . . </a:t>
            </a:r>
            <a:r>
              <a:rPr lang="en-US" sz="2400"/>
              <a:t>(cont)</a:t>
            </a:r>
          </a:p>
        </p:txBody>
      </p:sp>
      <p:sp>
        <p:nvSpPr>
          <p:cNvPr id="219141" name="Text Box 3"/>
          <p:cNvSpPr txBox="1">
            <a:spLocks noChangeArrowheads="1"/>
          </p:cNvSpPr>
          <p:nvPr/>
        </p:nvSpPr>
        <p:spPr bwMode="auto">
          <a:xfrm>
            <a:off x="2286000" y="1066801"/>
            <a:ext cx="7696200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marL="228600" indent="-228600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700" b="1">
                <a:solidFill>
                  <a:srgbClr val="FFFFFF"/>
                </a:solidFill>
                <a:latin typeface="Courier New" pitchFamily="49" charset="0"/>
              </a:rPr>
              <a:t>.data</a:t>
            </a:r>
          </a:p>
          <a:p>
            <a:pPr marL="228600" indent="-228600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700" b="1">
                <a:solidFill>
                  <a:srgbClr val="FFFFFF"/>
                </a:solidFill>
                <a:latin typeface="Courier New" pitchFamily="49" charset="0"/>
              </a:rPr>
              <a:t>myBytes BYTE 80h,66h,0A5h</a:t>
            </a:r>
          </a:p>
        </p:txBody>
      </p:sp>
      <p:sp>
        <p:nvSpPr>
          <p:cNvPr id="219142" name="Text Box 4"/>
          <p:cNvSpPr txBox="1">
            <a:spLocks noChangeArrowheads="1"/>
          </p:cNvSpPr>
          <p:nvPr/>
        </p:nvSpPr>
        <p:spPr bwMode="auto">
          <a:xfrm>
            <a:off x="2209800" y="1905001"/>
            <a:ext cx="76200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marL="228600" indent="-228600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sz="1900">
                <a:solidFill>
                  <a:srgbClr val="FFFFFF"/>
                </a:solidFill>
              </a:rPr>
              <a:t>How about the following code. Is anything missing?</a:t>
            </a:r>
          </a:p>
          <a:p>
            <a:pPr marL="228600" indent="-228600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endParaRPr lang="en-US" sz="1700" b="1">
              <a:solidFill>
                <a:srgbClr val="FFFFFF"/>
              </a:solidFill>
              <a:latin typeface="Courier New" pitchFamily="49" charset="0"/>
            </a:endParaRPr>
          </a:p>
          <a:p>
            <a:pPr marL="228600" indent="-228600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700" b="1">
                <a:solidFill>
                  <a:srgbClr val="FFFFFF"/>
                </a:solidFill>
                <a:latin typeface="Courier New" pitchFamily="49" charset="0"/>
              </a:rPr>
              <a:t>		movzx ax,myBytes</a:t>
            </a:r>
          </a:p>
          <a:p>
            <a:pPr marL="228600" indent="-228600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700" b="1">
                <a:solidFill>
                  <a:srgbClr val="FFFFFF"/>
                </a:solidFill>
                <a:latin typeface="Courier New" pitchFamily="49" charset="0"/>
              </a:rPr>
              <a:t>		mov   bl,[myBytes+1]</a:t>
            </a:r>
          </a:p>
          <a:p>
            <a:pPr marL="228600" indent="-228600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700" b="1">
                <a:solidFill>
                  <a:srgbClr val="FFFFFF"/>
                </a:solidFill>
                <a:latin typeface="Courier New" pitchFamily="49" charset="0"/>
              </a:rPr>
              <a:t>		add   ax,bx</a:t>
            </a:r>
          </a:p>
          <a:p>
            <a:pPr marL="228600" indent="-228600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700" b="1">
                <a:solidFill>
                  <a:srgbClr val="FFFFFF"/>
                </a:solidFill>
                <a:latin typeface="Courier New" pitchFamily="49" charset="0"/>
              </a:rPr>
              <a:t>		mov   bl,[myBytes+2]</a:t>
            </a:r>
          </a:p>
          <a:p>
            <a:pPr marL="228600" indent="-228600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700" b="1">
                <a:solidFill>
                  <a:srgbClr val="FFFFFF"/>
                </a:solidFill>
                <a:latin typeface="Courier New" pitchFamily="49" charset="0"/>
              </a:rPr>
              <a:t>		add   ax,bx			; AX = sum</a:t>
            </a:r>
            <a:endParaRPr lang="en-US" sz="1900">
              <a:solidFill>
                <a:srgbClr val="FFCC66"/>
              </a:solidFill>
            </a:endParaRP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2514600" y="4419600"/>
            <a:ext cx="70104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100">
                <a:solidFill>
                  <a:srgbClr val="FFCC66"/>
                </a:solidFill>
              </a:rPr>
              <a:t>Yes: Move zero to BX before the MOVZX instruction.</a:t>
            </a:r>
          </a:p>
        </p:txBody>
      </p:sp>
    </p:spTree>
    <p:extLst>
      <p:ext uri="{BB962C8B-B14F-4D97-AF65-F5344CB8AC3E}">
        <p14:creationId xmlns:p14="http://schemas.microsoft.com/office/powerpoint/2010/main" val="418618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Irvine, Kip R. Assembly Language for x86 Processors 6/e, 2010.</a:t>
            </a:r>
          </a:p>
        </p:txBody>
      </p:sp>
      <p:sp>
        <p:nvSpPr>
          <p:cNvPr id="2201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646E6F9-1414-404A-BCBA-22B307ADE2C4}" type="slidenum">
              <a:rPr lang="en-US" smtClean="0">
                <a:solidFill>
                  <a:srgbClr val="FFFFFF"/>
                </a:solidFill>
              </a:rPr>
              <a:pPr/>
              <a:t>17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What's Next</a:t>
            </a:r>
          </a:p>
        </p:txBody>
      </p:sp>
      <p:sp>
        <p:nvSpPr>
          <p:cNvPr id="2201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2800" y="1600200"/>
            <a:ext cx="6248400" cy="2743200"/>
          </a:xfrm>
        </p:spPr>
        <p:txBody>
          <a:bodyPr/>
          <a:lstStyle/>
          <a:p>
            <a:pPr eaLnBrk="1" hangingPunct="1"/>
            <a:r>
              <a:rPr lang="en-US" smtClean="0"/>
              <a:t>Data Transfer Instructions</a:t>
            </a:r>
          </a:p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Addition and Subtraction</a:t>
            </a:r>
          </a:p>
          <a:p>
            <a:pPr eaLnBrk="1" hangingPunct="1"/>
            <a:r>
              <a:rPr lang="en-US" smtClean="0"/>
              <a:t>Data-Related Operators and Directives</a:t>
            </a:r>
          </a:p>
          <a:p>
            <a:pPr eaLnBrk="1" hangingPunct="1"/>
            <a:r>
              <a:rPr lang="en-US" smtClean="0"/>
              <a:t>Indirect Addressing</a:t>
            </a:r>
          </a:p>
          <a:p>
            <a:pPr eaLnBrk="1" hangingPunct="1"/>
            <a:r>
              <a:rPr lang="en-US" smtClean="0"/>
              <a:t>JMP and LOOP Instructions</a:t>
            </a:r>
          </a:p>
        </p:txBody>
      </p:sp>
    </p:spTree>
    <p:extLst>
      <p:ext uri="{BB962C8B-B14F-4D97-AF65-F5344CB8AC3E}">
        <p14:creationId xmlns:p14="http://schemas.microsoft.com/office/powerpoint/2010/main" val="2403513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Irvine, Kip R. Assembly Language for x86 Processors 6/e, 2010.</a:t>
            </a:r>
          </a:p>
        </p:txBody>
      </p:sp>
      <p:sp>
        <p:nvSpPr>
          <p:cNvPr id="2211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33E52C7-8938-4FDD-9FDD-67ACC22F7DE1}" type="slidenum">
              <a:rPr lang="en-US" smtClean="0">
                <a:solidFill>
                  <a:srgbClr val="FFFFFF"/>
                </a:solidFill>
              </a:rPr>
              <a:pPr/>
              <a:t>18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Addition and Subtraction</a:t>
            </a:r>
          </a:p>
        </p:txBody>
      </p:sp>
      <p:sp>
        <p:nvSpPr>
          <p:cNvPr id="2211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2800" y="1295400"/>
            <a:ext cx="6248400" cy="4114800"/>
          </a:xfrm>
        </p:spPr>
        <p:txBody>
          <a:bodyPr/>
          <a:lstStyle/>
          <a:p>
            <a:pPr eaLnBrk="1" hangingPunct="1"/>
            <a:r>
              <a:rPr lang="en-US" smtClean="0"/>
              <a:t>INC and DEC Instructions</a:t>
            </a:r>
          </a:p>
          <a:p>
            <a:pPr eaLnBrk="1" hangingPunct="1"/>
            <a:r>
              <a:rPr lang="en-US" smtClean="0"/>
              <a:t>ADD and SUB Instructions</a:t>
            </a:r>
          </a:p>
          <a:p>
            <a:pPr eaLnBrk="1" hangingPunct="1"/>
            <a:r>
              <a:rPr lang="en-US" smtClean="0"/>
              <a:t>NEG Instruction</a:t>
            </a:r>
          </a:p>
          <a:p>
            <a:pPr eaLnBrk="1" hangingPunct="1"/>
            <a:r>
              <a:rPr lang="en-US" smtClean="0"/>
              <a:t>Implementing Arithmetic Expressions</a:t>
            </a:r>
          </a:p>
          <a:p>
            <a:pPr eaLnBrk="1" hangingPunct="1"/>
            <a:r>
              <a:rPr lang="en-US" smtClean="0"/>
              <a:t>Flags Affected by Arithmetic</a:t>
            </a:r>
          </a:p>
          <a:p>
            <a:pPr lvl="1" eaLnBrk="1" hangingPunct="1"/>
            <a:r>
              <a:rPr lang="en-US" smtClean="0"/>
              <a:t>Zero</a:t>
            </a:r>
          </a:p>
          <a:p>
            <a:pPr lvl="1" eaLnBrk="1" hangingPunct="1"/>
            <a:r>
              <a:rPr lang="en-US" smtClean="0"/>
              <a:t>Sign</a:t>
            </a:r>
          </a:p>
          <a:p>
            <a:pPr lvl="1" eaLnBrk="1" hangingPunct="1"/>
            <a:r>
              <a:rPr lang="en-US" smtClean="0"/>
              <a:t>Carry</a:t>
            </a:r>
          </a:p>
          <a:p>
            <a:pPr lvl="1" eaLnBrk="1" hangingPunct="1"/>
            <a:r>
              <a:rPr lang="en-US" smtClean="0"/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113669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Irvine, Kip R. Assembly Language for x86 Processors 6/e, 2010.</a:t>
            </a:r>
          </a:p>
        </p:txBody>
      </p:sp>
      <p:sp>
        <p:nvSpPr>
          <p:cNvPr id="2222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2781CBC-6BC3-4EE3-B848-22B5DC36DF41}" type="slidenum">
              <a:rPr lang="en-US" smtClean="0">
                <a:solidFill>
                  <a:srgbClr val="FFFFFF"/>
                </a:solidFill>
              </a:rPr>
              <a:pPr/>
              <a:t>19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INC and DEC Instructions</a:t>
            </a:r>
            <a:endParaRPr lang="en-US" sz="2400"/>
          </a:p>
        </p:txBody>
      </p:sp>
      <p:sp>
        <p:nvSpPr>
          <p:cNvPr id="2222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600200"/>
            <a:ext cx="6858000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Add 1, subtract 1 from destination operand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operand may be register or memory</a:t>
            </a:r>
          </a:p>
          <a:p>
            <a:pPr eaLnBrk="1" hangingPunct="1">
              <a:lnSpc>
                <a:spcPct val="90000"/>
              </a:lnSpc>
            </a:pPr>
            <a:r>
              <a:rPr lang="en-US" sz="2200"/>
              <a:t>INC </a:t>
            </a:r>
            <a:r>
              <a:rPr lang="en-US" sz="2000" i="1"/>
              <a:t>destination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Logic: </a:t>
            </a:r>
            <a:r>
              <a:rPr lang="en-US" sz="1800" i="1"/>
              <a:t>destination </a:t>
            </a:r>
            <a:r>
              <a:rPr lang="en-US" smtClean="0">
                <a:sym typeface="Symbol" pitchFamily="18" charset="2"/>
              </a:rPr>
              <a:t> </a:t>
            </a:r>
            <a:r>
              <a:rPr lang="en-US" sz="1800" i="1"/>
              <a:t>destination </a:t>
            </a:r>
            <a:r>
              <a:rPr lang="en-US" sz="1800"/>
              <a:t>+ 1</a:t>
            </a:r>
          </a:p>
          <a:p>
            <a:pPr eaLnBrk="1" hangingPunct="1">
              <a:lnSpc>
                <a:spcPct val="90000"/>
              </a:lnSpc>
            </a:pPr>
            <a:r>
              <a:rPr lang="en-US" sz="2200"/>
              <a:t>DEC </a:t>
            </a:r>
            <a:r>
              <a:rPr lang="en-US" sz="2000" i="1"/>
              <a:t>destination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Logic: </a:t>
            </a:r>
            <a:r>
              <a:rPr lang="en-US" sz="1800" i="1"/>
              <a:t>destination </a:t>
            </a:r>
            <a:r>
              <a:rPr lang="en-US" smtClean="0">
                <a:sym typeface="Symbol" pitchFamily="18" charset="2"/>
              </a:rPr>
              <a:t> </a:t>
            </a:r>
            <a:r>
              <a:rPr lang="en-US" sz="1800" i="1"/>
              <a:t>destination </a:t>
            </a:r>
            <a:r>
              <a:rPr lang="en-US" sz="1800"/>
              <a:t>– 1</a:t>
            </a:r>
            <a:endParaRPr lang="en-US" sz="1800" i="1"/>
          </a:p>
        </p:txBody>
      </p:sp>
    </p:spTree>
    <p:extLst>
      <p:ext uri="{BB962C8B-B14F-4D97-AF65-F5344CB8AC3E}">
        <p14:creationId xmlns:p14="http://schemas.microsoft.com/office/powerpoint/2010/main" val="151675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Irvine, Kip R. Assembly Language for x86 Processors 6/e, 2010.</a:t>
            </a:r>
          </a:p>
        </p:txBody>
      </p:sp>
      <p:sp>
        <p:nvSpPr>
          <p:cNvPr id="2068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B478124-4211-48AC-8568-605459150029}" type="slidenum">
              <a:rPr lang="en-US" smtClean="0">
                <a:solidFill>
                  <a:srgbClr val="FFFFFF"/>
                </a:solidFill>
              </a:rPr>
              <a:pPr/>
              <a:t>2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Chapter Overview</a:t>
            </a:r>
          </a:p>
        </p:txBody>
      </p:sp>
      <p:sp>
        <p:nvSpPr>
          <p:cNvPr id="206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2800" y="1600200"/>
            <a:ext cx="6248400" cy="27432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Data Transfer Instructions</a:t>
            </a:r>
          </a:p>
          <a:p>
            <a:pPr eaLnBrk="1" hangingPunct="1"/>
            <a:r>
              <a:rPr lang="en-US" smtClean="0"/>
              <a:t>Addition and Subtraction</a:t>
            </a:r>
          </a:p>
          <a:p>
            <a:pPr eaLnBrk="1" hangingPunct="1"/>
            <a:r>
              <a:rPr lang="en-US" smtClean="0"/>
              <a:t>Data-Related Operators and Directives</a:t>
            </a:r>
          </a:p>
          <a:p>
            <a:pPr eaLnBrk="1" hangingPunct="1"/>
            <a:r>
              <a:rPr lang="en-US" smtClean="0"/>
              <a:t>Indirect Addressing</a:t>
            </a:r>
          </a:p>
          <a:p>
            <a:pPr eaLnBrk="1" hangingPunct="1"/>
            <a:r>
              <a:rPr lang="en-US" smtClean="0"/>
              <a:t>JMP and LOOP Instructions</a:t>
            </a:r>
          </a:p>
        </p:txBody>
      </p:sp>
    </p:spTree>
    <p:extLst>
      <p:ext uri="{BB962C8B-B14F-4D97-AF65-F5344CB8AC3E}">
        <p14:creationId xmlns:p14="http://schemas.microsoft.com/office/powerpoint/2010/main" val="140574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Irvine, Kip R. Assembly Language for x86 Processors 6/e, 2010.</a:t>
            </a:r>
          </a:p>
        </p:txBody>
      </p:sp>
      <p:sp>
        <p:nvSpPr>
          <p:cNvPr id="2232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AD9EDA1-6829-4B88-B2EA-F0538EC0F908}" type="slidenum">
              <a:rPr lang="en-US" smtClean="0">
                <a:solidFill>
                  <a:srgbClr val="FFFFFF"/>
                </a:solidFill>
              </a:rPr>
              <a:pPr/>
              <a:t>20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536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INC and DEC Examples</a:t>
            </a:r>
            <a:endParaRPr lang="en-US" sz="2400"/>
          </a:p>
        </p:txBody>
      </p:sp>
      <p:sp>
        <p:nvSpPr>
          <p:cNvPr id="223237" name="Text Box 1028"/>
          <p:cNvSpPr txBox="1">
            <a:spLocks noChangeArrowheads="1"/>
          </p:cNvSpPr>
          <p:nvPr/>
        </p:nvSpPr>
        <p:spPr bwMode="auto">
          <a:xfrm>
            <a:off x="2743200" y="1447800"/>
            <a:ext cx="6858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228600"/>
          <a:lstStyle/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.data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myWord  WORD 1000h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myDword DWORD 10000000h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.code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	inc myWord 	; 1001h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	dec myWord	; 1000h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	inc myDword	; 10000001h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endParaRPr lang="en-US" b="1">
              <a:solidFill>
                <a:srgbClr val="FFFFFF"/>
              </a:solidFill>
              <a:latin typeface="Courier New" pitchFamily="49" charset="0"/>
            </a:endParaRP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	mov ax,00FFh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	inc ax	; AX = 0100h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	mov ax,00FFh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	inc al	; AX = 0000h</a:t>
            </a:r>
          </a:p>
        </p:txBody>
      </p:sp>
    </p:spTree>
    <p:extLst>
      <p:ext uri="{BB962C8B-B14F-4D97-AF65-F5344CB8AC3E}">
        <p14:creationId xmlns:p14="http://schemas.microsoft.com/office/powerpoint/2010/main" val="1448359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Irvine, Kip R. Assembly Language for x86 Processors 6/e, 2010.</a:t>
            </a:r>
          </a:p>
        </p:txBody>
      </p:sp>
      <p:sp>
        <p:nvSpPr>
          <p:cNvPr id="2242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88ED204-80C2-4544-BCC0-A2F6FB2AA921}" type="slidenum">
              <a:rPr lang="en-US" smtClean="0">
                <a:solidFill>
                  <a:srgbClr val="FFFFFF"/>
                </a:solidFill>
              </a:rPr>
              <a:pPr/>
              <a:t>21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Your turn...</a:t>
            </a:r>
            <a:endParaRPr lang="en-US" sz="2400"/>
          </a:p>
        </p:txBody>
      </p:sp>
      <p:sp>
        <p:nvSpPr>
          <p:cNvPr id="2242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7772400" cy="609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/>
              <a:t>Show the value of the destination operand after each of the following instructions executes:</a:t>
            </a:r>
          </a:p>
        </p:txBody>
      </p:sp>
      <p:sp>
        <p:nvSpPr>
          <p:cNvPr id="224262" name="Text Box 4"/>
          <p:cNvSpPr txBox="1">
            <a:spLocks noChangeArrowheads="1"/>
          </p:cNvSpPr>
          <p:nvPr/>
        </p:nvSpPr>
        <p:spPr bwMode="auto">
          <a:xfrm>
            <a:off x="2743200" y="2209800"/>
            <a:ext cx="6096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228600"/>
          <a:lstStyle/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.data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myByte BYTE 0FFh, 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.code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	mov al,myByte	; AL =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	mov ah,[myByte+1]	; AH =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	dec ah	; AH =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	inc al	; AL =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	dec ax	; AX = 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7315200" y="2209800"/>
            <a:ext cx="1828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228600"/>
          <a:lstStyle/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endParaRPr lang="en-US" b="1">
              <a:solidFill>
                <a:srgbClr val="FFFFFF"/>
              </a:solidFill>
              <a:latin typeface="Courier" pitchFamily="49" charset="0"/>
            </a:endParaRP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endParaRPr lang="en-US" b="1">
              <a:solidFill>
                <a:srgbClr val="FFFFFF"/>
              </a:solidFill>
              <a:latin typeface="Courier" pitchFamily="49" charset="0"/>
            </a:endParaRP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endParaRPr lang="en-US" b="1">
              <a:solidFill>
                <a:srgbClr val="FFFFFF"/>
              </a:solidFill>
              <a:latin typeface="Courier" pitchFamily="49" charset="0"/>
            </a:endParaRP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CC66"/>
                </a:solidFill>
                <a:latin typeface="Courier" pitchFamily="49" charset="0"/>
              </a:rPr>
              <a:t>FFh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CC66"/>
                </a:solidFill>
                <a:latin typeface="Courier" pitchFamily="49" charset="0"/>
              </a:rPr>
              <a:t>00h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CC66"/>
                </a:solidFill>
                <a:latin typeface="Courier" pitchFamily="49" charset="0"/>
              </a:rPr>
              <a:t>FFh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CC66"/>
                </a:solidFill>
                <a:latin typeface="Courier" pitchFamily="49" charset="0"/>
              </a:rPr>
              <a:t>00h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CC66"/>
                </a:solidFill>
                <a:latin typeface="Courier" pitchFamily="49" charset="0"/>
              </a:rPr>
              <a:t>FEFF </a:t>
            </a:r>
          </a:p>
        </p:txBody>
      </p:sp>
    </p:spTree>
    <p:extLst>
      <p:ext uri="{BB962C8B-B14F-4D97-AF65-F5344CB8AC3E}">
        <p14:creationId xmlns:p14="http://schemas.microsoft.com/office/powerpoint/2010/main" val="207460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Irvine, Kip R. Assembly Language for x86 Processors 6/e, 2010.</a:t>
            </a:r>
          </a:p>
        </p:txBody>
      </p:sp>
      <p:sp>
        <p:nvSpPr>
          <p:cNvPr id="22528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68623F4-CC9E-4CC6-8E4B-8FA9AEE33918}" type="slidenum">
              <a:rPr lang="en-US" smtClean="0">
                <a:solidFill>
                  <a:srgbClr val="FFFFFF"/>
                </a:solidFill>
              </a:rPr>
              <a:pPr/>
              <a:t>22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ADD and SUB Instructions</a:t>
            </a:r>
          </a:p>
        </p:txBody>
      </p:sp>
      <p:sp>
        <p:nvSpPr>
          <p:cNvPr id="225285" name="Text Box 4"/>
          <p:cNvSpPr txBox="1">
            <a:spLocks noChangeArrowheads="1"/>
          </p:cNvSpPr>
          <p:nvPr/>
        </p:nvSpPr>
        <p:spPr bwMode="auto">
          <a:xfrm>
            <a:off x="2667000" y="1295400"/>
            <a:ext cx="7010400" cy="2551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marL="228600" indent="-2286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sz="2500">
                <a:solidFill>
                  <a:srgbClr val="FFFFFF"/>
                </a:solidFill>
              </a:rPr>
              <a:t>ADD destination, source</a:t>
            </a:r>
          </a:p>
          <a:p>
            <a:pPr marL="685800" lvl="1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FontTx/>
              <a:buChar char="•"/>
            </a:pPr>
            <a:r>
              <a:rPr lang="en-US" sz="2000">
                <a:solidFill>
                  <a:srgbClr val="FFFFFF"/>
                </a:solidFill>
              </a:rPr>
              <a:t>Logic: </a:t>
            </a:r>
            <a:r>
              <a:rPr lang="en-US" sz="2000" i="1">
                <a:solidFill>
                  <a:srgbClr val="FFFFFF"/>
                </a:solidFill>
              </a:rPr>
              <a:t>destination </a:t>
            </a:r>
            <a:r>
              <a:rPr lang="en-US" sz="2400">
                <a:solidFill>
                  <a:srgbClr val="FFFFFF"/>
                </a:solidFill>
                <a:sym typeface="Symbol" pitchFamily="18" charset="2"/>
              </a:rPr>
              <a:t> </a:t>
            </a:r>
            <a:r>
              <a:rPr lang="en-US" sz="2000" i="1">
                <a:solidFill>
                  <a:srgbClr val="FFFFFF"/>
                </a:solidFill>
              </a:rPr>
              <a:t>destination </a:t>
            </a:r>
            <a:r>
              <a:rPr lang="en-US" sz="2000">
                <a:solidFill>
                  <a:srgbClr val="FFFFFF"/>
                </a:solidFill>
              </a:rPr>
              <a:t>+ source</a:t>
            </a:r>
          </a:p>
          <a:p>
            <a:pPr marL="228600" indent="-2286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sz="2500">
                <a:solidFill>
                  <a:srgbClr val="FFFFFF"/>
                </a:solidFill>
              </a:rPr>
              <a:t>SUB destination, source</a:t>
            </a:r>
          </a:p>
          <a:p>
            <a:pPr marL="685800" lvl="1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FontTx/>
              <a:buChar char="•"/>
            </a:pPr>
            <a:r>
              <a:rPr lang="en-US" sz="2000">
                <a:solidFill>
                  <a:srgbClr val="FFFFFF"/>
                </a:solidFill>
              </a:rPr>
              <a:t>Logic: </a:t>
            </a:r>
            <a:r>
              <a:rPr lang="en-US" sz="2000" i="1">
                <a:solidFill>
                  <a:srgbClr val="FFFFFF"/>
                </a:solidFill>
              </a:rPr>
              <a:t>destination </a:t>
            </a:r>
            <a:r>
              <a:rPr lang="en-US" sz="2400">
                <a:solidFill>
                  <a:srgbClr val="FFFFFF"/>
                </a:solidFill>
                <a:sym typeface="Symbol" pitchFamily="18" charset="2"/>
              </a:rPr>
              <a:t> </a:t>
            </a:r>
            <a:r>
              <a:rPr lang="en-US" sz="2000" i="1">
                <a:solidFill>
                  <a:srgbClr val="FFFFFF"/>
                </a:solidFill>
              </a:rPr>
              <a:t>destination </a:t>
            </a:r>
            <a:r>
              <a:rPr lang="en-US" sz="2000">
                <a:solidFill>
                  <a:srgbClr val="FFFFFF"/>
                </a:solidFill>
              </a:rPr>
              <a:t>– source</a:t>
            </a:r>
          </a:p>
          <a:p>
            <a:pPr marL="228600" indent="-22860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sz="2500">
                <a:solidFill>
                  <a:srgbClr val="FFFFFF"/>
                </a:solidFill>
              </a:rPr>
              <a:t>Same operand rules as for the MOV instruction</a:t>
            </a:r>
          </a:p>
        </p:txBody>
      </p:sp>
    </p:spTree>
    <p:extLst>
      <p:ext uri="{BB962C8B-B14F-4D97-AF65-F5344CB8AC3E}">
        <p14:creationId xmlns:p14="http://schemas.microsoft.com/office/powerpoint/2010/main" val="3410060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Irvine, Kip R. Assembly Language for x86 Processors 6/e, 2010.</a:t>
            </a:r>
          </a:p>
        </p:txBody>
      </p:sp>
      <p:sp>
        <p:nvSpPr>
          <p:cNvPr id="22630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6D345E7-02CE-4B5E-B1A8-558C1311058A}" type="slidenum">
              <a:rPr lang="en-US" smtClean="0">
                <a:solidFill>
                  <a:srgbClr val="FFFFFF"/>
                </a:solidFill>
              </a:rPr>
              <a:pPr/>
              <a:t>23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ADD and SUB Examples</a:t>
            </a:r>
          </a:p>
        </p:txBody>
      </p:sp>
      <p:sp>
        <p:nvSpPr>
          <p:cNvPr id="226309" name="Text Box 3"/>
          <p:cNvSpPr txBox="1">
            <a:spLocks noChangeArrowheads="1"/>
          </p:cNvSpPr>
          <p:nvPr/>
        </p:nvSpPr>
        <p:spPr bwMode="auto">
          <a:xfrm>
            <a:off x="2667000" y="1752600"/>
            <a:ext cx="6629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228600"/>
          <a:lstStyle/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.data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var1 DWORD 10000h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var2 DWORD 20000h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.code	; ---EAX---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	mov eax,var1	; 00010000h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	add eax,var2 	; 00030000h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	add ax,0FFFFh	; 0003FFFFh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	add eax,1	; 00040000h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	sub ax,1	; 0004FFFFh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endParaRPr lang="en-US" b="1">
              <a:solidFill>
                <a:srgbClr val="FFFFFF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905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Irvine, Kip R. Assembly Language for x86 Processors 6/e, 2010.</a:t>
            </a:r>
          </a:p>
        </p:txBody>
      </p:sp>
      <p:sp>
        <p:nvSpPr>
          <p:cNvPr id="2273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1698E8D-A96B-427E-BEBE-60AEC3D02E2A}" type="slidenum">
              <a:rPr lang="en-US" smtClean="0">
                <a:solidFill>
                  <a:srgbClr val="FFFFFF"/>
                </a:solidFill>
              </a:rPr>
              <a:pPr/>
              <a:t>24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NEG (negate) Instruction</a:t>
            </a:r>
          </a:p>
        </p:txBody>
      </p:sp>
      <p:sp>
        <p:nvSpPr>
          <p:cNvPr id="227333" name="Text Box 3"/>
          <p:cNvSpPr txBox="1">
            <a:spLocks noChangeArrowheads="1"/>
          </p:cNvSpPr>
          <p:nvPr/>
        </p:nvSpPr>
        <p:spPr bwMode="auto">
          <a:xfrm>
            <a:off x="2895600" y="2209800"/>
            <a:ext cx="6477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228600"/>
          <a:lstStyle/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.data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valB BYTE -1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valW WORD +32767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.code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	mov al,valB	; AL = -1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	neg al	; AL = +1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	neg valW	; valW = -32767</a:t>
            </a:r>
          </a:p>
        </p:txBody>
      </p:sp>
      <p:sp>
        <p:nvSpPr>
          <p:cNvPr id="227334" name="Text Box 4"/>
          <p:cNvSpPr txBox="1">
            <a:spLocks noChangeArrowheads="1"/>
          </p:cNvSpPr>
          <p:nvPr/>
        </p:nvSpPr>
        <p:spPr bwMode="auto">
          <a:xfrm>
            <a:off x="2209800" y="1066800"/>
            <a:ext cx="769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100">
                <a:solidFill>
                  <a:srgbClr val="FFFFFF"/>
                </a:solidFill>
              </a:rPr>
              <a:t>Reverses the sign of an operand. Operand can be a register or memory operand.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2286000" y="4724400"/>
            <a:ext cx="7543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100">
                <a:solidFill>
                  <a:srgbClr val="FFFFFF"/>
                </a:solidFill>
              </a:rPr>
              <a:t>Suppose AX contains –32,768 and we apply NEG to it. Will the result be valid?</a:t>
            </a:r>
          </a:p>
        </p:txBody>
      </p:sp>
    </p:spTree>
    <p:extLst>
      <p:ext uri="{BB962C8B-B14F-4D97-AF65-F5344CB8AC3E}">
        <p14:creationId xmlns:p14="http://schemas.microsoft.com/office/powerpoint/2010/main" val="59567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Irvine, Kip R. Assembly Language for x86 Processors 6/e, 2010.</a:t>
            </a:r>
          </a:p>
        </p:txBody>
      </p:sp>
      <p:sp>
        <p:nvSpPr>
          <p:cNvPr id="22835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38E41FF-219F-46E7-9BE6-8E8CFFE433E7}" type="slidenum">
              <a:rPr lang="en-US" smtClean="0">
                <a:solidFill>
                  <a:srgbClr val="FFFFFF"/>
                </a:solidFill>
              </a:rPr>
              <a:pPr/>
              <a:t>25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71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NEG Instruction and the Flags</a:t>
            </a:r>
          </a:p>
        </p:txBody>
      </p:sp>
      <p:sp>
        <p:nvSpPr>
          <p:cNvPr id="228357" name="Text Box 1027"/>
          <p:cNvSpPr txBox="1">
            <a:spLocks noChangeArrowheads="1"/>
          </p:cNvSpPr>
          <p:nvPr/>
        </p:nvSpPr>
        <p:spPr bwMode="auto">
          <a:xfrm>
            <a:off x="2514600" y="3352800"/>
            <a:ext cx="7162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228600"/>
          <a:lstStyle/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.data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valB BYTE 1,0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valC SBYTE -128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.code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	neg valB	; CF = 1, OF = 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	neg [valB + 1]	; CF = 0, OF = 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	neg valC	; CF = 1, OF = 1</a:t>
            </a:r>
          </a:p>
        </p:txBody>
      </p:sp>
      <p:sp>
        <p:nvSpPr>
          <p:cNvPr id="228358" name="Text Box 1031"/>
          <p:cNvSpPr txBox="1">
            <a:spLocks noChangeArrowheads="1"/>
          </p:cNvSpPr>
          <p:nvPr/>
        </p:nvSpPr>
        <p:spPr bwMode="auto">
          <a:xfrm>
            <a:off x="2286000" y="1295401"/>
            <a:ext cx="76200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100">
                <a:solidFill>
                  <a:srgbClr val="FFFFFF"/>
                </a:solidFill>
              </a:rPr>
              <a:t>The processor implements  NEG using the following internal operation: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100">
                <a:solidFill>
                  <a:srgbClr val="FFFFFF"/>
                </a:solidFill>
              </a:rPr>
              <a:t>	</a:t>
            </a: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SUB 0,</a:t>
            </a:r>
            <a:r>
              <a:rPr lang="en-US" b="1" i="1">
                <a:solidFill>
                  <a:srgbClr val="FFFFFF"/>
                </a:solidFill>
                <a:latin typeface="Courier New" pitchFamily="49" charset="0"/>
              </a:rPr>
              <a:t>operand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100">
                <a:solidFill>
                  <a:srgbClr val="FFFFFF"/>
                </a:solidFill>
              </a:rPr>
              <a:t>Any nonzero operand causes the Carry flag to be set.</a:t>
            </a:r>
          </a:p>
        </p:txBody>
      </p:sp>
    </p:spTree>
    <p:extLst>
      <p:ext uri="{BB962C8B-B14F-4D97-AF65-F5344CB8AC3E}">
        <p14:creationId xmlns:p14="http://schemas.microsoft.com/office/powerpoint/2010/main" val="3057282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Irvine, Kip R. Assembly Language for x86 Processors 6/e, 2010.</a:t>
            </a:r>
          </a:p>
        </p:txBody>
      </p:sp>
      <p:sp>
        <p:nvSpPr>
          <p:cNvPr id="22937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85DF88D-2D78-47B3-AB40-F1EA42BAC705}" type="slidenum">
              <a:rPr lang="en-US" smtClean="0">
                <a:solidFill>
                  <a:srgbClr val="FFFFFF"/>
                </a:solidFill>
              </a:rPr>
              <a:pPr/>
              <a:t>26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Implementing Arithmetic Expressions</a:t>
            </a:r>
          </a:p>
        </p:txBody>
      </p:sp>
      <p:sp>
        <p:nvSpPr>
          <p:cNvPr id="229381" name="Text Box 3"/>
          <p:cNvSpPr txBox="1">
            <a:spLocks noChangeArrowheads="1"/>
          </p:cNvSpPr>
          <p:nvPr/>
        </p:nvSpPr>
        <p:spPr bwMode="auto">
          <a:xfrm>
            <a:off x="2895600" y="2514600"/>
            <a:ext cx="6019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228600"/>
          <a:lstStyle/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Rval DWORD ?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Xval DWORD 26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Yval DWORD 30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Zval DWORD 40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" pitchFamily="49" charset="0"/>
              </a:rPr>
              <a:t>.code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" pitchFamily="49" charset="0"/>
              </a:rPr>
              <a:t>	mov eax,Xval		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" pitchFamily="49" charset="0"/>
              </a:rPr>
              <a:t>	neg eax 	; EAX = -26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" pitchFamily="49" charset="0"/>
              </a:rPr>
              <a:t>	mov ebx,Yval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" pitchFamily="49" charset="0"/>
              </a:rPr>
              <a:t>	sub ebx,Zval 	; EBX = -10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" pitchFamily="49" charset="0"/>
              </a:rPr>
              <a:t>	add eax,ebx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" pitchFamily="49" charset="0"/>
              </a:rPr>
              <a:t>	mov Rval,eax 	; -36</a:t>
            </a:r>
            <a:endParaRPr lang="en-US" b="1">
              <a:solidFill>
                <a:srgbClr val="FFFFFF"/>
              </a:solidFill>
              <a:latin typeface="Courier New" pitchFamily="49" charset="0"/>
            </a:endParaRPr>
          </a:p>
        </p:txBody>
      </p:sp>
      <p:sp>
        <p:nvSpPr>
          <p:cNvPr id="229382" name="Text Box 4"/>
          <p:cNvSpPr txBox="1">
            <a:spLocks noChangeArrowheads="1"/>
          </p:cNvSpPr>
          <p:nvPr/>
        </p:nvSpPr>
        <p:spPr bwMode="auto">
          <a:xfrm>
            <a:off x="2209800" y="1066801"/>
            <a:ext cx="7696200" cy="133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100">
                <a:solidFill>
                  <a:srgbClr val="FFFFFF"/>
                </a:solidFill>
              </a:rPr>
              <a:t>HLL compilers translate mathematical expressions into assembly language. You can do it also. For example: </a:t>
            </a: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100">
                <a:solidFill>
                  <a:srgbClr val="FFFFFF"/>
                </a:solidFill>
              </a:rPr>
              <a:t>	</a:t>
            </a: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Rval = -Xval + (Yval – Zval)</a:t>
            </a:r>
            <a:endParaRPr lang="en-US" sz="2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534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Irvine, Kip R. Assembly Language for x86 Processors 6/e, 2010.</a:t>
            </a:r>
          </a:p>
        </p:txBody>
      </p:sp>
      <p:sp>
        <p:nvSpPr>
          <p:cNvPr id="2304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E4B7A6E-D4C5-40AB-BA89-99315A28F1C0}" type="slidenum">
              <a:rPr lang="en-US" smtClean="0">
                <a:solidFill>
                  <a:srgbClr val="FFFFFF"/>
                </a:solidFill>
              </a:rPr>
              <a:pPr/>
              <a:t>27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Your turn...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4038600" y="3200400"/>
            <a:ext cx="2895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228600"/>
          <a:lstStyle/>
          <a:p>
            <a:pPr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solidFill>
                  <a:srgbClr val="FFCC66"/>
                </a:solidFill>
                <a:latin typeface="Courier New" pitchFamily="49" charset="0"/>
              </a:rPr>
              <a:t>	</a:t>
            </a: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mov ebx,Yval</a:t>
            </a:r>
          </a:p>
          <a:p>
            <a:pPr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	neg ebx</a:t>
            </a:r>
          </a:p>
          <a:p>
            <a:pPr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	add ebx,Zval</a:t>
            </a:r>
          </a:p>
          <a:p>
            <a:pPr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	mov eax,Xval</a:t>
            </a:r>
          </a:p>
          <a:p>
            <a:pPr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	sub eax,ebx</a:t>
            </a:r>
          </a:p>
          <a:p>
            <a:pPr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	mov Rval,eax</a:t>
            </a:r>
          </a:p>
        </p:txBody>
      </p:sp>
      <p:sp>
        <p:nvSpPr>
          <p:cNvPr id="230406" name="Text Box 4"/>
          <p:cNvSpPr txBox="1">
            <a:spLocks noChangeArrowheads="1"/>
          </p:cNvSpPr>
          <p:nvPr/>
        </p:nvSpPr>
        <p:spPr bwMode="auto">
          <a:xfrm>
            <a:off x="2209800" y="1066801"/>
            <a:ext cx="7696200" cy="133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100">
                <a:solidFill>
                  <a:srgbClr val="FFFFFF"/>
                </a:solidFill>
              </a:rPr>
              <a:t>Translate the following expression into assembly language. </a:t>
            </a:r>
            <a:br>
              <a:rPr lang="en-US" sz="2100">
                <a:solidFill>
                  <a:srgbClr val="FFFFFF"/>
                </a:solidFill>
              </a:rPr>
            </a:br>
            <a:r>
              <a:rPr lang="en-US" sz="2000">
                <a:solidFill>
                  <a:srgbClr val="FFFFFF"/>
                </a:solidFill>
              </a:rPr>
              <a:t>Do not permit Xval, Yval, or Zval to be modified</a:t>
            </a:r>
            <a:r>
              <a:rPr lang="en-US" sz="2100">
                <a:solidFill>
                  <a:srgbClr val="FFFFFF"/>
                </a:solidFill>
              </a:rPr>
              <a:t>: </a:t>
            </a: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100">
                <a:solidFill>
                  <a:srgbClr val="FFFFFF"/>
                </a:solidFill>
              </a:rPr>
              <a:t>	</a:t>
            </a: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Rval = Xval - (-Yval + Zval)</a:t>
            </a:r>
          </a:p>
        </p:txBody>
      </p:sp>
      <p:sp>
        <p:nvSpPr>
          <p:cNvPr id="230407" name="Text Box 5"/>
          <p:cNvSpPr txBox="1">
            <a:spLocks noChangeArrowheads="1"/>
          </p:cNvSpPr>
          <p:nvPr/>
        </p:nvSpPr>
        <p:spPr bwMode="auto">
          <a:xfrm>
            <a:off x="2362200" y="2438400"/>
            <a:ext cx="70866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100">
                <a:solidFill>
                  <a:srgbClr val="FFFFFF"/>
                </a:solidFill>
              </a:rPr>
              <a:t>Assume that all values are signed doublewords.</a:t>
            </a:r>
          </a:p>
        </p:txBody>
      </p:sp>
    </p:spTree>
    <p:extLst>
      <p:ext uri="{BB962C8B-B14F-4D97-AF65-F5344CB8AC3E}">
        <p14:creationId xmlns:p14="http://schemas.microsoft.com/office/powerpoint/2010/main" val="344070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Irvine, Kip R. Assembly Language for x86 Processors 6/e, 2010.</a:t>
            </a:r>
          </a:p>
        </p:txBody>
      </p:sp>
      <p:sp>
        <p:nvSpPr>
          <p:cNvPr id="2314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010170E-9511-436B-A834-C414BAA5D313}" type="slidenum">
              <a:rPr lang="en-US" smtClean="0">
                <a:solidFill>
                  <a:srgbClr val="FFFFFF"/>
                </a:solidFill>
              </a:rPr>
              <a:pPr/>
              <a:t>28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Flags Affected by Arithmetic</a:t>
            </a:r>
          </a:p>
        </p:txBody>
      </p:sp>
      <p:sp>
        <p:nvSpPr>
          <p:cNvPr id="2314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8153400" cy="4114800"/>
          </a:xfrm>
        </p:spPr>
        <p:txBody>
          <a:bodyPr/>
          <a:lstStyle/>
          <a:p>
            <a:pPr eaLnBrk="1" hangingPunct="1"/>
            <a:r>
              <a:rPr lang="en-US" smtClean="0"/>
              <a:t>The ALU has a number of status flags that reflect the outcome of arithmetic (and bitwise) operations</a:t>
            </a:r>
          </a:p>
          <a:p>
            <a:pPr lvl="1" eaLnBrk="1" hangingPunct="1"/>
            <a:r>
              <a:rPr lang="en-US" smtClean="0"/>
              <a:t>based on the contents of the destination operand</a:t>
            </a:r>
          </a:p>
          <a:p>
            <a:pPr eaLnBrk="1" hangingPunct="1"/>
            <a:r>
              <a:rPr lang="en-US" smtClean="0"/>
              <a:t>Essential flags:</a:t>
            </a:r>
          </a:p>
          <a:p>
            <a:pPr lvl="1" eaLnBrk="1" hangingPunct="1"/>
            <a:r>
              <a:rPr lang="en-US" smtClean="0"/>
              <a:t>Zero flag – set when destination equals zero</a:t>
            </a:r>
          </a:p>
          <a:p>
            <a:pPr lvl="1" eaLnBrk="1" hangingPunct="1"/>
            <a:r>
              <a:rPr lang="en-US" smtClean="0"/>
              <a:t>Sign flag – set when destination is negative</a:t>
            </a:r>
          </a:p>
          <a:p>
            <a:pPr lvl="1" eaLnBrk="1" hangingPunct="1"/>
            <a:r>
              <a:rPr lang="en-US" smtClean="0"/>
              <a:t>Carry flag – set when unsigned value is out of range</a:t>
            </a:r>
          </a:p>
          <a:p>
            <a:pPr lvl="1" eaLnBrk="1" hangingPunct="1"/>
            <a:r>
              <a:rPr lang="en-US" smtClean="0"/>
              <a:t>Overflow flag – set when signed value is out of range</a:t>
            </a:r>
          </a:p>
          <a:p>
            <a:pPr eaLnBrk="1" hangingPunct="1"/>
            <a:r>
              <a:rPr lang="en-US" smtClean="0"/>
              <a:t>The MOV instruction never affects the flags.</a:t>
            </a:r>
          </a:p>
        </p:txBody>
      </p:sp>
    </p:spTree>
    <p:extLst>
      <p:ext uri="{BB962C8B-B14F-4D97-AF65-F5344CB8AC3E}">
        <p14:creationId xmlns:p14="http://schemas.microsoft.com/office/powerpoint/2010/main" val="801318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Irvine, Kip R. Assembly Language for x86 Processors 6/e, 2010.</a:t>
            </a:r>
          </a:p>
        </p:txBody>
      </p:sp>
      <p:sp>
        <p:nvSpPr>
          <p:cNvPr id="2324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F1D27EF-2AB5-4F1F-B320-21045D28C7D0}" type="slidenum">
              <a:rPr lang="en-US" smtClean="0">
                <a:solidFill>
                  <a:srgbClr val="FFFFFF"/>
                </a:solidFill>
              </a:rPr>
              <a:pPr/>
              <a:t>29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Concept Map</a:t>
            </a:r>
          </a:p>
        </p:txBody>
      </p:sp>
      <p:sp>
        <p:nvSpPr>
          <p:cNvPr id="232453" name="Text Box 3"/>
          <p:cNvSpPr txBox="1">
            <a:spLocks noChangeArrowheads="1"/>
          </p:cNvSpPr>
          <p:nvPr/>
        </p:nvSpPr>
        <p:spPr bwMode="auto">
          <a:xfrm>
            <a:off x="5257800" y="4038601"/>
            <a:ext cx="1447800" cy="390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900">
                <a:solidFill>
                  <a:srgbClr val="000000"/>
                </a:solidFill>
              </a:rPr>
              <a:t>status flags</a:t>
            </a:r>
          </a:p>
        </p:txBody>
      </p:sp>
      <p:sp>
        <p:nvSpPr>
          <p:cNvPr id="232454" name="Text Box 4"/>
          <p:cNvSpPr txBox="1">
            <a:spLocks noChangeArrowheads="1"/>
          </p:cNvSpPr>
          <p:nvPr/>
        </p:nvSpPr>
        <p:spPr bwMode="auto">
          <a:xfrm>
            <a:off x="5486400" y="2428876"/>
            <a:ext cx="914400" cy="390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900">
                <a:solidFill>
                  <a:srgbClr val="000000"/>
                </a:solidFill>
              </a:rPr>
              <a:t>ALU</a:t>
            </a:r>
          </a:p>
        </p:txBody>
      </p:sp>
      <p:sp>
        <p:nvSpPr>
          <p:cNvPr id="232455" name="Text Box 5"/>
          <p:cNvSpPr txBox="1">
            <a:spLocks noChangeArrowheads="1"/>
          </p:cNvSpPr>
          <p:nvPr/>
        </p:nvSpPr>
        <p:spPr bwMode="auto">
          <a:xfrm>
            <a:off x="7924800" y="2667001"/>
            <a:ext cx="2057400" cy="390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900">
                <a:solidFill>
                  <a:srgbClr val="000000"/>
                </a:solidFill>
              </a:rPr>
              <a:t>conditional jumps</a:t>
            </a:r>
          </a:p>
        </p:txBody>
      </p:sp>
      <p:sp>
        <p:nvSpPr>
          <p:cNvPr id="232456" name="Text Box 6"/>
          <p:cNvSpPr txBox="1">
            <a:spLocks noChangeArrowheads="1"/>
          </p:cNvSpPr>
          <p:nvPr/>
        </p:nvSpPr>
        <p:spPr bwMode="auto">
          <a:xfrm>
            <a:off x="8077200" y="4343401"/>
            <a:ext cx="1828800" cy="390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900">
                <a:solidFill>
                  <a:srgbClr val="000000"/>
                </a:solidFill>
              </a:rPr>
              <a:t>branching logic</a:t>
            </a:r>
          </a:p>
        </p:txBody>
      </p:sp>
      <p:sp>
        <p:nvSpPr>
          <p:cNvPr id="232457" name="Text Box 8"/>
          <p:cNvSpPr txBox="1">
            <a:spLocks noChangeArrowheads="1"/>
          </p:cNvSpPr>
          <p:nvPr/>
        </p:nvSpPr>
        <p:spPr bwMode="auto">
          <a:xfrm>
            <a:off x="2057400" y="2978150"/>
            <a:ext cx="2362200" cy="679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900">
                <a:solidFill>
                  <a:srgbClr val="000000"/>
                </a:solidFill>
              </a:rPr>
              <a:t>arithmetic &amp; bitwise operations</a:t>
            </a:r>
          </a:p>
        </p:txBody>
      </p:sp>
      <p:sp>
        <p:nvSpPr>
          <p:cNvPr id="232458" name="Line 9"/>
          <p:cNvSpPr>
            <a:spLocks noChangeShapeType="1"/>
          </p:cNvSpPr>
          <p:nvPr/>
        </p:nvSpPr>
        <p:spPr bwMode="auto">
          <a:xfrm flipH="1" flipV="1">
            <a:off x="5943600" y="1524000"/>
            <a:ext cx="0" cy="914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tIns="137160" bIns="13716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100">
              <a:solidFill>
                <a:srgbClr val="FFFFFF"/>
              </a:solidFill>
            </a:endParaRPr>
          </a:p>
        </p:txBody>
      </p:sp>
      <p:sp>
        <p:nvSpPr>
          <p:cNvPr id="232459" name="Line 10"/>
          <p:cNvSpPr>
            <a:spLocks noChangeShapeType="1"/>
          </p:cNvSpPr>
          <p:nvPr/>
        </p:nvSpPr>
        <p:spPr bwMode="auto">
          <a:xfrm>
            <a:off x="4419600" y="3657600"/>
            <a:ext cx="838200" cy="381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tIns="137160" bIns="13716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100">
              <a:solidFill>
                <a:srgbClr val="FFFFFF"/>
              </a:solidFill>
            </a:endParaRPr>
          </a:p>
        </p:txBody>
      </p:sp>
      <p:sp>
        <p:nvSpPr>
          <p:cNvPr id="232460" name="Line 11"/>
          <p:cNvSpPr>
            <a:spLocks noChangeShapeType="1"/>
          </p:cNvSpPr>
          <p:nvPr/>
        </p:nvSpPr>
        <p:spPr bwMode="auto">
          <a:xfrm flipH="1" flipV="1">
            <a:off x="5943600" y="2895600"/>
            <a:ext cx="0" cy="1143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tIns="137160" bIns="13716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100">
              <a:solidFill>
                <a:srgbClr val="FFFFFF"/>
              </a:solidFill>
            </a:endParaRPr>
          </a:p>
        </p:txBody>
      </p:sp>
      <p:sp>
        <p:nvSpPr>
          <p:cNvPr id="232461" name="Line 12"/>
          <p:cNvSpPr>
            <a:spLocks noChangeShapeType="1"/>
          </p:cNvSpPr>
          <p:nvPr/>
        </p:nvSpPr>
        <p:spPr bwMode="auto">
          <a:xfrm flipV="1">
            <a:off x="6781800" y="3048000"/>
            <a:ext cx="1066800" cy="990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tIns="137160" bIns="13716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100">
              <a:solidFill>
                <a:srgbClr val="FFFFFF"/>
              </a:solidFill>
            </a:endParaRPr>
          </a:p>
        </p:txBody>
      </p:sp>
      <p:sp>
        <p:nvSpPr>
          <p:cNvPr id="232462" name="Line 14"/>
          <p:cNvSpPr>
            <a:spLocks noChangeShapeType="1"/>
          </p:cNvSpPr>
          <p:nvPr/>
        </p:nvSpPr>
        <p:spPr bwMode="auto">
          <a:xfrm flipH="1">
            <a:off x="8991600" y="3124200"/>
            <a:ext cx="0" cy="1143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tIns="137160" bIns="13716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100">
              <a:solidFill>
                <a:srgbClr val="FFFFFF"/>
              </a:solidFill>
            </a:endParaRPr>
          </a:p>
        </p:txBody>
      </p:sp>
      <p:sp>
        <p:nvSpPr>
          <p:cNvPr id="232463" name="Text Box 15"/>
          <p:cNvSpPr txBox="1">
            <a:spLocks noChangeArrowheads="1"/>
          </p:cNvSpPr>
          <p:nvPr/>
        </p:nvSpPr>
        <p:spPr bwMode="auto">
          <a:xfrm>
            <a:off x="5486400" y="1676401"/>
            <a:ext cx="9906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500">
                <a:solidFill>
                  <a:srgbClr val="FFFFFF"/>
                </a:solidFill>
              </a:rPr>
              <a:t> part of</a:t>
            </a:r>
          </a:p>
        </p:txBody>
      </p:sp>
      <p:sp>
        <p:nvSpPr>
          <p:cNvPr id="232464" name="Text Box 16"/>
          <p:cNvSpPr txBox="1">
            <a:spLocks noChangeArrowheads="1"/>
          </p:cNvSpPr>
          <p:nvPr/>
        </p:nvSpPr>
        <p:spPr bwMode="auto">
          <a:xfrm>
            <a:off x="6248400" y="3276601"/>
            <a:ext cx="1828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500">
                <a:solidFill>
                  <a:srgbClr val="FFFFFF"/>
                </a:solidFill>
              </a:rPr>
              <a:t>used by</a:t>
            </a:r>
          </a:p>
        </p:txBody>
      </p:sp>
      <p:sp>
        <p:nvSpPr>
          <p:cNvPr id="232465" name="Text Box 17"/>
          <p:cNvSpPr txBox="1">
            <a:spLocks noChangeArrowheads="1"/>
          </p:cNvSpPr>
          <p:nvPr/>
        </p:nvSpPr>
        <p:spPr bwMode="auto">
          <a:xfrm>
            <a:off x="8153400" y="3352801"/>
            <a:ext cx="1828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500">
                <a:solidFill>
                  <a:srgbClr val="FFFFFF"/>
                </a:solidFill>
              </a:rPr>
              <a:t> provide</a:t>
            </a:r>
          </a:p>
        </p:txBody>
      </p:sp>
      <p:sp>
        <p:nvSpPr>
          <p:cNvPr id="232466" name="Text Box 19"/>
          <p:cNvSpPr txBox="1">
            <a:spLocks noChangeArrowheads="1"/>
          </p:cNvSpPr>
          <p:nvPr/>
        </p:nvSpPr>
        <p:spPr bwMode="auto">
          <a:xfrm>
            <a:off x="5029200" y="3200401"/>
            <a:ext cx="1828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500">
                <a:solidFill>
                  <a:srgbClr val="FFFFFF"/>
                </a:solidFill>
              </a:rPr>
              <a:t>attached to</a:t>
            </a:r>
          </a:p>
        </p:txBody>
      </p:sp>
      <p:sp>
        <p:nvSpPr>
          <p:cNvPr id="232467" name="Text Box 20"/>
          <p:cNvSpPr txBox="1">
            <a:spLocks noChangeArrowheads="1"/>
          </p:cNvSpPr>
          <p:nvPr/>
        </p:nvSpPr>
        <p:spPr bwMode="auto">
          <a:xfrm>
            <a:off x="3657600" y="3810001"/>
            <a:ext cx="1828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500">
                <a:solidFill>
                  <a:srgbClr val="FFFFFF"/>
                </a:solidFill>
              </a:rPr>
              <a:t>affect</a:t>
            </a:r>
          </a:p>
        </p:txBody>
      </p:sp>
      <p:sp>
        <p:nvSpPr>
          <p:cNvPr id="232468" name="Text Box 21"/>
          <p:cNvSpPr txBox="1">
            <a:spLocks noChangeArrowheads="1"/>
          </p:cNvSpPr>
          <p:nvPr/>
        </p:nvSpPr>
        <p:spPr bwMode="auto">
          <a:xfrm>
            <a:off x="5486400" y="1066801"/>
            <a:ext cx="914400" cy="390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900">
                <a:solidFill>
                  <a:srgbClr val="000000"/>
                </a:solidFill>
              </a:rPr>
              <a:t>CPU</a:t>
            </a:r>
          </a:p>
        </p:txBody>
      </p:sp>
      <p:sp>
        <p:nvSpPr>
          <p:cNvPr id="110614" name="Text Box 22"/>
          <p:cNvSpPr txBox="1">
            <a:spLocks noChangeArrowheads="1"/>
          </p:cNvSpPr>
          <p:nvPr/>
        </p:nvSpPr>
        <p:spPr bwMode="auto">
          <a:xfrm>
            <a:off x="2286000" y="5181601"/>
            <a:ext cx="7391400" cy="73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500">
                <a:solidFill>
                  <a:srgbClr val="FFFFFF"/>
                </a:solidFill>
              </a:rPr>
              <a:t>You can use diagrams such as these to express the relationships between assembly language concepts.</a:t>
            </a:r>
          </a:p>
        </p:txBody>
      </p:sp>
      <p:sp>
        <p:nvSpPr>
          <p:cNvPr id="232470" name="Line 23"/>
          <p:cNvSpPr>
            <a:spLocks noChangeShapeType="1"/>
          </p:cNvSpPr>
          <p:nvPr/>
        </p:nvSpPr>
        <p:spPr bwMode="auto">
          <a:xfrm>
            <a:off x="6400800" y="1447800"/>
            <a:ext cx="1447800" cy="1143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tIns="137160" bIns="13716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100">
              <a:solidFill>
                <a:srgbClr val="FFFFFF"/>
              </a:solidFill>
            </a:endParaRPr>
          </a:p>
        </p:txBody>
      </p:sp>
      <p:sp>
        <p:nvSpPr>
          <p:cNvPr id="232471" name="Text Box 24"/>
          <p:cNvSpPr txBox="1">
            <a:spLocks noChangeArrowheads="1"/>
          </p:cNvSpPr>
          <p:nvPr/>
        </p:nvSpPr>
        <p:spPr bwMode="auto">
          <a:xfrm>
            <a:off x="6629400" y="1676401"/>
            <a:ext cx="1828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500">
                <a:solidFill>
                  <a:srgbClr val="FFFFFF"/>
                </a:solidFill>
              </a:rPr>
              <a:t>executes</a:t>
            </a:r>
          </a:p>
        </p:txBody>
      </p:sp>
      <p:sp>
        <p:nvSpPr>
          <p:cNvPr id="232472" name="Line 25"/>
          <p:cNvSpPr>
            <a:spLocks noChangeShapeType="1"/>
          </p:cNvSpPr>
          <p:nvPr/>
        </p:nvSpPr>
        <p:spPr bwMode="auto">
          <a:xfrm flipH="1">
            <a:off x="4495800" y="2667000"/>
            <a:ext cx="990600" cy="304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tIns="137160" bIns="13716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100">
              <a:solidFill>
                <a:srgbClr val="FFFFFF"/>
              </a:solidFill>
            </a:endParaRPr>
          </a:p>
        </p:txBody>
      </p:sp>
      <p:sp>
        <p:nvSpPr>
          <p:cNvPr id="232473" name="Text Box 26"/>
          <p:cNvSpPr txBox="1">
            <a:spLocks noChangeArrowheads="1"/>
          </p:cNvSpPr>
          <p:nvPr/>
        </p:nvSpPr>
        <p:spPr bwMode="auto">
          <a:xfrm>
            <a:off x="4419600" y="2286001"/>
            <a:ext cx="11430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500">
                <a:solidFill>
                  <a:srgbClr val="FFFFFF"/>
                </a:solidFill>
              </a:rPr>
              <a:t>executes</a:t>
            </a:r>
          </a:p>
        </p:txBody>
      </p:sp>
    </p:spTree>
    <p:extLst>
      <p:ext uri="{BB962C8B-B14F-4D97-AF65-F5344CB8AC3E}">
        <p14:creationId xmlns:p14="http://schemas.microsoft.com/office/powerpoint/2010/main" val="403669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14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Irvine, Kip R. Assembly Language for x86 Processors 6/e, 2010.</a:t>
            </a:r>
          </a:p>
        </p:txBody>
      </p:sp>
      <p:sp>
        <p:nvSpPr>
          <p:cNvPr id="2078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9B24DA4-B028-4467-A9BA-0D6B6A8023A3}" type="slidenum">
              <a:rPr lang="en-US" smtClean="0">
                <a:solidFill>
                  <a:srgbClr val="FFFFFF"/>
                </a:solidFill>
              </a:rPr>
              <a:pPr/>
              <a:t>3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Data Transfer Instructions</a:t>
            </a:r>
          </a:p>
        </p:txBody>
      </p:sp>
      <p:sp>
        <p:nvSpPr>
          <p:cNvPr id="207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2800" y="1447800"/>
            <a:ext cx="5867400" cy="3581400"/>
          </a:xfrm>
        </p:spPr>
        <p:txBody>
          <a:bodyPr/>
          <a:lstStyle/>
          <a:p>
            <a:pPr eaLnBrk="1" hangingPunct="1"/>
            <a:r>
              <a:rPr lang="en-US" smtClean="0"/>
              <a:t>Operand Types</a:t>
            </a:r>
          </a:p>
          <a:p>
            <a:pPr eaLnBrk="1" hangingPunct="1"/>
            <a:r>
              <a:rPr lang="en-US" smtClean="0"/>
              <a:t>Instruction Operand Notation</a:t>
            </a:r>
          </a:p>
          <a:p>
            <a:pPr eaLnBrk="1" hangingPunct="1"/>
            <a:r>
              <a:rPr lang="en-US" smtClean="0"/>
              <a:t>Direct Memory Operands</a:t>
            </a:r>
          </a:p>
          <a:p>
            <a:pPr eaLnBrk="1" hangingPunct="1"/>
            <a:r>
              <a:rPr lang="en-US" smtClean="0"/>
              <a:t>MOV Instruction</a:t>
            </a:r>
          </a:p>
          <a:p>
            <a:pPr eaLnBrk="1" hangingPunct="1"/>
            <a:r>
              <a:rPr lang="en-US" smtClean="0"/>
              <a:t>Zero &amp; Sign Extension</a:t>
            </a:r>
          </a:p>
          <a:p>
            <a:pPr eaLnBrk="1" hangingPunct="1"/>
            <a:r>
              <a:rPr lang="en-US" smtClean="0"/>
              <a:t>XCHG Instruction</a:t>
            </a:r>
          </a:p>
          <a:p>
            <a:pPr eaLnBrk="1" hangingPunct="1"/>
            <a:r>
              <a:rPr lang="en-US" smtClean="0"/>
              <a:t>Direct-Offset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48744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Irvine, Kip R. Assembly Language for x86 Processors 6/e, 2010.</a:t>
            </a:r>
          </a:p>
        </p:txBody>
      </p:sp>
      <p:sp>
        <p:nvSpPr>
          <p:cNvPr id="2334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3D14B4C-5B0F-4598-B675-5626EEDE6CF7}" type="slidenum">
              <a:rPr lang="en-US" smtClean="0">
                <a:solidFill>
                  <a:srgbClr val="FFFFFF"/>
                </a:solidFill>
              </a:rPr>
              <a:pPr/>
              <a:t>30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Zero Flag (ZF)</a:t>
            </a:r>
          </a:p>
        </p:txBody>
      </p:sp>
      <p:sp>
        <p:nvSpPr>
          <p:cNvPr id="233477" name="Text Box 3"/>
          <p:cNvSpPr txBox="1">
            <a:spLocks noChangeArrowheads="1"/>
          </p:cNvSpPr>
          <p:nvPr/>
        </p:nvSpPr>
        <p:spPr bwMode="auto">
          <a:xfrm>
            <a:off x="3276600" y="2286000"/>
            <a:ext cx="5562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228600"/>
          <a:lstStyle/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27432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mov cx,1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27432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sub cx,1 	; CX = 0, ZF = 1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27432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mov ax,0FFFFh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27432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inc ax 	; AX = 0, ZF = 1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27432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inc ax 	; AX = 1, ZF = 0</a:t>
            </a:r>
          </a:p>
        </p:txBody>
      </p:sp>
      <p:sp>
        <p:nvSpPr>
          <p:cNvPr id="233478" name="Text Box 4"/>
          <p:cNvSpPr txBox="1">
            <a:spLocks noChangeArrowheads="1"/>
          </p:cNvSpPr>
          <p:nvPr/>
        </p:nvSpPr>
        <p:spPr bwMode="auto">
          <a:xfrm>
            <a:off x="2209800" y="1219200"/>
            <a:ext cx="769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100">
                <a:solidFill>
                  <a:srgbClr val="FFFFFF"/>
                </a:solidFill>
              </a:rPr>
              <a:t>The Zero flag is set when the result of an operation produces zero in the destination operand.  </a:t>
            </a:r>
          </a:p>
        </p:txBody>
      </p:sp>
      <p:sp>
        <p:nvSpPr>
          <p:cNvPr id="233479" name="Text Box 5"/>
          <p:cNvSpPr txBox="1">
            <a:spLocks noChangeArrowheads="1"/>
          </p:cNvSpPr>
          <p:nvPr/>
        </p:nvSpPr>
        <p:spPr bwMode="auto">
          <a:xfrm>
            <a:off x="3200400" y="4419600"/>
            <a:ext cx="4572000" cy="1308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marL="225425" indent="-225425" fontAlgn="base">
              <a:spcBef>
                <a:spcPct val="50000"/>
              </a:spcBef>
              <a:spcAft>
                <a:spcPct val="0"/>
              </a:spcAft>
            </a:pPr>
            <a:r>
              <a:rPr lang="en-US" sz="2100">
                <a:solidFill>
                  <a:srgbClr val="FFFFFF"/>
                </a:solidFill>
              </a:rPr>
              <a:t>Remember...</a:t>
            </a:r>
          </a:p>
          <a:p>
            <a:pPr marL="225425" indent="-225425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sz="2100">
                <a:solidFill>
                  <a:srgbClr val="FFFFFF"/>
                </a:solidFill>
              </a:rPr>
              <a:t>A flag is </a:t>
            </a:r>
            <a:r>
              <a:rPr lang="en-US" sz="2100">
                <a:solidFill>
                  <a:srgbClr val="FFCC66"/>
                </a:solidFill>
              </a:rPr>
              <a:t>set</a:t>
            </a:r>
            <a:r>
              <a:rPr lang="en-US" sz="2100">
                <a:solidFill>
                  <a:srgbClr val="FFFFFF"/>
                </a:solidFill>
              </a:rPr>
              <a:t> when it equals 1. </a:t>
            </a:r>
          </a:p>
          <a:p>
            <a:pPr marL="225425" indent="-225425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sz="2100">
                <a:solidFill>
                  <a:srgbClr val="FFFFFF"/>
                </a:solidFill>
              </a:rPr>
              <a:t>A flag is </a:t>
            </a:r>
            <a:r>
              <a:rPr lang="en-US" sz="2100">
                <a:solidFill>
                  <a:srgbClr val="FFCC66"/>
                </a:solidFill>
              </a:rPr>
              <a:t>clear</a:t>
            </a:r>
            <a:r>
              <a:rPr lang="en-US" sz="2100">
                <a:solidFill>
                  <a:srgbClr val="FFFFFF"/>
                </a:solidFill>
              </a:rPr>
              <a:t> when it equals 0.</a:t>
            </a:r>
          </a:p>
        </p:txBody>
      </p:sp>
    </p:spTree>
    <p:extLst>
      <p:ext uri="{BB962C8B-B14F-4D97-AF65-F5344CB8AC3E}">
        <p14:creationId xmlns:p14="http://schemas.microsoft.com/office/powerpoint/2010/main" val="966039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Irvine, Kip R. Assembly Language for x86 Processors 6/e, 2010.</a:t>
            </a:r>
          </a:p>
        </p:txBody>
      </p:sp>
      <p:sp>
        <p:nvSpPr>
          <p:cNvPr id="2344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FE93D67-0C42-485D-9412-263C74C50D24}" type="slidenum">
              <a:rPr lang="en-US" smtClean="0">
                <a:solidFill>
                  <a:srgbClr val="FFFFFF"/>
                </a:solidFill>
              </a:rPr>
              <a:pPr/>
              <a:t>31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Sign Flag (SF)</a:t>
            </a:r>
          </a:p>
        </p:txBody>
      </p:sp>
      <p:sp>
        <p:nvSpPr>
          <p:cNvPr id="234501" name="Text Box 3"/>
          <p:cNvSpPr txBox="1">
            <a:spLocks noChangeArrowheads="1"/>
          </p:cNvSpPr>
          <p:nvPr/>
        </p:nvSpPr>
        <p:spPr bwMode="auto">
          <a:xfrm>
            <a:off x="2743200" y="2057400"/>
            <a:ext cx="6553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228600"/>
          <a:lstStyle/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mov cx,0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sub cx,1 	; CX = -1, SF = 1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add cx,2 	; CX = 1, SF = 0</a:t>
            </a:r>
          </a:p>
        </p:txBody>
      </p:sp>
      <p:sp>
        <p:nvSpPr>
          <p:cNvPr id="234502" name="Text Box 4"/>
          <p:cNvSpPr txBox="1">
            <a:spLocks noChangeArrowheads="1"/>
          </p:cNvSpPr>
          <p:nvPr/>
        </p:nvSpPr>
        <p:spPr bwMode="auto">
          <a:xfrm>
            <a:off x="2209800" y="1066800"/>
            <a:ext cx="769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100">
                <a:solidFill>
                  <a:srgbClr val="FFFFFF"/>
                </a:solidFill>
              </a:rPr>
              <a:t>The Sign flag is set when the destination operand is negative. The flag is clear when the destination is positive. </a:t>
            </a:r>
          </a:p>
        </p:txBody>
      </p:sp>
      <p:sp>
        <p:nvSpPr>
          <p:cNvPr id="234503" name="Rectangle 7"/>
          <p:cNvSpPr>
            <a:spLocks noChangeArrowheads="1"/>
          </p:cNvSpPr>
          <p:nvPr/>
        </p:nvSpPr>
        <p:spPr bwMode="auto">
          <a:xfrm>
            <a:off x="1981201" y="3352800"/>
            <a:ext cx="6543779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37160" bIns="13716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100">
                <a:solidFill>
                  <a:srgbClr val="FFFFFF"/>
                </a:solidFill>
              </a:rPr>
              <a:t>The sign flag is a copy of the destination's highest bit:</a:t>
            </a:r>
          </a:p>
        </p:txBody>
      </p:sp>
      <p:sp>
        <p:nvSpPr>
          <p:cNvPr id="234504" name="Text Box 8"/>
          <p:cNvSpPr txBox="1">
            <a:spLocks noChangeArrowheads="1"/>
          </p:cNvSpPr>
          <p:nvPr/>
        </p:nvSpPr>
        <p:spPr bwMode="auto">
          <a:xfrm>
            <a:off x="2743200" y="4038600"/>
            <a:ext cx="6553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228600"/>
          <a:lstStyle/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mov al,0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sub al,1            ; AL = 11111111b, SF = 1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add al,2            ; AL = 00000001b, SF = 0</a:t>
            </a:r>
          </a:p>
        </p:txBody>
      </p:sp>
    </p:spTree>
    <p:extLst>
      <p:ext uri="{BB962C8B-B14F-4D97-AF65-F5344CB8AC3E}">
        <p14:creationId xmlns:p14="http://schemas.microsoft.com/office/powerpoint/2010/main" val="320712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Irvine, Kip R. Assembly Language for x86 Processors 6/e, 2010.</a:t>
            </a:r>
          </a:p>
        </p:txBody>
      </p:sp>
      <p:sp>
        <p:nvSpPr>
          <p:cNvPr id="2355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3975149-229C-4620-8A0A-55181252BB22}" type="slidenum">
              <a:rPr lang="en-US" smtClean="0">
                <a:solidFill>
                  <a:srgbClr val="FFFFFF"/>
                </a:solidFill>
              </a:rPr>
              <a:pPr/>
              <a:t>32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Signed and Unsigned Integers</a:t>
            </a:r>
            <a:br>
              <a:rPr lang="en-US" smtClean="0"/>
            </a:br>
            <a:r>
              <a:rPr lang="en-US" smtClean="0"/>
              <a:t>A Hardware Viewpoint</a:t>
            </a:r>
          </a:p>
        </p:txBody>
      </p:sp>
      <p:sp>
        <p:nvSpPr>
          <p:cNvPr id="23552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All CPU instructions operate exactly the same on signed and unsigned integers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 CPU cannot distinguish between signed and unsigned integers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YOU, the programmer, are solely responsible for using the correct data type with each instruction</a:t>
            </a:r>
          </a:p>
        </p:txBody>
      </p:sp>
      <p:sp>
        <p:nvSpPr>
          <p:cNvPr id="235526" name="Text Box 4"/>
          <p:cNvSpPr txBox="1">
            <a:spLocks noChangeArrowheads="1"/>
          </p:cNvSpPr>
          <p:nvPr/>
        </p:nvSpPr>
        <p:spPr bwMode="auto">
          <a:xfrm>
            <a:off x="2209801" y="6019801"/>
            <a:ext cx="37170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37160" bIns="13716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FFFFFF"/>
                </a:solidFill>
              </a:rPr>
              <a:t>Added Slide.  Gerald Cahill, Antelope Valley College</a:t>
            </a:r>
            <a:endParaRPr lang="en-US" sz="2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504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Irvine, Kip R. Assembly Language for x86 Processors 6/e, 2010.</a:t>
            </a:r>
          </a:p>
        </p:txBody>
      </p:sp>
      <p:sp>
        <p:nvSpPr>
          <p:cNvPr id="2365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11CA6D4-51D1-4CF9-9420-482B23CBDA58}" type="slidenum">
              <a:rPr lang="en-US" smtClean="0">
                <a:solidFill>
                  <a:srgbClr val="FFFFFF"/>
                </a:solidFill>
              </a:rPr>
              <a:pPr/>
              <a:t>33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69986" name="Rectangle 3074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Overflow and Carry Flags</a:t>
            </a:r>
            <a:br>
              <a:rPr lang="en-US" smtClean="0"/>
            </a:br>
            <a:r>
              <a:rPr lang="en-US" smtClean="0"/>
              <a:t>A Hardware Viewpoint</a:t>
            </a:r>
          </a:p>
        </p:txBody>
      </p:sp>
      <p:sp>
        <p:nvSpPr>
          <p:cNvPr id="236549" name="Rectangle 3075"/>
          <p:cNvSpPr>
            <a:spLocks noGrp="1" noChangeArrowheads="1"/>
          </p:cNvSpPr>
          <p:nvPr>
            <p:ph type="body" idx="4294967295"/>
          </p:nvPr>
        </p:nvSpPr>
        <p:spPr>
          <a:xfrm>
            <a:off x="2057400" y="1447800"/>
            <a:ext cx="8229600" cy="3200400"/>
          </a:xfrm>
        </p:spPr>
        <p:txBody>
          <a:bodyPr/>
          <a:lstStyle/>
          <a:p>
            <a:pPr eaLnBrk="1" hangingPunct="1"/>
            <a:r>
              <a:rPr lang="en-US" smtClean="0"/>
              <a:t>How the </a:t>
            </a:r>
            <a:r>
              <a:rPr lang="en-US" smtClean="0">
                <a:solidFill>
                  <a:schemeClr val="tx2"/>
                </a:solidFill>
              </a:rPr>
              <a:t>ADD</a:t>
            </a:r>
            <a:r>
              <a:rPr lang="en-US" smtClean="0"/>
              <a:t> instruction affects OF and CF:</a:t>
            </a:r>
          </a:p>
          <a:p>
            <a:pPr lvl="1" eaLnBrk="1" hangingPunct="1"/>
            <a:r>
              <a:rPr lang="en-US" smtClean="0"/>
              <a:t>CF  =  (carry out of the MSB)</a:t>
            </a:r>
          </a:p>
          <a:p>
            <a:pPr lvl="1" eaLnBrk="1" hangingPunct="1"/>
            <a:r>
              <a:rPr lang="en-US" smtClean="0"/>
              <a:t>OF  = CF XOR MSB</a:t>
            </a:r>
          </a:p>
          <a:p>
            <a:pPr eaLnBrk="1" hangingPunct="1"/>
            <a:r>
              <a:rPr lang="en-US" smtClean="0"/>
              <a:t>How the </a:t>
            </a:r>
            <a:r>
              <a:rPr lang="en-US" smtClean="0">
                <a:solidFill>
                  <a:schemeClr val="tx2"/>
                </a:solidFill>
              </a:rPr>
              <a:t>SUB</a:t>
            </a:r>
            <a:r>
              <a:rPr lang="en-US" smtClean="0"/>
              <a:t> instruction affects OF and CF:</a:t>
            </a:r>
          </a:p>
          <a:p>
            <a:pPr lvl="1" eaLnBrk="1" hangingPunct="1"/>
            <a:r>
              <a:rPr lang="en-US" smtClean="0"/>
              <a:t>CF  = INVERT (carry out of the MSB)</a:t>
            </a:r>
          </a:p>
          <a:p>
            <a:pPr lvl="1" eaLnBrk="1" hangingPunct="1"/>
            <a:r>
              <a:rPr lang="en-US" smtClean="0"/>
              <a:t>negate the source and add it to the destination</a:t>
            </a:r>
          </a:p>
          <a:p>
            <a:pPr lvl="1" eaLnBrk="1" hangingPunct="1"/>
            <a:r>
              <a:rPr lang="en-US" smtClean="0"/>
              <a:t>OF  = CF XOR MSB</a:t>
            </a:r>
          </a:p>
        </p:txBody>
      </p:sp>
      <p:sp>
        <p:nvSpPr>
          <p:cNvPr id="236550" name="Text Box 3077"/>
          <p:cNvSpPr txBox="1">
            <a:spLocks noChangeArrowheads="1"/>
          </p:cNvSpPr>
          <p:nvPr/>
        </p:nvSpPr>
        <p:spPr bwMode="auto">
          <a:xfrm>
            <a:off x="6019800" y="4953001"/>
            <a:ext cx="4114800" cy="1114425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FFFFFF"/>
                </a:solidFill>
              </a:rPr>
              <a:t> MSB = Most Significant Bit (high-order bit)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1600">
                <a:solidFill>
                  <a:srgbClr val="FFFFFF"/>
                </a:solidFill>
              </a:rPr>
              <a:t> XOR = eXclusive-OR operation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1600">
                <a:solidFill>
                  <a:srgbClr val="FFFFFF"/>
                </a:solidFill>
              </a:rPr>
              <a:t> NEG = Negate (same as SUB  0,operand )</a:t>
            </a:r>
          </a:p>
        </p:txBody>
      </p:sp>
    </p:spTree>
    <p:extLst>
      <p:ext uri="{BB962C8B-B14F-4D97-AF65-F5344CB8AC3E}">
        <p14:creationId xmlns:p14="http://schemas.microsoft.com/office/powerpoint/2010/main" val="2451086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Irvine, Kip R. Assembly Language for x86 Processors 6/e, 2010.</a:t>
            </a:r>
          </a:p>
        </p:txBody>
      </p:sp>
      <p:sp>
        <p:nvSpPr>
          <p:cNvPr id="2375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89C04AC-884C-4AE0-B2D5-760DCA8070C8}" type="slidenum">
              <a:rPr lang="en-US" smtClean="0">
                <a:solidFill>
                  <a:srgbClr val="FFFFFF"/>
                </a:solidFill>
              </a:rPr>
              <a:pPr/>
              <a:t>34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Carry Flag (CF)</a:t>
            </a:r>
          </a:p>
        </p:txBody>
      </p:sp>
      <p:sp>
        <p:nvSpPr>
          <p:cNvPr id="2375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7772400" cy="11430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None/>
            </a:pPr>
            <a:r>
              <a:rPr lang="en-US" sz="2000"/>
              <a:t>The Carry flag is set when the result of an operation generates an </a:t>
            </a:r>
            <a:r>
              <a:rPr lang="en-US" sz="2000">
                <a:solidFill>
                  <a:schemeClr val="tx2"/>
                </a:solidFill>
              </a:rPr>
              <a:t>unsigned</a:t>
            </a:r>
            <a:r>
              <a:rPr lang="en-US" sz="2000"/>
              <a:t> value that is out of range (too big or too small for the destination operand).</a:t>
            </a:r>
          </a:p>
        </p:txBody>
      </p:sp>
      <p:sp>
        <p:nvSpPr>
          <p:cNvPr id="237574" name="Text Box 4"/>
          <p:cNvSpPr txBox="1">
            <a:spLocks noChangeArrowheads="1"/>
          </p:cNvSpPr>
          <p:nvPr/>
        </p:nvSpPr>
        <p:spPr bwMode="auto">
          <a:xfrm>
            <a:off x="2590800" y="2514600"/>
            <a:ext cx="6858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228600"/>
          <a:lstStyle/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mov al,0FFh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add al,1	; CF = 1, AL = 00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endParaRPr lang="en-US" b="1">
              <a:solidFill>
                <a:srgbClr val="FFFFFF"/>
              </a:solidFill>
              <a:latin typeface="Courier New" pitchFamily="49" charset="0"/>
            </a:endParaRP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; Try to go below zero: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endParaRPr lang="en-US" b="1">
              <a:solidFill>
                <a:srgbClr val="FFFFFF"/>
              </a:solidFill>
              <a:latin typeface="Courier New" pitchFamily="49" charset="0"/>
            </a:endParaRP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mov al,0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sub al,1	; CF = 1, AL = FF</a:t>
            </a:r>
          </a:p>
        </p:txBody>
      </p:sp>
    </p:spTree>
    <p:extLst>
      <p:ext uri="{BB962C8B-B14F-4D97-AF65-F5344CB8AC3E}">
        <p14:creationId xmlns:p14="http://schemas.microsoft.com/office/powerpoint/2010/main" val="3642956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Irvine, Kip R. Assembly Language for x86 Processors 6/e, 2010.</a:t>
            </a:r>
          </a:p>
        </p:txBody>
      </p:sp>
      <p:sp>
        <p:nvSpPr>
          <p:cNvPr id="2385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F0CBC2D-B565-47EA-ACBA-086020A32127}" type="slidenum">
              <a:rPr lang="en-US" smtClean="0">
                <a:solidFill>
                  <a:srgbClr val="FFFFFF"/>
                </a:solidFill>
              </a:rPr>
              <a:pPr/>
              <a:t>35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064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Your turn . . .</a:t>
            </a:r>
          </a:p>
        </p:txBody>
      </p:sp>
      <p:sp>
        <p:nvSpPr>
          <p:cNvPr id="238597" name="Text Box 1027"/>
          <p:cNvSpPr txBox="1">
            <a:spLocks noChangeArrowheads="1"/>
          </p:cNvSpPr>
          <p:nvPr/>
        </p:nvSpPr>
        <p:spPr bwMode="auto">
          <a:xfrm>
            <a:off x="2590800" y="2209800"/>
            <a:ext cx="6934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228600"/>
          <a:lstStyle/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mov ax,00FFh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add ax,1	; AX=       SF=  ZF=  CF=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sub ax,1	; AX=       SF=  ZF=  CF=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add al,1	; AL=       SF=  ZF=  CF=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mov bh,6Ch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add bh,95h	; BH=       SF=  ZF=  CF=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</a:pPr>
            <a:endParaRPr lang="en-US" b="1">
              <a:solidFill>
                <a:srgbClr val="FFFFFF"/>
              </a:solidFill>
              <a:latin typeface="Courier New" pitchFamily="49" charset="0"/>
            </a:endParaRP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mov al,2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sub al,3	; AL=       SF=  ZF=  CF=</a:t>
            </a:r>
          </a:p>
        </p:txBody>
      </p:sp>
      <p:sp>
        <p:nvSpPr>
          <p:cNvPr id="238598" name="Text Box 1028"/>
          <p:cNvSpPr txBox="1">
            <a:spLocks noChangeArrowheads="1"/>
          </p:cNvSpPr>
          <p:nvPr/>
        </p:nvSpPr>
        <p:spPr bwMode="auto">
          <a:xfrm>
            <a:off x="2209800" y="1066800"/>
            <a:ext cx="769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100">
                <a:solidFill>
                  <a:srgbClr val="FFFFFF"/>
                </a:solidFill>
              </a:rPr>
              <a:t>For each of the following marked entries, show the values of the destination operand and the Sign, Zero, and Carry flags:</a:t>
            </a:r>
          </a:p>
        </p:txBody>
      </p:sp>
      <p:sp>
        <p:nvSpPr>
          <p:cNvPr id="106501" name="Text Box 1029"/>
          <p:cNvSpPr txBox="1">
            <a:spLocks noChangeArrowheads="1"/>
          </p:cNvSpPr>
          <p:nvPr/>
        </p:nvSpPr>
        <p:spPr bwMode="auto">
          <a:xfrm>
            <a:off x="6172200" y="2209800"/>
            <a:ext cx="3657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228600"/>
          <a:lstStyle/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</a:pPr>
            <a:endParaRPr lang="en-US" b="1">
              <a:solidFill>
                <a:srgbClr val="FFCC66"/>
              </a:solidFill>
              <a:latin typeface="Courier New" pitchFamily="49" charset="0"/>
            </a:endParaRP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</a:pPr>
            <a:r>
              <a:rPr lang="en-US" b="1">
                <a:solidFill>
                  <a:srgbClr val="FFCC66"/>
                </a:solidFill>
                <a:latin typeface="Courier New" pitchFamily="49" charset="0"/>
              </a:rPr>
              <a:t>0100h     0    0    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</a:pPr>
            <a:r>
              <a:rPr lang="en-US" b="1">
                <a:solidFill>
                  <a:srgbClr val="FFCC66"/>
                </a:solidFill>
                <a:latin typeface="Courier New" pitchFamily="49" charset="0"/>
              </a:rPr>
              <a:t>00FFh     0    0    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</a:pPr>
            <a:r>
              <a:rPr lang="en-US" b="1">
                <a:solidFill>
                  <a:srgbClr val="FFCC66"/>
                </a:solidFill>
                <a:latin typeface="Courier New" pitchFamily="49" charset="0"/>
              </a:rPr>
              <a:t>00h       0    1    1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</a:pPr>
            <a:endParaRPr lang="en-US" b="1">
              <a:solidFill>
                <a:srgbClr val="FFCC66"/>
              </a:solidFill>
              <a:latin typeface="Courier New" pitchFamily="49" charset="0"/>
            </a:endParaRP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</a:pPr>
            <a:r>
              <a:rPr lang="en-US" b="1">
                <a:solidFill>
                  <a:srgbClr val="FFCC66"/>
                </a:solidFill>
                <a:latin typeface="Courier New" pitchFamily="49" charset="0"/>
              </a:rPr>
              <a:t>01h       0    0    1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</a:pPr>
            <a:endParaRPr lang="en-US" b="1">
              <a:solidFill>
                <a:srgbClr val="FFCC66"/>
              </a:solidFill>
              <a:latin typeface="Courier New" pitchFamily="49" charset="0"/>
            </a:endParaRP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</a:pPr>
            <a:endParaRPr lang="en-US" b="1">
              <a:solidFill>
                <a:srgbClr val="FFCC66"/>
              </a:solidFill>
              <a:latin typeface="Courier New" pitchFamily="49" charset="0"/>
            </a:endParaRP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</a:pPr>
            <a:r>
              <a:rPr lang="en-US" b="1">
                <a:solidFill>
                  <a:srgbClr val="FFCC66"/>
                </a:solidFill>
                <a:latin typeface="Courier New" pitchFamily="49" charset="0"/>
              </a:rPr>
              <a:t>FFh       1    0    1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</a:pPr>
            <a:endParaRPr lang="en-US" b="1">
              <a:solidFill>
                <a:srgbClr val="FFCC66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10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1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Irvine, Kip R. Assembly Language for x86 Processors 6/e, 2010.</a:t>
            </a:r>
          </a:p>
        </p:txBody>
      </p:sp>
      <p:sp>
        <p:nvSpPr>
          <p:cNvPr id="2396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F22080F-3A0E-473F-92D1-2F9E5A81B308}" type="slidenum">
              <a:rPr lang="en-US" smtClean="0">
                <a:solidFill>
                  <a:srgbClr val="FFFFFF"/>
                </a:solidFill>
              </a:rPr>
              <a:pPr/>
              <a:t>36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Overflow Flag (OF)</a:t>
            </a:r>
          </a:p>
        </p:txBody>
      </p:sp>
      <p:sp>
        <p:nvSpPr>
          <p:cNvPr id="2396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19200"/>
            <a:ext cx="7772400" cy="762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/>
              <a:t>The Overflow flag is set when the signed result of an operation is invalid or out of range.</a:t>
            </a:r>
          </a:p>
        </p:txBody>
      </p:sp>
      <p:sp>
        <p:nvSpPr>
          <p:cNvPr id="239622" name="Text Box 4"/>
          <p:cNvSpPr txBox="1">
            <a:spLocks noChangeArrowheads="1"/>
          </p:cNvSpPr>
          <p:nvPr/>
        </p:nvSpPr>
        <p:spPr bwMode="auto">
          <a:xfrm>
            <a:off x="2743200" y="2133600"/>
            <a:ext cx="6553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228600"/>
          <a:lstStyle/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200400" algn="l"/>
              </a:tabLst>
            </a:pPr>
            <a:r>
              <a:rPr lang="en-US" b="1">
                <a:solidFill>
                  <a:srgbClr val="FFCC66"/>
                </a:solidFill>
                <a:latin typeface="Courier New" pitchFamily="49" charset="0"/>
              </a:rPr>
              <a:t>; Example 1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2004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mov al,+127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2004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add al,1	; OF = 1,   AL = ??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200400" algn="l"/>
              </a:tabLst>
            </a:pPr>
            <a:endParaRPr lang="en-US" b="1">
              <a:solidFill>
                <a:srgbClr val="FFFFFF"/>
              </a:solidFill>
              <a:latin typeface="Courier New" pitchFamily="49" charset="0"/>
            </a:endParaRP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200400" algn="l"/>
              </a:tabLst>
            </a:pPr>
            <a:r>
              <a:rPr lang="en-US" b="1">
                <a:solidFill>
                  <a:srgbClr val="FFCC66"/>
                </a:solidFill>
                <a:latin typeface="Courier New" pitchFamily="49" charset="0"/>
              </a:rPr>
              <a:t>; Example 2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2004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mov al,7Fh	; OF = 1,   AL = 80h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2004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add al,1</a:t>
            </a:r>
          </a:p>
        </p:txBody>
      </p:sp>
      <p:sp>
        <p:nvSpPr>
          <p:cNvPr id="239623" name="Text Box 5"/>
          <p:cNvSpPr txBox="1">
            <a:spLocks noChangeArrowheads="1"/>
          </p:cNvSpPr>
          <p:nvPr/>
        </p:nvSpPr>
        <p:spPr bwMode="auto">
          <a:xfrm>
            <a:off x="2286000" y="4419601"/>
            <a:ext cx="7848600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100">
                <a:solidFill>
                  <a:srgbClr val="FFFFFF"/>
                </a:solidFill>
              </a:rPr>
              <a:t>The two examples are identical at the binary level because 7Fh equals +127. To determine the value of the destination operand, it is often easier to calculate in hexadecimal.</a:t>
            </a:r>
          </a:p>
        </p:txBody>
      </p:sp>
    </p:spTree>
    <p:extLst>
      <p:ext uri="{BB962C8B-B14F-4D97-AF65-F5344CB8AC3E}">
        <p14:creationId xmlns:p14="http://schemas.microsoft.com/office/powerpoint/2010/main" val="4536722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Irvine, Kip R. Assembly Language for x86 Processors 6/e, 2010.</a:t>
            </a:r>
          </a:p>
        </p:txBody>
      </p:sp>
      <p:sp>
        <p:nvSpPr>
          <p:cNvPr id="2406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DDF23D9-7603-4DD6-B8E8-B7FB063F8A98}" type="slidenum">
              <a:rPr lang="en-US" smtClean="0">
                <a:solidFill>
                  <a:srgbClr val="FFFFFF"/>
                </a:solidFill>
              </a:rPr>
              <a:pPr/>
              <a:t>37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 Rule of Thumb</a:t>
            </a:r>
          </a:p>
        </p:txBody>
      </p:sp>
      <p:sp>
        <p:nvSpPr>
          <p:cNvPr id="2406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7772400" cy="2438400"/>
          </a:xfrm>
        </p:spPr>
        <p:txBody>
          <a:bodyPr/>
          <a:lstStyle/>
          <a:p>
            <a:pPr eaLnBrk="1" hangingPunct="1"/>
            <a:r>
              <a:rPr lang="en-US" smtClean="0"/>
              <a:t>When adding two integers, remember that the Overflow flag is only set when . . .</a:t>
            </a:r>
          </a:p>
          <a:p>
            <a:pPr lvl="1" eaLnBrk="1" hangingPunct="1"/>
            <a:r>
              <a:rPr lang="en-US" smtClean="0"/>
              <a:t>Two positive operands are added and their sum is negative</a:t>
            </a:r>
          </a:p>
          <a:p>
            <a:pPr lvl="1" eaLnBrk="1" hangingPunct="1"/>
            <a:r>
              <a:rPr lang="en-US" smtClean="0"/>
              <a:t>Two negative operands are added and their sum is positive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2590800" y="3733800"/>
            <a:ext cx="6934200" cy="1981200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137160" bIns="228600"/>
          <a:lstStyle/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What will be the values of the Overflow flag?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	mov al,80h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	add al,92h	; OF =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endParaRPr lang="en-US" b="1">
              <a:solidFill>
                <a:srgbClr val="FFFFFF"/>
              </a:solidFill>
              <a:latin typeface="Courier New" pitchFamily="49" charset="0"/>
            </a:endParaRP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	mov al,-2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	add al,+127	; OF =</a:t>
            </a: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7239000" y="4371975"/>
            <a:ext cx="838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228600"/>
          <a:lstStyle/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</a:pPr>
            <a:r>
              <a:rPr lang="en-US" b="1">
                <a:solidFill>
                  <a:srgbClr val="FFCC66"/>
                </a:solidFill>
                <a:latin typeface="Courier New" pitchFamily="49" charset="0"/>
              </a:rPr>
              <a:t>1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</a:pPr>
            <a:endParaRPr lang="en-US" b="1">
              <a:solidFill>
                <a:srgbClr val="FFCC66"/>
              </a:solidFill>
              <a:latin typeface="Courier New" pitchFamily="49" charset="0"/>
            </a:endParaRP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</a:pPr>
            <a:endParaRPr lang="en-US" b="1">
              <a:solidFill>
                <a:srgbClr val="FFCC66"/>
              </a:solidFill>
              <a:latin typeface="Courier New" pitchFamily="49" charset="0"/>
            </a:endParaRP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</a:pPr>
            <a:r>
              <a:rPr lang="en-US" b="1">
                <a:solidFill>
                  <a:srgbClr val="FFCC66"/>
                </a:solidFill>
                <a:latin typeface="Courier New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4918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animBg="1"/>
      <p:bldP spid="114694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Irvine, Kip R. Assembly Language for x86 Processors 6/e, 2010.</a:t>
            </a:r>
          </a:p>
        </p:txBody>
      </p:sp>
      <p:sp>
        <p:nvSpPr>
          <p:cNvPr id="2416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7D993F2-CA79-4E65-BB85-AA147BB6EB88}" type="slidenum">
              <a:rPr lang="en-US" smtClean="0">
                <a:solidFill>
                  <a:srgbClr val="FFFFFF"/>
                </a:solidFill>
              </a:rPr>
              <a:pPr/>
              <a:t>38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Your turn . . .</a:t>
            </a:r>
          </a:p>
        </p:txBody>
      </p:sp>
      <p:sp>
        <p:nvSpPr>
          <p:cNvPr id="241669" name="Text Box 3"/>
          <p:cNvSpPr txBox="1">
            <a:spLocks noChangeArrowheads="1"/>
          </p:cNvSpPr>
          <p:nvPr/>
        </p:nvSpPr>
        <p:spPr bwMode="auto">
          <a:xfrm>
            <a:off x="3048000" y="2057400"/>
            <a:ext cx="5791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228600"/>
          <a:lstStyle/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2743200" algn="l"/>
                <a:tab pos="42291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mov al,-128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2743200" algn="l"/>
                <a:tab pos="42291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neg al	; CF =     OF = 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2743200" algn="l"/>
                <a:tab pos="4229100" algn="l"/>
              </a:tabLst>
            </a:pPr>
            <a:endParaRPr lang="en-US" b="1">
              <a:solidFill>
                <a:srgbClr val="FFFFFF"/>
              </a:solidFill>
              <a:latin typeface="Courier New" pitchFamily="49" charset="0"/>
            </a:endParaRP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2743200" algn="l"/>
                <a:tab pos="42291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mov ax,8000h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2743200" algn="l"/>
                <a:tab pos="42291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add ax,2	; CF =	OF =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2743200" algn="l"/>
                <a:tab pos="4229100" algn="l"/>
              </a:tabLst>
            </a:pPr>
            <a:endParaRPr lang="en-US" b="1">
              <a:solidFill>
                <a:srgbClr val="FFFFFF"/>
              </a:solidFill>
              <a:latin typeface="Courier New" pitchFamily="49" charset="0"/>
            </a:endParaRP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2743200" algn="l"/>
                <a:tab pos="42291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mov ax,0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2743200" algn="l"/>
                <a:tab pos="42291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sub ax,2	; CF =	OF =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2743200" algn="l"/>
                <a:tab pos="4229100" algn="l"/>
              </a:tabLst>
            </a:pPr>
            <a:endParaRPr lang="en-US" b="1">
              <a:solidFill>
                <a:srgbClr val="FFFFFF"/>
              </a:solidFill>
              <a:latin typeface="Courier New" pitchFamily="49" charset="0"/>
            </a:endParaRP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2743200" algn="l"/>
                <a:tab pos="42291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mov al,-5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2743200" algn="l"/>
                <a:tab pos="42291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sub al,+125	; OF =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2743200" algn="l"/>
                <a:tab pos="4229100" algn="l"/>
              </a:tabLst>
            </a:pPr>
            <a:endParaRPr lang="en-US" b="1">
              <a:solidFill>
                <a:srgbClr val="FFFFFF"/>
              </a:solidFill>
              <a:latin typeface="Courier New" pitchFamily="49" charset="0"/>
            </a:endParaRPr>
          </a:p>
        </p:txBody>
      </p:sp>
      <p:sp>
        <p:nvSpPr>
          <p:cNvPr id="241670" name="Text Box 4"/>
          <p:cNvSpPr txBox="1">
            <a:spLocks noChangeArrowheads="1"/>
          </p:cNvSpPr>
          <p:nvPr/>
        </p:nvSpPr>
        <p:spPr bwMode="auto">
          <a:xfrm>
            <a:off x="2209800" y="1066800"/>
            <a:ext cx="76962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100">
                <a:solidFill>
                  <a:srgbClr val="FFFFFF"/>
                </a:solidFill>
              </a:rPr>
              <a:t>What will be the values of the given flags after each operation?</a:t>
            </a: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6781800" y="2254250"/>
            <a:ext cx="2514600" cy="302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FFCC66"/>
                </a:solidFill>
                <a:latin typeface="Courier New" pitchFamily="49" charset="0"/>
              </a:rPr>
              <a:t>1        1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b="1">
              <a:solidFill>
                <a:srgbClr val="FFCC66"/>
              </a:solidFill>
              <a:latin typeface="Courier New" pitchFamily="49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FFCC66"/>
                </a:solidFill>
                <a:latin typeface="Courier New" pitchFamily="49" charset="0"/>
              </a:rPr>
              <a:t>0        0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b="1">
              <a:solidFill>
                <a:srgbClr val="FFCC66"/>
              </a:solidFill>
              <a:latin typeface="Courier New" pitchFamily="49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FFCC66"/>
                </a:solidFill>
                <a:latin typeface="Courier New" pitchFamily="49" charset="0"/>
              </a:rPr>
              <a:t>1        0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b="1">
              <a:solidFill>
                <a:srgbClr val="FFCC66"/>
              </a:solidFill>
              <a:latin typeface="Courier New" pitchFamily="49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FFCC66"/>
                </a:solidFill>
                <a:latin typeface="Courier New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4366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Irvine, Kip R. Assembly Language for x86 Processors 6/e, 2010.</a:t>
            </a:r>
          </a:p>
        </p:txBody>
      </p:sp>
      <p:sp>
        <p:nvSpPr>
          <p:cNvPr id="2088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1BA23F7-6C07-49CC-B83D-E54BCA0D58E4}" type="slidenum">
              <a:rPr lang="en-US" smtClean="0">
                <a:solidFill>
                  <a:srgbClr val="FFFFFF"/>
                </a:solidFill>
              </a:rPr>
              <a:pPr/>
              <a:t>4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648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Operand Types</a:t>
            </a:r>
          </a:p>
        </p:txBody>
      </p:sp>
      <p:sp>
        <p:nvSpPr>
          <p:cNvPr id="20890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0" y="1371600"/>
            <a:ext cx="7772400" cy="3505200"/>
          </a:xfrm>
        </p:spPr>
        <p:txBody>
          <a:bodyPr/>
          <a:lstStyle/>
          <a:p>
            <a:pPr eaLnBrk="1" hangingPunct="1"/>
            <a:r>
              <a:rPr lang="en-US" smtClean="0"/>
              <a:t>Immediate – a constant integer (8, 16, or 32 bits)</a:t>
            </a:r>
          </a:p>
          <a:p>
            <a:pPr lvl="1" eaLnBrk="1" hangingPunct="1"/>
            <a:r>
              <a:rPr lang="en-US" smtClean="0"/>
              <a:t>value is encoded within the instruction</a:t>
            </a:r>
          </a:p>
          <a:p>
            <a:pPr eaLnBrk="1" hangingPunct="1"/>
            <a:r>
              <a:rPr lang="en-US" smtClean="0"/>
              <a:t>Register – the name of a register</a:t>
            </a:r>
          </a:p>
          <a:p>
            <a:pPr lvl="1" eaLnBrk="1" hangingPunct="1"/>
            <a:r>
              <a:rPr lang="en-US" smtClean="0"/>
              <a:t>register name is converted to a number and encoded within the instruction</a:t>
            </a:r>
          </a:p>
          <a:p>
            <a:pPr eaLnBrk="1" hangingPunct="1"/>
            <a:r>
              <a:rPr lang="en-US" smtClean="0"/>
              <a:t>Memory – reference to a location in memory</a:t>
            </a:r>
          </a:p>
          <a:p>
            <a:pPr lvl="1" eaLnBrk="1" hangingPunct="1"/>
            <a:r>
              <a:rPr lang="en-US" smtClean="0"/>
              <a:t>memory address is encoded within the instruction, or a register holds the address of a memory location</a:t>
            </a:r>
          </a:p>
        </p:txBody>
      </p:sp>
    </p:spTree>
    <p:extLst>
      <p:ext uri="{BB962C8B-B14F-4D97-AF65-F5344CB8AC3E}">
        <p14:creationId xmlns:p14="http://schemas.microsoft.com/office/powerpoint/2010/main" val="196995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Irvine, Kip R. Assembly Language for x86 Processors 6/e, 2010.</a:t>
            </a:r>
          </a:p>
        </p:txBody>
      </p:sp>
      <p:sp>
        <p:nvSpPr>
          <p:cNvPr id="2099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2D20F5C-060F-46EF-A22B-A661EC925436}" type="slidenum">
              <a:rPr lang="en-US" smtClean="0">
                <a:solidFill>
                  <a:srgbClr val="FFFFFF"/>
                </a:solidFill>
              </a:rPr>
              <a:pPr/>
              <a:t>5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658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Instruction Operand Notation</a:t>
            </a:r>
          </a:p>
        </p:txBody>
      </p:sp>
      <p:pic>
        <p:nvPicPr>
          <p:cNvPr id="209925" name="Picture 102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524000"/>
            <a:ext cx="7696200" cy="394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521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Irvine, Kip R. Assembly Language for x86 Processors 6/e, 2010.</a:t>
            </a:r>
          </a:p>
        </p:txBody>
      </p:sp>
      <p:sp>
        <p:nvSpPr>
          <p:cNvPr id="2109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13FA6AC-8C19-4ED5-863E-0085EE125B08}" type="slidenum">
              <a:rPr lang="en-US" smtClean="0">
                <a:solidFill>
                  <a:srgbClr val="FFFFFF"/>
                </a:solidFill>
              </a:rPr>
              <a:pPr/>
              <a:t>6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Direct Memory Operands</a:t>
            </a:r>
          </a:p>
        </p:txBody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143000"/>
            <a:ext cx="74676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direct memory operand is a named reference to storage in memory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named reference (label) is automatically dereferenced by the assembler</a:t>
            </a:r>
          </a:p>
        </p:txBody>
      </p:sp>
      <p:sp>
        <p:nvSpPr>
          <p:cNvPr id="210950" name="Text Box 4"/>
          <p:cNvSpPr txBox="1">
            <a:spLocks noChangeArrowheads="1"/>
          </p:cNvSpPr>
          <p:nvPr/>
        </p:nvSpPr>
        <p:spPr bwMode="auto">
          <a:xfrm>
            <a:off x="2667000" y="2819400"/>
            <a:ext cx="6858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228600"/>
          <a:lstStyle/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.data</a:t>
            </a: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var1 BYTE 10h</a:t>
            </a: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.code</a:t>
            </a: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mov al,var1	; AL = 10h</a:t>
            </a: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mov al,[var1]	; AL = 10h</a:t>
            </a:r>
          </a:p>
        </p:txBody>
      </p:sp>
      <p:sp>
        <p:nvSpPr>
          <p:cNvPr id="210951" name="Line 5"/>
          <p:cNvSpPr>
            <a:spLocks noChangeShapeType="1"/>
          </p:cNvSpPr>
          <p:nvPr/>
        </p:nvSpPr>
        <p:spPr bwMode="auto">
          <a:xfrm flipV="1">
            <a:off x="3962400" y="4495800"/>
            <a:ext cx="0" cy="533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tIns="137160" bIns="13716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100">
              <a:solidFill>
                <a:srgbClr val="FFFFFF"/>
              </a:solidFill>
            </a:endParaRPr>
          </a:p>
        </p:txBody>
      </p:sp>
      <p:sp>
        <p:nvSpPr>
          <p:cNvPr id="210952" name="Text Box 6"/>
          <p:cNvSpPr txBox="1">
            <a:spLocks noChangeArrowheads="1"/>
          </p:cNvSpPr>
          <p:nvPr/>
        </p:nvSpPr>
        <p:spPr bwMode="auto">
          <a:xfrm>
            <a:off x="3086100" y="5029201"/>
            <a:ext cx="1752600" cy="48101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300" b="1">
                <a:solidFill>
                  <a:srgbClr val="FFCC66"/>
                </a:solidFill>
              </a:rPr>
              <a:t>alternate format</a:t>
            </a:r>
          </a:p>
        </p:txBody>
      </p:sp>
    </p:spTree>
    <p:extLst>
      <p:ext uri="{BB962C8B-B14F-4D97-AF65-F5344CB8AC3E}">
        <p14:creationId xmlns:p14="http://schemas.microsoft.com/office/powerpoint/2010/main" val="236048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Irvine, Kip R. Assembly Language for x86 Processors 6/e, 2010.</a:t>
            </a:r>
          </a:p>
        </p:txBody>
      </p:sp>
      <p:sp>
        <p:nvSpPr>
          <p:cNvPr id="2119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50B02D1-D5BB-4873-BA8B-DF1CB8FCF807}" type="slidenum">
              <a:rPr lang="en-US" smtClean="0">
                <a:solidFill>
                  <a:srgbClr val="FFFFFF"/>
                </a:solidFill>
              </a:rPr>
              <a:pPr/>
              <a:t>7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MOV Instruction</a:t>
            </a:r>
          </a:p>
        </p:txBody>
      </p:sp>
      <p:sp>
        <p:nvSpPr>
          <p:cNvPr id="211973" name="Text Box 3"/>
          <p:cNvSpPr txBox="1">
            <a:spLocks noChangeArrowheads="1"/>
          </p:cNvSpPr>
          <p:nvPr/>
        </p:nvSpPr>
        <p:spPr bwMode="auto">
          <a:xfrm>
            <a:off x="2895600" y="3124200"/>
            <a:ext cx="6324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228600"/>
          <a:lstStyle/>
          <a:p>
            <a:pPr fontAlgn="base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.data</a:t>
            </a:r>
          </a:p>
          <a:p>
            <a:pPr fontAlgn="base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count BYTE 100</a:t>
            </a:r>
          </a:p>
          <a:p>
            <a:pPr fontAlgn="base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wVal  WORD 2</a:t>
            </a:r>
          </a:p>
          <a:p>
            <a:pPr fontAlgn="base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.code</a:t>
            </a:r>
          </a:p>
          <a:p>
            <a:pPr fontAlgn="base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	mov bl,count</a:t>
            </a:r>
          </a:p>
          <a:p>
            <a:pPr fontAlgn="base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	mov ax,wVal</a:t>
            </a:r>
          </a:p>
          <a:p>
            <a:pPr fontAlgn="base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	mov count,al</a:t>
            </a:r>
          </a:p>
          <a:p>
            <a:pPr fontAlgn="base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endParaRPr lang="en-US" b="1">
              <a:solidFill>
                <a:srgbClr val="FFFFFF"/>
              </a:solidFill>
              <a:latin typeface="Courier New" pitchFamily="49" charset="0"/>
            </a:endParaRPr>
          </a:p>
          <a:p>
            <a:pPr fontAlgn="base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CC66"/>
                </a:solidFill>
                <a:latin typeface="Courier New" pitchFamily="49" charset="0"/>
              </a:rPr>
              <a:t>	mov al,wVal		; error</a:t>
            </a:r>
          </a:p>
          <a:p>
            <a:pPr fontAlgn="base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CC66"/>
                </a:solidFill>
                <a:latin typeface="Courier New" pitchFamily="49" charset="0"/>
              </a:rPr>
              <a:t>	mov ax,count		; error</a:t>
            </a:r>
          </a:p>
          <a:p>
            <a:pPr fontAlgn="base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CC66"/>
                </a:solidFill>
                <a:latin typeface="Courier New" pitchFamily="49" charset="0"/>
              </a:rPr>
              <a:t>	mov eax,count		; error</a:t>
            </a:r>
          </a:p>
        </p:txBody>
      </p:sp>
      <p:sp>
        <p:nvSpPr>
          <p:cNvPr id="211974" name="Text Box 4"/>
          <p:cNvSpPr txBox="1">
            <a:spLocks noChangeArrowheads="1"/>
          </p:cNvSpPr>
          <p:nvPr/>
        </p:nvSpPr>
        <p:spPr bwMode="auto">
          <a:xfrm>
            <a:off x="2362200" y="990601"/>
            <a:ext cx="6934200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marL="228600" indent="-22860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sz="2100">
                <a:solidFill>
                  <a:srgbClr val="FFFFFF"/>
                </a:solidFill>
              </a:rPr>
              <a:t>Move from source to destination. Syntax:</a:t>
            </a:r>
          </a:p>
          <a:p>
            <a:pPr lvl="2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100">
                <a:solidFill>
                  <a:srgbClr val="FFCC66"/>
                </a:solidFill>
              </a:rPr>
              <a:t>MOV </a:t>
            </a:r>
            <a:r>
              <a:rPr lang="en-US" sz="2100" i="1">
                <a:solidFill>
                  <a:srgbClr val="FFCC66"/>
                </a:solidFill>
              </a:rPr>
              <a:t>destination,source</a:t>
            </a:r>
          </a:p>
          <a:p>
            <a:pPr marL="228600" indent="-22860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sz="2100">
                <a:solidFill>
                  <a:srgbClr val="FFFFFF"/>
                </a:solidFill>
              </a:rPr>
              <a:t>No more than one memory operand permitted</a:t>
            </a:r>
          </a:p>
          <a:p>
            <a:pPr marL="228600" indent="-22860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sz="2100">
                <a:solidFill>
                  <a:srgbClr val="FFFFFF"/>
                </a:solidFill>
              </a:rPr>
              <a:t>CS, EIP, and IP cannot be the destination</a:t>
            </a:r>
          </a:p>
          <a:p>
            <a:pPr marL="228600" indent="-22860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sz="2100">
                <a:solidFill>
                  <a:srgbClr val="FFFFFF"/>
                </a:solidFill>
              </a:rPr>
              <a:t>No immediate to segment moves</a:t>
            </a:r>
          </a:p>
        </p:txBody>
      </p:sp>
    </p:spTree>
    <p:extLst>
      <p:ext uri="{BB962C8B-B14F-4D97-AF65-F5344CB8AC3E}">
        <p14:creationId xmlns:p14="http://schemas.microsoft.com/office/powerpoint/2010/main" val="140051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Irvine, Kip R. Assembly Language for x86 Processors 6/e, 2010.</a:t>
            </a:r>
          </a:p>
        </p:txBody>
      </p:sp>
      <p:sp>
        <p:nvSpPr>
          <p:cNvPr id="2129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AAA60C6-11E1-4A69-B02D-FD70B8A2F8E6}" type="slidenum">
              <a:rPr lang="en-US" smtClean="0">
                <a:solidFill>
                  <a:srgbClr val="FFFFFF"/>
                </a:solidFill>
              </a:rPr>
              <a:pPr/>
              <a:t>8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Your turn . . .</a:t>
            </a:r>
          </a:p>
        </p:txBody>
      </p:sp>
      <p:sp>
        <p:nvSpPr>
          <p:cNvPr id="212997" name="Text Box 3"/>
          <p:cNvSpPr txBox="1">
            <a:spLocks noChangeArrowheads="1"/>
          </p:cNvSpPr>
          <p:nvPr/>
        </p:nvSpPr>
        <p:spPr bwMode="auto">
          <a:xfrm>
            <a:off x="2209800" y="1905000"/>
            <a:ext cx="8077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228600"/>
          <a:lstStyle/>
          <a:p>
            <a:pPr fontAlgn="base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.data</a:t>
            </a:r>
          </a:p>
          <a:p>
            <a:pPr fontAlgn="base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bVal  BYTE   100</a:t>
            </a:r>
          </a:p>
          <a:p>
            <a:pPr fontAlgn="base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bVal2 BYTE   ?</a:t>
            </a:r>
          </a:p>
          <a:p>
            <a:pPr fontAlgn="base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wVal  WORD   2</a:t>
            </a:r>
          </a:p>
          <a:p>
            <a:pPr fontAlgn="base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dVal  DWORD  5</a:t>
            </a:r>
          </a:p>
          <a:p>
            <a:pPr fontAlgn="base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.code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	mov ds,45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	mov esi,wVal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	mov eip,dVal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	mov 25,bVal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	mov bVal2,bVal</a:t>
            </a:r>
          </a:p>
        </p:txBody>
      </p:sp>
      <p:sp>
        <p:nvSpPr>
          <p:cNvPr id="212998" name="Text Box 4"/>
          <p:cNvSpPr txBox="1">
            <a:spLocks noChangeArrowheads="1"/>
          </p:cNvSpPr>
          <p:nvPr/>
        </p:nvSpPr>
        <p:spPr bwMode="auto">
          <a:xfrm>
            <a:off x="2133600" y="990600"/>
            <a:ext cx="76962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100">
                <a:solidFill>
                  <a:srgbClr val="FFFFFF"/>
                </a:solidFill>
              </a:rPr>
              <a:t>Explain why each of the following MOV statements are invalid:</a:t>
            </a:r>
          </a:p>
        </p:txBody>
      </p:sp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4800600" y="33528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228600"/>
          <a:lstStyle/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</a:pPr>
            <a:r>
              <a:rPr lang="en-US" b="1">
                <a:solidFill>
                  <a:srgbClr val="FFCC66"/>
                </a:solidFill>
                <a:latin typeface="Courier New" pitchFamily="49" charset="0"/>
              </a:rPr>
              <a:t>immediate move to DS not permitted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</a:pPr>
            <a:endParaRPr lang="en-US" b="1">
              <a:solidFill>
                <a:srgbClr val="FFCC66"/>
              </a:solidFill>
              <a:latin typeface="Courier New" pitchFamily="49" charset="0"/>
            </a:endParaRPr>
          </a:p>
        </p:txBody>
      </p:sp>
      <p:sp>
        <p:nvSpPr>
          <p:cNvPr id="151560" name="Text Box 8"/>
          <p:cNvSpPr txBox="1">
            <a:spLocks noChangeArrowheads="1"/>
          </p:cNvSpPr>
          <p:nvPr/>
        </p:nvSpPr>
        <p:spPr bwMode="auto">
          <a:xfrm>
            <a:off x="4800600" y="363855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228600"/>
          <a:lstStyle/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</a:pPr>
            <a:r>
              <a:rPr lang="en-US" b="1">
                <a:solidFill>
                  <a:srgbClr val="FFCC66"/>
                </a:solidFill>
                <a:latin typeface="Courier New" pitchFamily="49" charset="0"/>
              </a:rPr>
              <a:t>size mismatch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</a:pPr>
            <a:endParaRPr lang="en-US" b="1">
              <a:solidFill>
                <a:srgbClr val="FFCC66"/>
              </a:solidFill>
              <a:latin typeface="Courier New" pitchFamily="49" charset="0"/>
            </a:endParaRPr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4800600" y="39243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228600"/>
          <a:lstStyle/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</a:pPr>
            <a:r>
              <a:rPr lang="en-US" b="1">
                <a:solidFill>
                  <a:srgbClr val="FFCC66"/>
                </a:solidFill>
                <a:latin typeface="Courier New" pitchFamily="49" charset="0"/>
              </a:rPr>
              <a:t>EIP cannot be the destination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</a:pPr>
            <a:endParaRPr lang="en-US" b="1">
              <a:solidFill>
                <a:srgbClr val="FFCC66"/>
              </a:solidFill>
              <a:latin typeface="Courier New" pitchFamily="49" charset="0"/>
            </a:endParaRPr>
          </a:p>
        </p:txBody>
      </p:sp>
      <p:sp>
        <p:nvSpPr>
          <p:cNvPr id="151562" name="Text Box 10"/>
          <p:cNvSpPr txBox="1">
            <a:spLocks noChangeArrowheads="1"/>
          </p:cNvSpPr>
          <p:nvPr/>
        </p:nvSpPr>
        <p:spPr bwMode="auto">
          <a:xfrm>
            <a:off x="4800600" y="41910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228600"/>
          <a:lstStyle/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</a:pPr>
            <a:r>
              <a:rPr lang="en-US" b="1">
                <a:solidFill>
                  <a:srgbClr val="FFCC66"/>
                </a:solidFill>
                <a:latin typeface="Courier New" pitchFamily="49" charset="0"/>
              </a:rPr>
              <a:t>immediate value cannot be destination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</a:pPr>
            <a:endParaRPr lang="en-US" b="1">
              <a:solidFill>
                <a:srgbClr val="FFCC66"/>
              </a:solidFill>
              <a:latin typeface="Courier New" pitchFamily="49" charset="0"/>
            </a:endParaRPr>
          </a:p>
        </p:txBody>
      </p:sp>
      <p:sp>
        <p:nvSpPr>
          <p:cNvPr id="151563" name="Text Box 11"/>
          <p:cNvSpPr txBox="1">
            <a:spLocks noChangeArrowheads="1"/>
          </p:cNvSpPr>
          <p:nvPr/>
        </p:nvSpPr>
        <p:spPr bwMode="auto">
          <a:xfrm>
            <a:off x="4800600" y="44958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228600"/>
          <a:lstStyle/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</a:pPr>
            <a:r>
              <a:rPr lang="en-US" b="1">
                <a:solidFill>
                  <a:srgbClr val="FFCC66"/>
                </a:solidFill>
                <a:latin typeface="Courier New" pitchFamily="49" charset="0"/>
              </a:rPr>
              <a:t>memory-to-memory move not permitted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</a:pPr>
            <a:endParaRPr lang="en-US" b="1">
              <a:solidFill>
                <a:srgbClr val="FFCC66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3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9" grpId="0" autoUpdateAnimBg="0"/>
      <p:bldP spid="151560" grpId="0" autoUpdateAnimBg="0"/>
      <p:bldP spid="151561" grpId="0" autoUpdateAnimBg="0"/>
      <p:bldP spid="151562" grpId="0" autoUpdateAnimBg="0"/>
      <p:bldP spid="15156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Irvine, Kip R. Assembly Language for x86 Processors 6/e, 2010.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4105D03-E0BE-44F9-9147-02060732F45C}" type="slidenum">
              <a:rPr lang="en-US" smtClean="0">
                <a:solidFill>
                  <a:srgbClr val="FFFFFF"/>
                </a:solidFill>
              </a:rPr>
              <a:pPr/>
              <a:t>9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Zero Extension</a:t>
            </a:r>
          </a:p>
        </p:txBody>
      </p:sp>
      <p:sp>
        <p:nvSpPr>
          <p:cNvPr id="25606" name="Text Box 3"/>
          <p:cNvSpPr txBox="1">
            <a:spLocks noChangeArrowheads="1"/>
          </p:cNvSpPr>
          <p:nvPr/>
        </p:nvSpPr>
        <p:spPr bwMode="auto">
          <a:xfrm>
            <a:off x="2971800" y="4191000"/>
            <a:ext cx="6477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228600"/>
          <a:lstStyle/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mov bl,10001111b</a:t>
            </a: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</a:pPr>
            <a:r>
              <a:rPr lang="en-US" b="1">
                <a:solidFill>
                  <a:srgbClr val="FFCC66"/>
                </a:solidFill>
                <a:latin typeface="Courier New" pitchFamily="49" charset="0"/>
              </a:rPr>
              <a:t>movzx</a:t>
            </a:r>
            <a:r>
              <a:rPr lang="en-US" b="1">
                <a:solidFill>
                  <a:srgbClr val="FFFFFF"/>
                </a:solidFill>
                <a:latin typeface="Courier New" pitchFamily="49" charset="0"/>
              </a:rPr>
              <a:t> ax,bl	; zero-extension</a:t>
            </a:r>
          </a:p>
        </p:txBody>
      </p:sp>
      <p:sp>
        <p:nvSpPr>
          <p:cNvPr id="25607" name="Text Box 4"/>
          <p:cNvSpPr txBox="1">
            <a:spLocks noChangeArrowheads="1"/>
          </p:cNvSpPr>
          <p:nvPr/>
        </p:nvSpPr>
        <p:spPr bwMode="auto">
          <a:xfrm>
            <a:off x="1981200" y="914401"/>
            <a:ext cx="8153400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100">
                <a:solidFill>
                  <a:srgbClr val="FFFFFF"/>
                </a:solidFill>
              </a:rPr>
              <a:t>When you copy a smaller value into a larger destination, the MOVZX instruction fills (extends) the upper half of the destination with zeros.</a:t>
            </a:r>
          </a:p>
        </p:txBody>
      </p:sp>
      <p:graphicFrame>
        <p:nvGraphicFramePr>
          <p:cNvPr id="25602" name="Object 5"/>
          <p:cNvGraphicFramePr>
            <a:graphicFrameLocks noChangeAspect="1"/>
          </p:cNvGraphicFramePr>
          <p:nvPr/>
        </p:nvGraphicFramePr>
        <p:xfrm>
          <a:off x="3733800" y="1981200"/>
          <a:ext cx="44958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2929128" imgH="1188720" progId="Visio.Drawing.6">
                  <p:embed/>
                </p:oleObj>
              </mc:Choice>
              <mc:Fallback>
                <p:oleObj name="VISIO" r:id="rId3" imgW="2929128" imgH="1188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510" t="-4320" b="-8011"/>
                      <a:stretch>
                        <a:fillRect/>
                      </a:stretch>
                    </p:blipFill>
                    <p:spPr bwMode="auto">
                      <a:xfrm>
                        <a:off x="3733800" y="1981200"/>
                        <a:ext cx="4495800" cy="1981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3276600" y="5257800"/>
            <a:ext cx="5562600" cy="60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100">
                <a:solidFill>
                  <a:srgbClr val="FFFFFF"/>
                </a:solidFill>
              </a:rPr>
              <a:t>The destination must be a register.</a:t>
            </a:r>
          </a:p>
        </p:txBody>
      </p:sp>
    </p:spTree>
    <p:extLst>
      <p:ext uri="{BB962C8B-B14F-4D97-AF65-F5344CB8AC3E}">
        <p14:creationId xmlns:p14="http://schemas.microsoft.com/office/powerpoint/2010/main" val="348027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8" grpId="0" animBg="1" autoUpdateAnimBg="0"/>
    </p:bldLst>
  </p:timing>
</p:sld>
</file>

<file path=ppt/theme/theme1.xml><?xml version="1.0" encoding="utf-8"?>
<a:theme xmlns:a="http://schemas.openxmlformats.org/drawingml/2006/main" name="Soaring">
  <a:themeElements>
    <a:clrScheme name="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ECFE02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137160" rIns="91440" bIns="13716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137160" rIns="91440" bIns="13716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2126</Words>
  <Application>Microsoft Office PowerPoint</Application>
  <PresentationFormat>Widescreen</PresentationFormat>
  <Paragraphs>470</Paragraphs>
  <Slides>38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Courier</vt:lpstr>
      <vt:lpstr>Courier New</vt:lpstr>
      <vt:lpstr>Symbol</vt:lpstr>
      <vt:lpstr>Times New Roman</vt:lpstr>
      <vt:lpstr>Soaring</vt:lpstr>
      <vt:lpstr>VISIO</vt:lpstr>
      <vt:lpstr>Assembly Language for x86 Processors 6th Edition  </vt:lpstr>
      <vt:lpstr>Chapter Overview</vt:lpstr>
      <vt:lpstr>Data Transfer Instructions</vt:lpstr>
      <vt:lpstr>Operand Types</vt:lpstr>
      <vt:lpstr>Instruction Operand Notation</vt:lpstr>
      <vt:lpstr>Direct Memory Operands</vt:lpstr>
      <vt:lpstr>MOV Instruction</vt:lpstr>
      <vt:lpstr>Your turn . . .</vt:lpstr>
      <vt:lpstr>Zero Extension</vt:lpstr>
      <vt:lpstr>Sign Extension</vt:lpstr>
      <vt:lpstr>XCHG Instruction</vt:lpstr>
      <vt:lpstr>Direct-Offset Operands</vt:lpstr>
      <vt:lpstr>Direct-Offset Operands (cont)</vt:lpstr>
      <vt:lpstr>Your turn. . .</vt:lpstr>
      <vt:lpstr>Evaluate this . . . </vt:lpstr>
      <vt:lpstr>Evaluate this . . . (cont)</vt:lpstr>
      <vt:lpstr>What's Next</vt:lpstr>
      <vt:lpstr>Addition and Subtraction</vt:lpstr>
      <vt:lpstr>INC and DEC Instructions</vt:lpstr>
      <vt:lpstr>INC and DEC Examples</vt:lpstr>
      <vt:lpstr>Your turn...</vt:lpstr>
      <vt:lpstr>ADD and SUB Instructions</vt:lpstr>
      <vt:lpstr>ADD and SUB Examples</vt:lpstr>
      <vt:lpstr>NEG (negate) Instruction</vt:lpstr>
      <vt:lpstr>NEG Instruction and the Flags</vt:lpstr>
      <vt:lpstr>Implementing Arithmetic Expressions</vt:lpstr>
      <vt:lpstr>Your turn...</vt:lpstr>
      <vt:lpstr>Flags Affected by Arithmetic</vt:lpstr>
      <vt:lpstr>Concept Map</vt:lpstr>
      <vt:lpstr>Zero Flag (ZF)</vt:lpstr>
      <vt:lpstr>Sign Flag (SF)</vt:lpstr>
      <vt:lpstr>Signed and Unsigned Integers A Hardware Viewpoint</vt:lpstr>
      <vt:lpstr>Overflow and Carry Flags A Hardware Viewpoint</vt:lpstr>
      <vt:lpstr>Carry Flag (CF)</vt:lpstr>
      <vt:lpstr>Your turn . . .</vt:lpstr>
      <vt:lpstr>Overflow Flag (OF)</vt:lpstr>
      <vt:lpstr>A Rule of Thumb</vt:lpstr>
      <vt:lpstr>Your turn . . 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 for x86 Processors 6th Edition  </dc:title>
  <dc:creator>Shazia</dc:creator>
  <cp:lastModifiedBy>Shazia</cp:lastModifiedBy>
  <cp:revision>1</cp:revision>
  <dcterms:created xsi:type="dcterms:W3CDTF">2019-04-02T20:50:19Z</dcterms:created>
  <dcterms:modified xsi:type="dcterms:W3CDTF">2019-04-02T20:52:33Z</dcterms:modified>
</cp:coreProperties>
</file>