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501" r:id="rId2"/>
    <p:sldId id="502" r:id="rId3"/>
    <p:sldId id="503" r:id="rId4"/>
    <p:sldId id="504" r:id="rId5"/>
    <p:sldId id="507" r:id="rId6"/>
    <p:sldId id="508" r:id="rId7"/>
    <p:sldId id="509" r:id="rId8"/>
    <p:sldId id="511" r:id="rId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9355" autoAdjust="0"/>
    <p:restoredTop sz="90929"/>
  </p:normalViewPr>
  <p:slideViewPr>
    <p:cSldViewPr>
      <p:cViewPr varScale="1">
        <p:scale>
          <a:sx n="68" d="100"/>
          <a:sy n="68" d="100"/>
        </p:scale>
        <p:origin x="168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766FE943-1FB7-4DBC-91A3-788BE7052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35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5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1CE641E-3263-4AA4-9032-174FC2BCD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80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07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D94A4-1CC8-4B62-8074-225E5F3D9A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1CE80-AC9D-4C9D-946D-0CA774D525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28FD85-0884-43F5-B3F8-F2E82E7B96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F67C5-BAF9-4CB1-9191-653294FD59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12E2E-0571-4D06-BE0A-81BC86DE9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617B3-322E-444B-9125-B6B305C6E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E37DC-49FB-4E7A-8E77-7C0983FF1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4F4B0-F223-467A-9AE2-FDFD12E436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1A51C-986B-47A6-ABEB-F5A2080DE2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7933A-ED26-4EEB-80F7-CECC2EC432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40475"/>
            <a:ext cx="434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>Irvine, Kip R. Assembly Language for Intel-Based Computers 6/e, 2010.</a:t>
            </a:r>
          </a:p>
        </p:txBody>
      </p:sp>
      <p:sp>
        <p:nvSpPr>
          <p:cNvPr id="53252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60" name="Text Box 12"/>
          <p:cNvSpPr txBox="1">
            <a:spLocks noChangeArrowheads="1"/>
          </p:cNvSpPr>
          <p:nvPr userDrawn="1"/>
        </p:nvSpPr>
        <p:spPr bwMode="auto">
          <a:xfrm>
            <a:off x="685800" y="5867400"/>
            <a:ext cx="22098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Times New Roman" pitchFamily="18" charset="0"/>
              </a:defRPr>
            </a:lvl1pPr>
          </a:lstStyle>
          <a:p>
            <a:pPr>
              <a:defRPr/>
            </a:pPr>
            <a:fld id="{829852A4-D086-4893-9D7B-2AA679034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264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C20C8BA-8313-4F1D-A42D-27C44563072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64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6248400" cy="2743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4400" b="1" dirty="0" smtClean="0">
                <a:solidFill>
                  <a:schemeClr val="tx2"/>
                </a:solidFill>
              </a:rPr>
              <a:t>JMP and LOOP Instructions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265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C7CF7BA-6A87-4233-86E5-AE7BA0FEA4C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JMP and LOOP Instructions</a:t>
            </a:r>
          </a:p>
        </p:txBody>
      </p:sp>
      <p:sp>
        <p:nvSpPr>
          <p:cNvPr id="26522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5943600" cy="2743200"/>
          </a:xfrm>
        </p:spPr>
        <p:txBody>
          <a:bodyPr/>
          <a:lstStyle/>
          <a:p>
            <a:pPr eaLnBrk="1" hangingPunct="1"/>
            <a:r>
              <a:rPr lang="en-US" smtClean="0"/>
              <a:t>JMP Instruction</a:t>
            </a:r>
          </a:p>
          <a:p>
            <a:pPr eaLnBrk="1" hangingPunct="1"/>
            <a:r>
              <a:rPr lang="en-US" smtClean="0"/>
              <a:t>LOOP Instruction</a:t>
            </a:r>
          </a:p>
          <a:p>
            <a:pPr eaLnBrk="1" hangingPunct="1"/>
            <a:r>
              <a:rPr lang="en-US" smtClean="0"/>
              <a:t>LOOP Example</a:t>
            </a:r>
          </a:p>
          <a:p>
            <a:pPr eaLnBrk="1" hangingPunct="1"/>
            <a:r>
              <a:rPr lang="en-US" smtClean="0"/>
              <a:t>Summing an Integer Array</a:t>
            </a:r>
          </a:p>
          <a:p>
            <a:pPr eaLnBrk="1" hangingPunct="1"/>
            <a:r>
              <a:rPr lang="en-US" smtClean="0"/>
              <a:t>Copying a String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266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BF72C6A-174C-48FC-8826-F93F3E3FE2D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JMP Instruction</a:t>
            </a:r>
          </a:p>
        </p:txBody>
      </p:sp>
      <p:sp>
        <p:nvSpPr>
          <p:cNvPr id="266245" name="Text Box 3"/>
          <p:cNvSpPr txBox="1">
            <a:spLocks noChangeArrowheads="1"/>
          </p:cNvSpPr>
          <p:nvPr/>
        </p:nvSpPr>
        <p:spPr bwMode="auto">
          <a:xfrm>
            <a:off x="2819400" y="3276600"/>
            <a:ext cx="4191000" cy="152400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tIns="228600" bIns="228600"/>
          <a:lstStyle/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top: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.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.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jmp top</a:t>
            </a:r>
          </a:p>
        </p:txBody>
      </p:sp>
      <p:sp>
        <p:nvSpPr>
          <p:cNvPr id="266246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696200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/>
              <a:t>JMP is an unconditional jump to a label that is usually within the  same procedure.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/>
              <a:t>Syntax: </a:t>
            </a:r>
            <a:r>
              <a:rPr lang="en-US">
                <a:solidFill>
                  <a:schemeClr val="tx2"/>
                </a:solidFill>
              </a:rPr>
              <a:t>JMP </a:t>
            </a:r>
            <a:r>
              <a:rPr lang="en-US" i="1">
                <a:solidFill>
                  <a:schemeClr val="tx2"/>
                </a:solidFill>
              </a:rPr>
              <a:t>target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/>
              <a:t>Logic: EIP </a:t>
            </a:r>
            <a:r>
              <a:rPr lang="en-US">
                <a:sym typeface="Symbol" pitchFamily="18" charset="2"/>
              </a:rPr>
              <a:t> </a:t>
            </a:r>
            <a:r>
              <a:rPr lang="en-US" i="1">
                <a:sym typeface="Symbol" pitchFamily="18" charset="2"/>
              </a:rPr>
              <a:t>target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>
                <a:sym typeface="Symbol" pitchFamily="18" charset="2"/>
              </a:rPr>
              <a:t>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2672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99234D7-726D-429D-9B5D-7938385ABB2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LOOP Instruction</a:t>
            </a:r>
          </a:p>
        </p:txBody>
      </p:sp>
      <p:sp>
        <p:nvSpPr>
          <p:cNvPr id="267269" name="Text Box 4"/>
          <p:cNvSpPr txBox="1">
            <a:spLocks noChangeArrowheads="1"/>
          </p:cNvSpPr>
          <p:nvPr/>
        </p:nvSpPr>
        <p:spPr bwMode="auto">
          <a:xfrm>
            <a:off x="701040" y="2133600"/>
            <a:ext cx="7696200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marL="228600" indent="-22860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/>
              <a:t>The LOOP instruction creates a counting loop</a:t>
            </a:r>
          </a:p>
          <a:p>
            <a:pPr marL="228600" indent="-22860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/>
              <a:t>Syntax: </a:t>
            </a:r>
            <a:r>
              <a:rPr lang="en-US" dirty="0">
                <a:solidFill>
                  <a:schemeClr val="tx2"/>
                </a:solidFill>
              </a:rPr>
              <a:t>LOOP </a:t>
            </a:r>
            <a:r>
              <a:rPr lang="en-US" i="1" dirty="0">
                <a:solidFill>
                  <a:schemeClr val="tx2"/>
                </a:solidFill>
              </a:rPr>
              <a:t>target</a:t>
            </a:r>
          </a:p>
          <a:p>
            <a:pPr marL="228600" indent="-22860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/>
              <a:t>Logic:</a:t>
            </a:r>
          </a:p>
          <a:p>
            <a:pPr marL="685800" lvl="1" indent="-22860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/>
              <a:t>ECX </a:t>
            </a:r>
            <a:r>
              <a:rPr lang="en-US" dirty="0">
                <a:sym typeface="Symbol" pitchFamily="18" charset="2"/>
              </a:rPr>
              <a:t> ECX – 1</a:t>
            </a:r>
            <a:endParaRPr lang="en-US" dirty="0"/>
          </a:p>
          <a:p>
            <a:pPr marL="685800" lvl="1" indent="-22860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/>
              <a:t>if ECX != 0, jump to </a:t>
            </a:r>
            <a:r>
              <a:rPr lang="en-US" i="1" dirty="0" smtClean="0">
                <a:sym typeface="Symbol" pitchFamily="18" charset="2"/>
              </a:rPr>
              <a:t>target</a:t>
            </a:r>
            <a:endParaRPr lang="en-US" i="1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2703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7B0A40C-A788-4455-AE9C-B05C5CAC4D4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Your turn . . .</a:t>
            </a:r>
          </a:p>
        </p:txBody>
      </p:sp>
      <p:sp>
        <p:nvSpPr>
          <p:cNvPr id="270341" name="Text Box 4"/>
          <p:cNvSpPr txBox="1">
            <a:spLocks noChangeArrowheads="1"/>
          </p:cNvSpPr>
          <p:nvPr/>
        </p:nvSpPr>
        <p:spPr bwMode="auto">
          <a:xfrm>
            <a:off x="457200" y="1600200"/>
            <a:ext cx="50292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What will be the final value of AX?</a:t>
            </a:r>
          </a:p>
        </p:txBody>
      </p:sp>
      <p:sp>
        <p:nvSpPr>
          <p:cNvPr id="270342" name="Text Box 5"/>
          <p:cNvSpPr txBox="1">
            <a:spLocks noChangeArrowheads="1"/>
          </p:cNvSpPr>
          <p:nvPr/>
        </p:nvSpPr>
        <p:spPr bwMode="auto">
          <a:xfrm>
            <a:off x="5181600" y="1219200"/>
            <a:ext cx="2438400" cy="160020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tIns="137160" bIns="13716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mov ax,6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mov ecx,4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L1: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inc ax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loop L1</a:t>
            </a:r>
          </a:p>
        </p:txBody>
      </p:sp>
      <p:sp>
        <p:nvSpPr>
          <p:cNvPr id="270343" name="Text Box 6"/>
          <p:cNvSpPr txBox="1">
            <a:spLocks noChangeArrowheads="1"/>
          </p:cNvSpPr>
          <p:nvPr/>
        </p:nvSpPr>
        <p:spPr bwMode="auto">
          <a:xfrm>
            <a:off x="457200" y="3581400"/>
            <a:ext cx="4267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How many times will the loop execute?</a:t>
            </a:r>
          </a:p>
        </p:txBody>
      </p:sp>
      <p:sp>
        <p:nvSpPr>
          <p:cNvPr id="270344" name="Text Box 7"/>
          <p:cNvSpPr txBox="1">
            <a:spLocks noChangeArrowheads="1"/>
          </p:cNvSpPr>
          <p:nvPr/>
        </p:nvSpPr>
        <p:spPr bwMode="auto">
          <a:xfrm>
            <a:off x="5181600" y="3581400"/>
            <a:ext cx="2438400" cy="1295400"/>
          </a:xfrm>
          <a:prstGeom prst="rect">
            <a:avLst/>
          </a:prstGeom>
          <a:noFill/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 tIns="137160" bIns="13716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mov ecx,0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X2: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inc ax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	loop X2</a:t>
            </a:r>
          </a:p>
        </p:txBody>
      </p:sp>
      <p:sp>
        <p:nvSpPr>
          <p:cNvPr id="139272" name="Text Box 8"/>
          <p:cNvSpPr txBox="1">
            <a:spLocks noChangeArrowheads="1"/>
          </p:cNvSpPr>
          <p:nvPr/>
        </p:nvSpPr>
        <p:spPr bwMode="auto">
          <a:xfrm>
            <a:off x="2133600" y="2133600"/>
            <a:ext cx="6096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39273" name="Text Box 9"/>
          <p:cNvSpPr txBox="1">
            <a:spLocks noChangeArrowheads="1"/>
          </p:cNvSpPr>
          <p:nvPr/>
        </p:nvSpPr>
        <p:spPr bwMode="auto">
          <a:xfrm>
            <a:off x="1828800" y="4191000"/>
            <a:ext cx="23622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tx2"/>
                </a:solidFill>
              </a:rPr>
              <a:t>4,294,967,296,....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2" grpId="0" autoUpdateAnimBg="0"/>
      <p:bldP spid="13927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2713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9A1D86F-F88E-4E09-A401-856F2F28402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Nested Loop</a:t>
            </a:r>
          </a:p>
        </p:txBody>
      </p:sp>
      <p:sp>
        <p:nvSpPr>
          <p:cNvPr id="271365" name="Text Box 3"/>
          <p:cNvSpPr txBox="1">
            <a:spLocks noChangeArrowheads="1"/>
          </p:cNvSpPr>
          <p:nvPr/>
        </p:nvSpPr>
        <p:spPr bwMode="auto">
          <a:xfrm>
            <a:off x="685800" y="914400"/>
            <a:ext cx="7696200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If you need to code a loop within a loop, you must save the outer loop counter's ECX value. In the following example, the outer loop executes 100 times, and the inner loop 20 times.</a:t>
            </a:r>
          </a:p>
        </p:txBody>
      </p:sp>
      <p:sp>
        <p:nvSpPr>
          <p:cNvPr id="271366" name="Text Box 4"/>
          <p:cNvSpPr txBox="1">
            <a:spLocks noChangeArrowheads="1"/>
          </p:cNvSpPr>
          <p:nvPr/>
        </p:nvSpPr>
        <p:spPr bwMode="auto">
          <a:xfrm>
            <a:off x="914400" y="2286000"/>
            <a:ext cx="7239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1988" algn="l"/>
              </a:tabLst>
            </a:pPr>
            <a:r>
              <a:rPr lang="en-US" sz="1800" b="1">
                <a:latin typeface="Courier New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1988" algn="l"/>
              </a:tabLst>
            </a:pPr>
            <a:r>
              <a:rPr lang="en-US" sz="1800" b="1">
                <a:latin typeface="Courier New" pitchFamily="49" charset="0"/>
              </a:rPr>
              <a:t>count DWORD ?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1988" algn="l"/>
              </a:tabLst>
            </a:pPr>
            <a:r>
              <a:rPr lang="en-US" sz="1800" b="1">
                <a:latin typeface="Courier New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1988" algn="l"/>
              </a:tabLst>
            </a:pPr>
            <a:r>
              <a:rPr lang="en-US" sz="1800" b="1">
                <a:latin typeface="Courier New" pitchFamily="49" charset="0"/>
              </a:rPr>
              <a:t>	mov ecx,100	; set outer loop count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1988" algn="l"/>
              </a:tabLst>
            </a:pPr>
            <a:r>
              <a:rPr lang="en-US" sz="1800" b="1">
                <a:solidFill>
                  <a:schemeClr val="hlink"/>
                </a:solidFill>
                <a:latin typeface="Courier New" pitchFamily="49" charset="0"/>
              </a:rPr>
              <a:t>L1: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1988" algn="l"/>
              </a:tabLst>
            </a:pPr>
            <a:r>
              <a:rPr lang="en-US" sz="1800" b="1">
                <a:solidFill>
                  <a:schemeClr val="hlink"/>
                </a:solidFill>
                <a:latin typeface="Courier New" pitchFamily="49" charset="0"/>
              </a:rPr>
              <a:t>	mov count,ecx	; save outer loop count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1988" algn="l"/>
              </a:tabLst>
            </a:pPr>
            <a:r>
              <a:rPr lang="en-US" sz="1800" b="1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mov ecx,20	; set inner loop count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1988" algn="l"/>
              </a:tabLst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L2:	.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1988" algn="l"/>
              </a:tabLst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.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1988" algn="l"/>
              </a:tabLst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</a:rPr>
              <a:t>loop L2	; repeat the inner loop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1988" algn="l"/>
              </a:tabLst>
            </a:pPr>
            <a:r>
              <a:rPr lang="en-US" sz="1800" b="1">
                <a:latin typeface="Courier New" pitchFamily="49" charset="0"/>
              </a:rPr>
              <a:t>	</a:t>
            </a:r>
            <a:r>
              <a:rPr lang="en-US" sz="1800" b="1">
                <a:solidFill>
                  <a:schemeClr val="hlink"/>
                </a:solidFill>
                <a:latin typeface="Courier New" pitchFamily="49" charset="0"/>
              </a:rPr>
              <a:t>mov ecx,count	; restore outer loop count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1988" algn="l"/>
              </a:tabLst>
            </a:pPr>
            <a:r>
              <a:rPr lang="en-US" sz="1800" b="1">
                <a:solidFill>
                  <a:schemeClr val="hlink"/>
                </a:solidFill>
                <a:latin typeface="Courier New" pitchFamily="49" charset="0"/>
              </a:rPr>
              <a:t>	loop L1	; repeat the outer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2723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7BD7B03-9C39-4E76-A5D8-91F2000E519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Summing an Integer Array</a:t>
            </a:r>
          </a:p>
        </p:txBody>
      </p:sp>
      <p:sp>
        <p:nvSpPr>
          <p:cNvPr id="272389" name="Text Box 4"/>
          <p:cNvSpPr txBox="1">
            <a:spLocks noChangeArrowheads="1"/>
          </p:cNvSpPr>
          <p:nvPr/>
        </p:nvSpPr>
        <p:spPr bwMode="auto">
          <a:xfrm>
            <a:off x="838200" y="2057400"/>
            <a:ext cx="7696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/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.data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intarray WORD 100h,200h,300h,400h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.code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mov edi,OFFSET intarray	; address of intarray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mov ecx,LENGTHOF intarray	; loop counter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mov ax,0	; zero the accumulator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L1: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add ax,[edi]	; add an integer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add edi,TYPE intarray	; point to next integer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	loop L1	; repeat until ECX = 0</a:t>
            </a:r>
          </a:p>
        </p:txBody>
      </p:sp>
      <p:sp>
        <p:nvSpPr>
          <p:cNvPr id="272390" name="Text Box 5"/>
          <p:cNvSpPr txBox="1">
            <a:spLocks noChangeArrowheads="1"/>
          </p:cNvSpPr>
          <p:nvPr/>
        </p:nvSpPr>
        <p:spPr bwMode="auto">
          <a:xfrm>
            <a:off x="838200" y="1066800"/>
            <a:ext cx="746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following code calculates the sum of an array of 16-bit integers.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Irvine, Kip R. Assembly Language for x86 Processors 6/e, 2010.</a:t>
            </a:r>
          </a:p>
        </p:txBody>
      </p:sp>
      <p:sp>
        <p:nvSpPr>
          <p:cNvPr id="27443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78FA4A5-A5EA-4877-BC58-2B810DA299E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Copying a String</a:t>
            </a:r>
          </a:p>
        </p:txBody>
      </p:sp>
      <p:sp>
        <p:nvSpPr>
          <p:cNvPr id="274437" name="Text Box 4"/>
          <p:cNvSpPr txBox="1">
            <a:spLocks noChangeArrowheads="1"/>
          </p:cNvSpPr>
          <p:nvPr/>
        </p:nvSpPr>
        <p:spPr bwMode="auto">
          <a:xfrm>
            <a:off x="762000" y="2057400"/>
            <a:ext cx="7696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source  BYTE  "This is the source string",0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target  BYTE  </a:t>
            </a:r>
            <a:r>
              <a:rPr lang="en-US" sz="1600" b="1">
                <a:solidFill>
                  <a:schemeClr val="tx2"/>
                </a:solidFill>
                <a:latin typeface="Courier New" pitchFamily="49" charset="0"/>
              </a:rPr>
              <a:t>SIZEOF source</a:t>
            </a:r>
            <a:r>
              <a:rPr lang="en-US" sz="1600" b="1">
                <a:latin typeface="Courier New" pitchFamily="49" charset="0"/>
              </a:rPr>
              <a:t> DUP(0)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lang="en-US" sz="16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	mov  esi,0		; index register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	mov  ecx,SIZEOF source		; loop counter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L1: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	mov  al,source[esi]		; get char from source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	mov  target[esi],al		; store it in the target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	inc  esi		; move to next character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600" b="1">
                <a:latin typeface="Courier New" pitchFamily="49" charset="0"/>
              </a:rPr>
              <a:t>	loop L1		; repeat for entire string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lang="en-US" sz="1600" b="1">
              <a:latin typeface="Courier New" pitchFamily="49" charset="0"/>
            </a:endParaRPr>
          </a:p>
        </p:txBody>
      </p:sp>
      <p:sp>
        <p:nvSpPr>
          <p:cNvPr id="274438" name="Text Box 7"/>
          <p:cNvSpPr txBox="1">
            <a:spLocks noChangeArrowheads="1"/>
          </p:cNvSpPr>
          <p:nvPr/>
        </p:nvSpPr>
        <p:spPr bwMode="auto">
          <a:xfrm>
            <a:off x="6867525" y="2320925"/>
            <a:ext cx="1219200" cy="6794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00" b="1">
                <a:solidFill>
                  <a:schemeClr val="tx2"/>
                </a:solidFill>
              </a:rPr>
              <a:t>good use of SIZEOF</a:t>
            </a:r>
          </a:p>
        </p:txBody>
      </p:sp>
      <p:sp>
        <p:nvSpPr>
          <p:cNvPr id="274439" name="Text Box 8"/>
          <p:cNvSpPr txBox="1">
            <a:spLocks noChangeArrowheads="1"/>
          </p:cNvSpPr>
          <p:nvPr/>
        </p:nvSpPr>
        <p:spPr bwMode="auto">
          <a:xfrm>
            <a:off x="838200" y="1219200"/>
            <a:ext cx="74676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following code copies a string from </a:t>
            </a:r>
            <a:r>
              <a:rPr lang="en-US">
                <a:solidFill>
                  <a:schemeClr val="tx2"/>
                </a:solidFill>
              </a:rPr>
              <a:t>source</a:t>
            </a:r>
            <a:r>
              <a:rPr lang="en-US"/>
              <a:t> to </a:t>
            </a:r>
            <a:r>
              <a:rPr lang="en-US">
                <a:solidFill>
                  <a:schemeClr val="tx2"/>
                </a:solidFill>
              </a:rPr>
              <a:t>target</a:t>
            </a:r>
            <a:r>
              <a:rPr lang="en-US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aring">
  <a:themeElements>
    <a:clrScheme name="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ECFE02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137160" rIns="91440" bIns="13716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137160" rIns="91440" bIns="13716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D:\ProgramFiles2000\Microsoft Office\Templates\Presentation Designs\Soaring.pot</Template>
  <TotalTime>2294</TotalTime>
  <Words>339</Words>
  <Application>Microsoft Office PowerPoint</Application>
  <PresentationFormat>On-screen Show (4:3)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Courier New</vt:lpstr>
      <vt:lpstr>Symbol</vt:lpstr>
      <vt:lpstr>Times New Roman</vt:lpstr>
      <vt:lpstr>Soaring</vt:lpstr>
      <vt:lpstr>PowerPoint Presentation</vt:lpstr>
      <vt:lpstr>JMP and LOOP Instructions</vt:lpstr>
      <vt:lpstr>JMP Instruction</vt:lpstr>
      <vt:lpstr>LOOP Instruction</vt:lpstr>
      <vt:lpstr>Your turn . . .</vt:lpstr>
      <vt:lpstr>Nested Loop</vt:lpstr>
      <vt:lpstr>Summing an Integer Array</vt:lpstr>
      <vt:lpstr>Copying a String</vt:lpstr>
    </vt:vector>
  </TitlesOfParts>
  <Company>Prentice-Hall Publishing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Basic Concepts</dc:subject>
  <dc:creator>Kip Irvine</dc:creator>
  <cp:lastModifiedBy>Shazia</cp:lastModifiedBy>
  <cp:revision>380</cp:revision>
  <cp:lastPrinted>1601-01-01T00:00:00Z</cp:lastPrinted>
  <dcterms:created xsi:type="dcterms:W3CDTF">2002-05-30T02:31:33Z</dcterms:created>
  <dcterms:modified xsi:type="dcterms:W3CDTF">2019-04-16T20:18:38Z</dcterms:modified>
</cp:coreProperties>
</file>