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515" r:id="rId2"/>
    <p:sldId id="516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1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8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5" autoAdjust="0"/>
    <p:restoredTop sz="90929"/>
  </p:normalViewPr>
  <p:slideViewPr>
    <p:cSldViewPr>
      <p:cViewPr varScale="1">
        <p:scale>
          <a:sx n="68" d="100"/>
          <a:sy n="68" d="100"/>
        </p:scale>
        <p:origin x="16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66FE943-1FB7-4DBC-91A3-788BE7052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5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5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1CE641E-3263-4AA4-9032-174FC2BCD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0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94A4-1CC8-4B62-8074-225E5F3D9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1CE80-AC9D-4C9D-946D-0CA774D52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8FD85-0884-43F5-B3F8-F2E82E7B9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67C5-BAF9-4CB1-9191-653294FD5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12E2E-0571-4D06-BE0A-81BC86DE9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617B3-322E-444B-9125-B6B305C6E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37DC-49FB-4E7A-8E77-7C0983FF1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4F4B0-F223-467A-9AE2-FDFD12E43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1A51C-986B-47A6-ABEB-F5A2080DE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7933A-ED26-4EEB-80F7-CECC2EC43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40475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60" name="Text Box 12"/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Times New Roman" pitchFamily="18" charset="0"/>
              </a:defRPr>
            </a:lvl1pPr>
          </a:lstStyle>
          <a:p>
            <a:pPr>
              <a:defRPr/>
            </a:pPr>
            <a:fld id="{829852A4-D086-4893-9D7B-2AA679034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1430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Assembly Language for x86 Processors </a:t>
            </a:r>
            <a:r>
              <a:rPr lang="en-US" sz="2800" smtClean="0"/>
              <a:t>6th Edition</a:t>
            </a:r>
            <a:r>
              <a:rPr lang="en-US" smtClean="0"/>
              <a:t>  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smtClean="0"/>
              <a:t>Chapter 5: Procedures</a:t>
            </a:r>
          </a:p>
        </p:txBody>
      </p:sp>
      <p:sp>
        <p:nvSpPr>
          <p:cNvPr id="277510" name="Text Box 7"/>
          <p:cNvSpPr txBox="1">
            <a:spLocks noChangeArrowheads="1"/>
          </p:cNvSpPr>
          <p:nvPr/>
        </p:nvSpPr>
        <p:spPr bwMode="auto">
          <a:xfrm>
            <a:off x="2895600" y="1676400"/>
            <a:ext cx="3276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Kip R. Irvine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90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E9C26F-92E5-41AA-839A-893C2BB5011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2</a:t>
            </a:r>
          </a:p>
        </p:txBody>
      </p:sp>
      <p:sp>
        <p:nvSpPr>
          <p:cNvPr id="290821" name="Text Box 3"/>
          <p:cNvSpPr txBox="1">
            <a:spLocks noChangeArrowheads="1"/>
          </p:cNvSpPr>
          <p:nvPr/>
        </p:nvSpPr>
        <p:spPr bwMode="auto">
          <a:xfrm>
            <a:off x="1600200" y="2209800"/>
            <a:ext cx="6096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str1 BYTE "Assembly language is easy!",0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mov  edx,OFFSET str1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WriteString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Crlf</a:t>
            </a:r>
          </a:p>
        </p:txBody>
      </p:sp>
      <p:sp>
        <p:nvSpPr>
          <p:cNvPr id="290822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Display a null-terminated string and move the cursor to the beginning of the next screen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92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F44E09-3304-4D8F-8FC7-CB610BD63A6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3</a:t>
            </a:r>
          </a:p>
        </p:txBody>
      </p:sp>
      <p:sp>
        <p:nvSpPr>
          <p:cNvPr id="292869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701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IntVal = 35	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mov  eax,IntVal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WriteBin	; display binary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WriteDec	; display decimal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WriteHex	; display hexadecimal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Crlf</a:t>
            </a:r>
          </a:p>
        </p:txBody>
      </p:sp>
      <p:sp>
        <p:nvSpPr>
          <p:cNvPr id="292870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Display an unsigned integer in binary, decimal, and hexadecimal, each on a separate line.</a:t>
            </a:r>
          </a:p>
        </p:txBody>
      </p:sp>
      <p:grpSp>
        <p:nvGrpSpPr>
          <p:cNvPr id="292871" name="Group 5"/>
          <p:cNvGrpSpPr>
            <a:grpSpLocks/>
          </p:cNvGrpSpPr>
          <p:nvPr/>
        </p:nvGrpSpPr>
        <p:grpSpPr bwMode="auto">
          <a:xfrm>
            <a:off x="762000" y="4495800"/>
            <a:ext cx="7696200" cy="1600200"/>
            <a:chOff x="384" y="1152"/>
            <a:chExt cx="4848" cy="1008"/>
          </a:xfrm>
        </p:grpSpPr>
        <p:sp>
          <p:nvSpPr>
            <p:cNvPr id="292872" name="Text Box 6"/>
            <p:cNvSpPr txBox="1">
              <a:spLocks noChangeArrowheads="1"/>
            </p:cNvSpPr>
            <p:nvPr/>
          </p:nvSpPr>
          <p:spPr bwMode="auto">
            <a:xfrm>
              <a:off x="720" y="1536"/>
              <a:ext cx="3840" cy="62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0000 0000 0000 0000 0000 0000 0010 0011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35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23</a:t>
              </a:r>
            </a:p>
          </p:txBody>
        </p:sp>
        <p:sp>
          <p:nvSpPr>
            <p:cNvPr id="292873" name="Text Box 7"/>
            <p:cNvSpPr txBox="1">
              <a:spLocks noChangeArrowheads="1"/>
            </p:cNvSpPr>
            <p:nvPr/>
          </p:nvSpPr>
          <p:spPr bwMode="auto">
            <a:xfrm>
              <a:off x="384" y="1152"/>
              <a:ext cx="4848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</a:rPr>
                <a:t>Sample output: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09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834274-AE4D-4D59-ABC6-2AA43EE388F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Stack Operations</a:t>
            </a:r>
          </a:p>
        </p:txBody>
      </p:sp>
      <p:sp>
        <p:nvSpPr>
          <p:cNvPr id="309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638800" cy="3505200"/>
          </a:xfrm>
        </p:spPr>
        <p:txBody>
          <a:bodyPr/>
          <a:lstStyle/>
          <a:p>
            <a:pPr eaLnBrk="1" hangingPunct="1"/>
            <a:r>
              <a:rPr lang="en-US" smtClean="0"/>
              <a:t>Runtime Stack</a:t>
            </a:r>
          </a:p>
          <a:p>
            <a:pPr eaLnBrk="1" hangingPunct="1"/>
            <a:r>
              <a:rPr lang="en-US" smtClean="0"/>
              <a:t>PUSH Operation</a:t>
            </a:r>
          </a:p>
          <a:p>
            <a:pPr eaLnBrk="1" hangingPunct="1"/>
            <a:r>
              <a:rPr lang="en-US" smtClean="0"/>
              <a:t>POP Operation</a:t>
            </a:r>
          </a:p>
          <a:p>
            <a:pPr eaLnBrk="1" hangingPunct="1"/>
            <a:r>
              <a:rPr lang="en-US" smtClean="0"/>
              <a:t>PUSH and POP Instructions</a:t>
            </a:r>
          </a:p>
          <a:p>
            <a:pPr eaLnBrk="1" hangingPunct="1"/>
            <a:r>
              <a:rPr lang="en-US" smtClean="0"/>
              <a:t>Using PUSH and POP</a:t>
            </a:r>
          </a:p>
          <a:p>
            <a:pPr eaLnBrk="1" hangingPunct="1"/>
            <a:r>
              <a:rPr lang="en-US" smtClean="0"/>
              <a:t>Example: Reversing a String</a:t>
            </a:r>
          </a:p>
          <a:p>
            <a:pPr eaLnBrk="1" hangingPunct="1"/>
            <a:r>
              <a:rPr lang="en-US" smtClean="0"/>
              <a:t>Related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D0F3CB-4553-41C4-8502-B18794DF6AE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Runtime Stack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828800"/>
          </a:xfrm>
        </p:spPr>
        <p:txBody>
          <a:bodyPr/>
          <a:lstStyle/>
          <a:p>
            <a:pPr eaLnBrk="1" hangingPunct="1"/>
            <a:r>
              <a:rPr lang="en-US" smtClean="0"/>
              <a:t>Imagine a stack of plates . . .</a:t>
            </a:r>
          </a:p>
          <a:p>
            <a:pPr lvl="1" eaLnBrk="1" hangingPunct="1"/>
            <a:r>
              <a:rPr lang="en-US" smtClean="0"/>
              <a:t>plates are only added to the top</a:t>
            </a:r>
          </a:p>
          <a:p>
            <a:pPr lvl="1" eaLnBrk="1" hangingPunct="1"/>
            <a:r>
              <a:rPr lang="en-US" smtClean="0"/>
              <a:t>plates are only removed from the top</a:t>
            </a:r>
          </a:p>
          <a:p>
            <a:pPr lvl="1" eaLnBrk="1" hangingPunct="1"/>
            <a:r>
              <a:rPr lang="en-US" smtClean="0"/>
              <a:t>LIFO structure</a:t>
            </a:r>
          </a:p>
        </p:txBody>
      </p:sp>
      <p:graphicFrame>
        <p:nvGraphicFramePr>
          <p:cNvPr id="32770" name="Object 6"/>
          <p:cNvGraphicFramePr>
            <a:graphicFrameLocks noChangeAspect="1"/>
          </p:cNvGraphicFramePr>
          <p:nvPr/>
        </p:nvGraphicFramePr>
        <p:xfrm>
          <a:off x="1828800" y="3048000"/>
          <a:ext cx="4953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VISIO" r:id="rId3" imgW="2214372" imgH="984504" progId="Visio.Drawing.6">
                  <p:embed/>
                </p:oleObj>
              </mc:Choice>
              <mc:Fallback>
                <p:oleObj name="VISIO" r:id="rId3" imgW="2214372" imgH="984504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030" r="4546" b="-2055"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49530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29EEB7-6946-4F39-8C9E-90E04653E8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Runtime Stack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371600"/>
          </a:xfrm>
        </p:spPr>
        <p:txBody>
          <a:bodyPr/>
          <a:lstStyle/>
          <a:p>
            <a:pPr eaLnBrk="1" hangingPunct="1"/>
            <a:r>
              <a:rPr lang="en-US" smtClean="0"/>
              <a:t>Managed by the CPU, using two registers</a:t>
            </a:r>
          </a:p>
          <a:p>
            <a:pPr lvl="1" eaLnBrk="1" hangingPunct="1"/>
            <a:r>
              <a:rPr lang="en-US" smtClean="0"/>
              <a:t>SS (stack segment)</a:t>
            </a:r>
          </a:p>
          <a:p>
            <a:pPr lvl="1" eaLnBrk="1" hangingPunct="1"/>
            <a:r>
              <a:rPr lang="en-US" smtClean="0"/>
              <a:t>ESP (stack pointer) *</a:t>
            </a: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533400" y="5867400"/>
            <a:ext cx="77724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* SP in Real-address mode</a:t>
            </a:r>
          </a:p>
        </p:txBody>
      </p:sp>
      <p:graphicFrame>
        <p:nvGraphicFramePr>
          <p:cNvPr id="33794" name="Object 5"/>
          <p:cNvGraphicFramePr>
            <a:graphicFrameLocks noChangeAspect="1"/>
          </p:cNvGraphicFramePr>
          <p:nvPr/>
        </p:nvGraphicFramePr>
        <p:xfrm>
          <a:off x="2514600" y="2590800"/>
          <a:ext cx="3810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VISIO" r:id="rId3" imgW="2313432" imgH="1504188" progId="Visio.Drawing.6">
                  <p:embed/>
                </p:oleObj>
              </mc:Choice>
              <mc:Fallback>
                <p:oleObj name="VISIO" r:id="rId3" imgW="2313432" imgH="1504188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018" r="5263" b="-4991"/>
                      <a:stretch>
                        <a:fillRect/>
                      </a:stretch>
                    </p:blipFill>
                    <p:spPr bwMode="auto">
                      <a:xfrm>
                        <a:off x="2514600" y="2590800"/>
                        <a:ext cx="3810000" cy="2971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F9AB06-3A1C-46FC-A257-A5555AFE0E1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PUSH Operation</a:t>
            </a:r>
            <a:r>
              <a:rPr lang="en-US" sz="2400" smtClean="0"/>
              <a:t> (1 of 2)</a:t>
            </a:r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95400"/>
          </a:xfrm>
        </p:spPr>
        <p:txBody>
          <a:bodyPr/>
          <a:lstStyle/>
          <a:p>
            <a:pPr eaLnBrk="1" hangingPunct="1"/>
            <a:r>
              <a:rPr lang="en-US" smtClean="0"/>
              <a:t>A 32-bit push operation decrements the stack pointer by 4 and copies a value into the location pointed to by the stack pointer.</a:t>
            </a:r>
          </a:p>
        </p:txBody>
      </p:sp>
      <p:graphicFrame>
        <p:nvGraphicFramePr>
          <p:cNvPr id="34818" name="Object 6"/>
          <p:cNvGraphicFramePr>
            <a:graphicFrameLocks noChangeAspect="1"/>
          </p:cNvGraphicFramePr>
          <p:nvPr/>
        </p:nvGraphicFramePr>
        <p:xfrm>
          <a:off x="1066800" y="2590800"/>
          <a:ext cx="72390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VISIO" r:id="rId3" imgW="4451604" imgH="1546860" progId="Visio.Drawing.6">
                  <p:embed/>
                </p:oleObj>
              </mc:Choice>
              <mc:Fallback>
                <p:oleObj name="VISIO" r:id="rId3" imgW="4451604" imgH="154686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556" r="3334"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7239000" cy="2768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A04CB7-41DC-44E3-AA93-D5B6E07EA21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PUSH Operation</a:t>
            </a:r>
            <a:r>
              <a:rPr lang="en-US" sz="2400" smtClean="0"/>
              <a:t> (2 of 2)</a:t>
            </a:r>
            <a:endParaRPr lang="en-US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/>
              <a:t>Same stack after pushing two more integers:</a:t>
            </a:r>
          </a:p>
        </p:txBody>
      </p:sp>
      <p:graphicFrame>
        <p:nvGraphicFramePr>
          <p:cNvPr id="35842" name="Object 5"/>
          <p:cNvGraphicFramePr>
            <a:graphicFrameLocks noChangeAspect="1"/>
          </p:cNvGraphicFramePr>
          <p:nvPr/>
        </p:nvGraphicFramePr>
        <p:xfrm>
          <a:off x="2590800" y="1752600"/>
          <a:ext cx="37338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VISIO" r:id="rId3" imgW="2392680" imgH="1490472" progId="Visio.Drawing.6">
                  <p:embed/>
                </p:oleObj>
              </mc:Choice>
              <mc:Fallback>
                <p:oleObj name="VISIO" r:id="rId3" imgW="2392680" imgH="149047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804" r="5882"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3733800" cy="2763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914400" y="48006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stack grows downward. The area below ESP is always available (unless the stack has overflowed).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6E57D5-BA6D-4DBD-BF6D-ABE1D0FF4CE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POP Operation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543800" cy="1524000"/>
          </a:xfrm>
        </p:spPr>
        <p:txBody>
          <a:bodyPr/>
          <a:lstStyle/>
          <a:p>
            <a:pPr eaLnBrk="1" hangingPunct="1"/>
            <a:r>
              <a:rPr lang="en-US" sz="2000" smtClean="0"/>
              <a:t>Copies value at stack[ESP] into a register or variable.</a:t>
            </a:r>
          </a:p>
          <a:p>
            <a:pPr eaLnBrk="1" hangingPunct="1"/>
            <a:r>
              <a:rPr lang="en-US" sz="2000" smtClean="0"/>
              <a:t>Adds </a:t>
            </a:r>
            <a:r>
              <a:rPr lang="en-US" sz="2000" i="1" smtClean="0"/>
              <a:t>n</a:t>
            </a:r>
            <a:r>
              <a:rPr lang="en-US" sz="2000" smtClean="0"/>
              <a:t> to ESP, where </a:t>
            </a:r>
            <a:r>
              <a:rPr lang="en-US" sz="2000" i="1" smtClean="0"/>
              <a:t>n</a:t>
            </a:r>
            <a:r>
              <a:rPr lang="en-US" sz="2000" smtClean="0"/>
              <a:t> is either 2 or 4.</a:t>
            </a:r>
          </a:p>
          <a:p>
            <a:pPr lvl="1" eaLnBrk="1" hangingPunct="1"/>
            <a:r>
              <a:rPr lang="en-US" sz="1800" smtClean="0"/>
              <a:t>value of </a:t>
            </a:r>
            <a:r>
              <a:rPr lang="en-US" sz="1800" i="1" smtClean="0"/>
              <a:t>n</a:t>
            </a:r>
            <a:r>
              <a:rPr lang="en-US" sz="1800" smtClean="0"/>
              <a:t> depends on the attribute of the operand receiving the data</a:t>
            </a:r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1143000" y="2819400"/>
          <a:ext cx="6705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VISIO" r:id="rId3" imgW="4509516" imgH="1589532" progId="Visio.Drawing.6">
                  <p:embed/>
                </p:oleObj>
              </mc:Choice>
              <mc:Fallback>
                <p:oleObj name="VISIO" r:id="rId3" imgW="4509516" imgH="158953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5051"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6705600" cy="2667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10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5F5CA1-EDCD-4D6D-B05A-F64ECE61435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PUSH and POP Instructions</a:t>
            </a:r>
          </a:p>
        </p:txBody>
      </p:sp>
      <p:sp>
        <p:nvSpPr>
          <p:cNvPr id="310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371600"/>
            <a:ext cx="4572000" cy="3352800"/>
          </a:xfrm>
        </p:spPr>
        <p:txBody>
          <a:bodyPr/>
          <a:lstStyle/>
          <a:p>
            <a:pPr eaLnBrk="1" hangingPunct="1"/>
            <a:r>
              <a:rPr lang="en-US" smtClean="0"/>
              <a:t>PUSH syntax:</a:t>
            </a:r>
          </a:p>
          <a:p>
            <a:pPr lvl="1" eaLnBrk="1" hangingPunct="1"/>
            <a:r>
              <a:rPr lang="en-US" smtClean="0"/>
              <a:t>PUSH </a:t>
            </a:r>
            <a:r>
              <a:rPr lang="en-US" i="1" smtClean="0"/>
              <a:t>r/m16</a:t>
            </a:r>
            <a:r>
              <a:rPr lang="en-US" smtClean="0"/>
              <a:t>		</a:t>
            </a:r>
          </a:p>
          <a:p>
            <a:pPr lvl="1" eaLnBrk="1" hangingPunct="1"/>
            <a:r>
              <a:rPr lang="en-US" smtClean="0"/>
              <a:t>PUSH </a:t>
            </a:r>
            <a:r>
              <a:rPr lang="en-US" i="1" smtClean="0"/>
              <a:t>r/m32</a:t>
            </a:r>
          </a:p>
          <a:p>
            <a:pPr lvl="1" eaLnBrk="1" hangingPunct="1"/>
            <a:r>
              <a:rPr lang="en-US" smtClean="0"/>
              <a:t>PUSH </a:t>
            </a:r>
            <a:r>
              <a:rPr lang="en-US" i="1" smtClean="0"/>
              <a:t>imm32</a:t>
            </a:r>
          </a:p>
          <a:p>
            <a:pPr eaLnBrk="1" hangingPunct="1"/>
            <a:r>
              <a:rPr lang="en-US" smtClean="0"/>
              <a:t>POP syntax:</a:t>
            </a:r>
          </a:p>
          <a:p>
            <a:pPr lvl="1" eaLnBrk="1" hangingPunct="1"/>
            <a:r>
              <a:rPr lang="en-US" smtClean="0"/>
              <a:t>POP </a:t>
            </a:r>
            <a:r>
              <a:rPr lang="en-US" i="1" smtClean="0"/>
              <a:t>r/m16</a:t>
            </a:r>
            <a:r>
              <a:rPr lang="en-US" smtClean="0"/>
              <a:t>		</a:t>
            </a:r>
          </a:p>
          <a:p>
            <a:pPr lvl="1" eaLnBrk="1" hangingPunct="1"/>
            <a:r>
              <a:rPr lang="en-US" smtClean="0"/>
              <a:t>POP </a:t>
            </a:r>
            <a:r>
              <a:rPr lang="en-US" i="1" smtClean="0"/>
              <a:t>r/m32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11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DD5226-24B3-4178-8700-562E5C50713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PUSH and POP</a:t>
            </a:r>
          </a:p>
        </p:txBody>
      </p:sp>
      <p:sp>
        <p:nvSpPr>
          <p:cNvPr id="311301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push esi		; push registers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push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push ebx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 esi,OFFSET dwordVal 		; display some memory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 ecx,LENGTHOF dwordVal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 ebx,TYPE dwordVal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call DumpMem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pop  ebx		; restore registers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pop 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pop  esi</a:t>
            </a:r>
          </a:p>
        </p:txBody>
      </p:sp>
      <p:sp>
        <p:nvSpPr>
          <p:cNvPr id="31130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Save and restore registers when they contain important values. PUSH and POP instructions occur in the opposite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78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7B4989-ED36-44EF-B769-E1CDDE0DC5E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Chapter Overview</a:t>
            </a:r>
          </a:p>
        </p:txBody>
      </p:sp>
      <p:sp>
        <p:nvSpPr>
          <p:cNvPr id="27853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6400800" cy="28956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/>
              <a:t>Book's Link Library</a:t>
            </a:r>
          </a:p>
          <a:p>
            <a:pPr eaLnBrk="1" hangingPunct="1"/>
            <a:r>
              <a:rPr lang="en-US" dirty="0" smtClean="0"/>
              <a:t>Stack </a:t>
            </a:r>
            <a:r>
              <a:rPr lang="en-US" dirty="0" smtClean="0"/>
              <a:t>Operations</a:t>
            </a:r>
          </a:p>
          <a:p>
            <a:pPr eaLnBrk="1" hangingPunct="1"/>
            <a:r>
              <a:rPr lang="en-US" dirty="0" smtClean="0"/>
              <a:t>Defining and Using Procedures</a:t>
            </a:r>
          </a:p>
          <a:p>
            <a:pPr eaLnBrk="1" hangingPunct="1"/>
            <a:r>
              <a:rPr lang="en-US" dirty="0" smtClean="0"/>
              <a:t>Program Design Using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123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D9B22B-B365-426C-9BED-6F139284594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Example: Nested Loop</a:t>
            </a:r>
          </a:p>
        </p:txBody>
      </p:sp>
      <p:sp>
        <p:nvSpPr>
          <p:cNvPr id="312325" name="Text Box 3"/>
          <p:cNvSpPr txBox="1">
            <a:spLocks noChangeArrowheads="1"/>
          </p:cNvSpPr>
          <p:nvPr/>
        </p:nvSpPr>
        <p:spPr bwMode="auto">
          <a:xfrm>
            <a:off x="838200" y="2133600"/>
            <a:ext cx="7315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lang="en-US" sz="1800" b="1">
                <a:latin typeface="Courier New" pitchFamily="49" charset="0"/>
              </a:rPr>
              <a:t>	mov ecx,100	; set outer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lang="en-US" sz="1800" b="1">
                <a:latin typeface="Courier New" pitchFamily="49" charset="0"/>
              </a:rPr>
              <a:t>L1:		; begin the outer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push ecx	; save outer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endParaRPr lang="en-US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lang="en-US" sz="1800" b="1">
                <a:latin typeface="Courier New" pitchFamily="49" charset="0"/>
              </a:rPr>
              <a:t>	mov ecx,20	; set inner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lang="en-US" sz="1800" b="1">
                <a:latin typeface="Courier New" pitchFamily="49" charset="0"/>
              </a:rPr>
              <a:t>L2:		; begin the inner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lang="en-US" sz="1800" b="1">
                <a:latin typeface="Courier New" pitchFamily="49" charset="0"/>
              </a:rPr>
              <a:t>	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lang="en-US" sz="1800" b="1">
                <a:latin typeface="Courier New" pitchFamily="49" charset="0"/>
              </a:rPr>
              <a:t>	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lang="en-US" sz="1800" b="1">
                <a:latin typeface="Courier New" pitchFamily="49" charset="0"/>
              </a:rPr>
              <a:t>	loop L2	; repeat the inner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pop ecx	; restore outer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143250" algn="l"/>
              </a:tabLst>
            </a:pPr>
            <a:r>
              <a:rPr lang="en-US" sz="1800" b="1">
                <a:latin typeface="Courier New" pitchFamily="49" charset="0"/>
              </a:rPr>
              <a:t>	loop L1	; repeat the outer loop</a:t>
            </a:r>
          </a:p>
        </p:txBody>
      </p:sp>
      <p:sp>
        <p:nvSpPr>
          <p:cNvPr id="31232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When creating a nested loop, push the outer loop counter before entering the inner loop:</a:t>
            </a:r>
          </a:p>
        </p:txBody>
      </p:sp>
      <p:sp>
        <p:nvSpPr>
          <p:cNvPr id="312327" name="Rectangle 5"/>
          <p:cNvSpPr>
            <a:spLocks noChangeArrowheads="1"/>
          </p:cNvSpPr>
          <p:nvPr/>
        </p:nvSpPr>
        <p:spPr bwMode="auto">
          <a:xfrm>
            <a:off x="914400" y="3200400"/>
            <a:ext cx="6934200" cy="16764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tIns="137160" bIns="13716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15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277FD0-5474-4D22-8264-F8B6470A14D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Related Instructions</a:t>
            </a:r>
          </a:p>
        </p:txBody>
      </p:sp>
      <p:sp>
        <p:nvSpPr>
          <p:cNvPr id="315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pPr eaLnBrk="1" hangingPunct="1"/>
            <a:r>
              <a:rPr lang="en-US" smtClean="0"/>
              <a:t>PUSHFD and POPFD</a:t>
            </a:r>
          </a:p>
          <a:p>
            <a:pPr lvl="1" eaLnBrk="1" hangingPunct="1"/>
            <a:r>
              <a:rPr lang="en-US" smtClean="0"/>
              <a:t>push and pop the EFLAGS register</a:t>
            </a:r>
          </a:p>
          <a:p>
            <a:pPr eaLnBrk="1" hangingPunct="1"/>
            <a:r>
              <a:rPr lang="en-US" smtClean="0"/>
              <a:t>PUSHAD pushes the 32-bit general-purpose registers on the stack </a:t>
            </a:r>
          </a:p>
          <a:p>
            <a:pPr lvl="1" eaLnBrk="1" hangingPunct="1"/>
            <a:r>
              <a:rPr lang="en-US" smtClean="0"/>
              <a:t>order: EAX, ECX, EDX, EBX, ESP, EBP, ESI, EDI</a:t>
            </a:r>
          </a:p>
          <a:p>
            <a:pPr eaLnBrk="1" hangingPunct="1"/>
            <a:r>
              <a:rPr lang="en-US" smtClean="0"/>
              <a:t>POPAD pops the same registers off the stack in reverse order</a:t>
            </a:r>
          </a:p>
          <a:p>
            <a:pPr lvl="1" eaLnBrk="1" hangingPunct="1"/>
            <a:r>
              <a:rPr lang="en-US" smtClean="0"/>
              <a:t>PUSHA and POPA do the same for 16-bit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17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FDB03A-90E4-4AE4-A90F-88229F40B60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45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31744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6400800" cy="2895600"/>
          </a:xfrm>
        </p:spPr>
        <p:txBody>
          <a:bodyPr/>
          <a:lstStyle/>
          <a:p>
            <a:pPr eaLnBrk="1" hangingPunct="1"/>
            <a:r>
              <a:rPr lang="en-US" smtClean="0"/>
              <a:t>Linking to an External Library</a:t>
            </a:r>
          </a:p>
          <a:p>
            <a:pPr eaLnBrk="1" hangingPunct="1"/>
            <a:r>
              <a:rPr lang="en-US" smtClean="0"/>
              <a:t>The Book's Link Library</a:t>
            </a:r>
          </a:p>
          <a:p>
            <a:pPr eaLnBrk="1" hangingPunct="1"/>
            <a:r>
              <a:rPr lang="en-US" smtClean="0"/>
              <a:t>Stack Operations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Defining and Using Procedures</a:t>
            </a:r>
          </a:p>
          <a:p>
            <a:pPr eaLnBrk="1" hangingPunct="1"/>
            <a:r>
              <a:rPr lang="en-US" smtClean="0"/>
              <a:t>Program Design Using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18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BA2698-2CEE-48EB-A877-7BA9A2D029B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Defining and Using Procedures</a:t>
            </a:r>
          </a:p>
        </p:txBody>
      </p:sp>
      <p:sp>
        <p:nvSpPr>
          <p:cNvPr id="318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6400800" cy="4038600"/>
          </a:xfrm>
        </p:spPr>
        <p:txBody>
          <a:bodyPr/>
          <a:lstStyle/>
          <a:p>
            <a:pPr eaLnBrk="1" hangingPunct="1"/>
            <a:r>
              <a:rPr lang="en-US" dirty="0" smtClean="0"/>
              <a:t>Creating Procedures</a:t>
            </a:r>
          </a:p>
          <a:p>
            <a:pPr eaLnBrk="1" hangingPunct="1"/>
            <a:r>
              <a:rPr lang="en-US" dirty="0" smtClean="0"/>
              <a:t>Documenting Procedures</a:t>
            </a:r>
          </a:p>
          <a:p>
            <a:pPr eaLnBrk="1" hangingPunct="1"/>
            <a:r>
              <a:rPr lang="en-US" dirty="0" smtClean="0"/>
              <a:t>Example: </a:t>
            </a:r>
            <a:r>
              <a:rPr lang="en-US" dirty="0" err="1" smtClean="0"/>
              <a:t>SumOf</a:t>
            </a:r>
            <a:r>
              <a:rPr lang="en-US" dirty="0" smtClean="0"/>
              <a:t> Procedure</a:t>
            </a:r>
          </a:p>
          <a:p>
            <a:pPr eaLnBrk="1" hangingPunct="1"/>
            <a:r>
              <a:rPr lang="en-US" dirty="0" smtClean="0"/>
              <a:t>CALL and RET </a:t>
            </a:r>
            <a:r>
              <a:rPr lang="en-US" dirty="0" smtClean="0"/>
              <a:t>Instructions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19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9C3142-CF53-49D7-BDF6-B9A231B6C46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Creating Procedures</a:t>
            </a:r>
          </a:p>
        </p:txBody>
      </p:sp>
      <p:sp>
        <p:nvSpPr>
          <p:cNvPr id="319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Large problems can be divided into smaller tasks to make them more manageable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smtClean="0">
                <a:solidFill>
                  <a:schemeClr val="tx2"/>
                </a:solidFill>
              </a:rPr>
              <a:t>procedure</a:t>
            </a:r>
            <a:r>
              <a:rPr lang="en-US" smtClean="0"/>
              <a:t> is the ASM equivalent of a Java or C++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Following is an assembly language procedure named </a:t>
            </a:r>
            <a:r>
              <a:rPr lang="en-US" smtClean="0">
                <a:solidFill>
                  <a:schemeClr val="tx2"/>
                </a:solidFill>
              </a:rPr>
              <a:t>sample:</a:t>
            </a:r>
          </a:p>
        </p:txBody>
      </p:sp>
      <p:sp>
        <p:nvSpPr>
          <p:cNvPr id="319494" name="Text Box 4"/>
          <p:cNvSpPr txBox="1">
            <a:spLocks noChangeArrowheads="1"/>
          </p:cNvSpPr>
          <p:nvPr/>
        </p:nvSpPr>
        <p:spPr bwMode="auto">
          <a:xfrm>
            <a:off x="2286000" y="3657600"/>
            <a:ext cx="4953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sample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sample ENDP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20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5CF7E0-64B9-41ED-84F6-A9DF09792E0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Documenting Procedures</a:t>
            </a:r>
          </a:p>
        </p:txBody>
      </p:sp>
      <p:sp>
        <p:nvSpPr>
          <p:cNvPr id="320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2438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smtClean="0"/>
              <a:t>A description of all tasks accomplished by the procedure.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>
                <a:solidFill>
                  <a:schemeClr val="tx2"/>
                </a:solidFill>
              </a:rPr>
              <a:t>Receives:</a:t>
            </a:r>
            <a:r>
              <a:rPr lang="en-US" sz="2000" smtClean="0"/>
              <a:t> A list of input parameters; state their usage and requirements.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>
                <a:solidFill>
                  <a:schemeClr val="tx2"/>
                </a:solidFill>
              </a:rPr>
              <a:t>Returns:</a:t>
            </a:r>
            <a:r>
              <a:rPr lang="en-US" sz="2000" smtClean="0"/>
              <a:t> A description of values returned by the procedure.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>
                <a:solidFill>
                  <a:schemeClr val="tx2"/>
                </a:solidFill>
              </a:rPr>
              <a:t>Requires:</a:t>
            </a:r>
            <a:r>
              <a:rPr lang="en-US" sz="2000" smtClean="0"/>
              <a:t> Optional list of requirements called </a:t>
            </a:r>
            <a:r>
              <a:rPr lang="en-US" sz="2000" smtClean="0">
                <a:solidFill>
                  <a:schemeClr val="tx2"/>
                </a:solidFill>
              </a:rPr>
              <a:t>preconditions</a:t>
            </a:r>
            <a:r>
              <a:rPr lang="en-US" sz="2000" smtClean="0"/>
              <a:t> that must be satisfied before the procedure is called.</a:t>
            </a:r>
          </a:p>
        </p:txBody>
      </p:sp>
      <p:sp>
        <p:nvSpPr>
          <p:cNvPr id="32051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391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Suggested documentation for each procedure: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85800" y="4495800"/>
            <a:ext cx="7620000" cy="92392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If a procedure is called without its preconditions satisfied, it will  probably not produce the expected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21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0AF6C9-312D-420A-8880-5BCE4564FEE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Example: SumOf Procedure</a:t>
            </a:r>
          </a:p>
        </p:txBody>
      </p:sp>
      <p:sp>
        <p:nvSpPr>
          <p:cNvPr id="32154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696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;---------------------------------------------------------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SumOf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Calculates and returns the sum of three 32-bit integers.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Receives: EAX, EBX, ECX, the three integers. May be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signed or unsigned.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Returns: EAX = sum, and the status flags (Carry,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Overflow, etc.) are changed.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Requires: nothing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;---------------------------------------------------------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add eax,ebx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add eax,ecx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SumOf ENDP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22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8312D2-A341-4986-8E52-88B8E01D7E2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CALL and RET Instructions</a:t>
            </a:r>
          </a:p>
        </p:txBody>
      </p:sp>
      <p:sp>
        <p:nvSpPr>
          <p:cNvPr id="322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514600"/>
          </a:xfrm>
        </p:spPr>
        <p:txBody>
          <a:bodyPr/>
          <a:lstStyle/>
          <a:p>
            <a:pPr eaLnBrk="1" hangingPunct="1"/>
            <a:r>
              <a:rPr lang="en-US" smtClean="0"/>
              <a:t>The CALL instruction calls a procedure </a:t>
            </a:r>
          </a:p>
          <a:p>
            <a:pPr lvl="1" eaLnBrk="1" hangingPunct="1"/>
            <a:r>
              <a:rPr lang="en-US" smtClean="0"/>
              <a:t>pushes offset of next instruction on the stack</a:t>
            </a:r>
          </a:p>
          <a:p>
            <a:pPr lvl="1" eaLnBrk="1" hangingPunct="1"/>
            <a:r>
              <a:rPr lang="en-US" smtClean="0"/>
              <a:t>copies the address of the called procedure into EIP</a:t>
            </a:r>
          </a:p>
          <a:p>
            <a:pPr eaLnBrk="1" hangingPunct="1"/>
            <a:r>
              <a:rPr lang="en-US" smtClean="0"/>
              <a:t> The RET instruction returns from a procedure</a:t>
            </a:r>
          </a:p>
          <a:p>
            <a:pPr lvl="1" eaLnBrk="1" hangingPunct="1"/>
            <a:r>
              <a:rPr lang="en-US" smtClean="0"/>
              <a:t>pops top of stack into EIP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23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EDAB3F-8ED1-4610-9B62-06E62C631BE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CALL-RET Example</a:t>
            </a:r>
            <a:r>
              <a:rPr lang="en-US" sz="2400" smtClean="0"/>
              <a:t> (1 of 2)</a:t>
            </a:r>
          </a:p>
        </p:txBody>
      </p:sp>
      <p:sp>
        <p:nvSpPr>
          <p:cNvPr id="323589" name="Text Box 3"/>
          <p:cNvSpPr txBox="1">
            <a:spLocks noChangeArrowheads="1"/>
          </p:cNvSpPr>
          <p:nvPr/>
        </p:nvSpPr>
        <p:spPr bwMode="auto">
          <a:xfrm>
            <a:off x="3505200" y="1371600"/>
            <a:ext cx="4800600" cy="4038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main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00000020 call MySub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00000025 mov eax,ebx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MySub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00000040 mov eax,edx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MySub ENDP</a:t>
            </a:r>
          </a:p>
        </p:txBody>
      </p:sp>
      <p:sp>
        <p:nvSpPr>
          <p:cNvPr id="323590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28194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0000025 is the offset of the instruction immediately following the CALL instruction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609600" y="3581400"/>
            <a:ext cx="28194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00000040 is the offset of the first instruction inside MySub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789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F20CEF-DEB5-4C54-896C-B6431CCDDB6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CALL-RET Example</a:t>
            </a:r>
            <a:r>
              <a:rPr lang="en-US" sz="2400" smtClean="0"/>
              <a:t> (2 of 2)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2971800" y="1371600"/>
          <a:ext cx="5105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VISIO" r:id="rId3" imgW="2609088" imgH="777240" progId="Visio.Drawing.6">
                  <p:embed/>
                </p:oleObj>
              </mc:Choice>
              <mc:Fallback>
                <p:oleObj name="VISIO" r:id="rId3" imgW="2609088" imgH="77724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125" t="-5234" r="-1563" b="-4691"/>
                      <a:stretch>
                        <a:fillRect/>
                      </a:stretch>
                    </p:blipFill>
                    <p:spPr bwMode="auto">
                      <a:xfrm>
                        <a:off x="2971800" y="1371600"/>
                        <a:ext cx="5105400" cy="1600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228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/>
              <a:t>The CALL instruction pushes 00000025 onto the stack, and loads 00000040 into EIP</a:t>
            </a:r>
          </a:p>
        </p:txBody>
      </p:sp>
      <p:grpSp>
        <p:nvGrpSpPr>
          <p:cNvPr id="37896" name="Group 8"/>
          <p:cNvGrpSpPr>
            <a:grpSpLocks/>
          </p:cNvGrpSpPr>
          <p:nvPr/>
        </p:nvGrpSpPr>
        <p:grpSpPr bwMode="auto">
          <a:xfrm>
            <a:off x="457200" y="3505200"/>
            <a:ext cx="7543800" cy="2133600"/>
            <a:chOff x="288" y="2208"/>
            <a:chExt cx="4752" cy="1344"/>
          </a:xfrm>
        </p:grpSpPr>
        <p:graphicFrame>
          <p:nvGraphicFramePr>
            <p:cNvPr id="37891" name="Object 4"/>
            <p:cNvGraphicFramePr>
              <a:graphicFrameLocks noChangeAspect="1"/>
            </p:cNvGraphicFramePr>
            <p:nvPr/>
          </p:nvGraphicFramePr>
          <p:xfrm>
            <a:off x="1872" y="2208"/>
            <a:ext cx="3168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1" name="VISIO" r:id="rId5" imgW="2494788" imgH="1060704" progId="Visio.Drawing.6">
                    <p:embed/>
                  </p:oleObj>
                </mc:Choice>
                <mc:Fallback>
                  <p:oleObj name="VISIO" r:id="rId5" imgW="2494788" imgH="1060704" progId="Visio.Drawing.6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3226" r="-3226" b="-5994"/>
                        <a:stretch>
                          <a:fillRect/>
                        </a:stretch>
                      </p:blipFill>
                      <p:spPr bwMode="auto">
                        <a:xfrm>
                          <a:off x="1872" y="2208"/>
                          <a:ext cx="3168" cy="134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Text Box 6"/>
            <p:cNvSpPr txBox="1">
              <a:spLocks noChangeArrowheads="1"/>
            </p:cNvSpPr>
            <p:nvPr/>
          </p:nvSpPr>
          <p:spPr bwMode="auto">
            <a:xfrm>
              <a:off x="288" y="2496"/>
              <a:ext cx="144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/>
                <a:t>The RET instruction pops 00000025 from the stack into EIP</a:t>
              </a:r>
            </a:p>
          </p:txBody>
        </p:sp>
      </p:grp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124200" y="5564188"/>
            <a:ext cx="487680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(stack shown before RET executes)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83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D982EA-605B-4919-A963-9F1C9E622EC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Library Procedures - Overview</a:t>
            </a:r>
            <a:r>
              <a:rPr lang="en-US" sz="2400" smtClean="0"/>
              <a:t> </a:t>
            </a:r>
            <a:r>
              <a:rPr lang="en-US" sz="2000" smtClean="0"/>
              <a:t>(1 of 4)</a:t>
            </a:r>
            <a:endParaRPr lang="en-US" sz="2800" smtClean="0"/>
          </a:p>
        </p:txBody>
      </p:sp>
      <p:sp>
        <p:nvSpPr>
          <p:cNvPr id="283653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7239000" cy="41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CloseFile </a:t>
            </a:r>
            <a:r>
              <a:rPr lang="en-US" sz="1700"/>
              <a:t>– Closes an open disk file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Clrscr</a:t>
            </a:r>
            <a:r>
              <a:rPr lang="en-US" sz="1700"/>
              <a:t> - Clears console, locates cursor at upper left corner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CreateOutputFile </a:t>
            </a:r>
            <a:r>
              <a:rPr lang="en-US" sz="1700"/>
              <a:t>- Creates new disk file for writing in output mode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Crlf</a:t>
            </a:r>
            <a:r>
              <a:rPr lang="en-US" sz="1700"/>
              <a:t> - Writes end of line sequence to standard output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Delay</a:t>
            </a:r>
            <a:r>
              <a:rPr lang="en-US" sz="1700"/>
              <a:t>  - Pauses program execution for </a:t>
            </a:r>
            <a:r>
              <a:rPr lang="en-US" sz="1700" i="1"/>
              <a:t>n </a:t>
            </a:r>
            <a:r>
              <a:rPr lang="en-US" sz="1700"/>
              <a:t>millisecond interval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DumpMem</a:t>
            </a:r>
            <a:r>
              <a:rPr lang="en-US" sz="1700"/>
              <a:t>  - Writes block of memory to standard output in hex</a:t>
            </a:r>
          </a:p>
          <a:p>
            <a:pPr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DumpRegs</a:t>
            </a:r>
            <a:r>
              <a:rPr lang="en-US" sz="1700"/>
              <a:t> – Displays general-purpose registers and flags (hex)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GetCommandtail</a:t>
            </a:r>
            <a:r>
              <a:rPr lang="en-US" sz="1700"/>
              <a:t> - Copies command-line args into array of bytes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GetDateTime </a:t>
            </a:r>
            <a:r>
              <a:rPr lang="en-US" sz="1700"/>
              <a:t>– Gets the current date and time from the system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GetMaxXY </a:t>
            </a:r>
            <a:r>
              <a:rPr lang="en-US" sz="1700"/>
              <a:t>- Gets number of cols, rows in console window buffer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GetMseconds</a:t>
            </a:r>
            <a:r>
              <a:rPr lang="en-US" sz="1700"/>
              <a:t> - Returns milliseconds elapsed since midnight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891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3B2A86-FFBB-4808-B104-7379548A8F5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Nested Procedure Calls</a:t>
            </a: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914400" y="914400"/>
          <a:ext cx="21336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VISIO" r:id="rId3" imgW="1783080" imgH="4157472" progId="Visio.Drawing.6">
                  <p:embed/>
                </p:oleObj>
              </mc:Choice>
              <mc:Fallback>
                <p:oleObj name="VISIO" r:id="rId3" imgW="1783080" imgH="415747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36" t="-1471" r="7230"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133600" cy="5257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4114800" y="2514600"/>
          <a:ext cx="3276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VISIO" r:id="rId5" imgW="1757172" imgH="1004316" progId="Visio.Drawing.6">
                  <p:embed/>
                </p:oleObj>
              </mc:Choice>
              <mc:Fallback>
                <p:oleObj name="VISIO" r:id="rId5" imgW="1757172" imgH="100431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347" t="-7584" r="10869" b="-6161"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32766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3962400" y="1295400"/>
            <a:ext cx="35814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By the time Sub3 is called, the stack contains all three return addresses: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84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C32005-307B-4BC1-ACB7-F7A0FBBE52B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Library Procedures - Overview</a:t>
            </a:r>
            <a:r>
              <a:rPr lang="en-US" sz="2400" smtClean="0"/>
              <a:t> </a:t>
            </a:r>
            <a:r>
              <a:rPr lang="en-US" sz="2000" smtClean="0"/>
              <a:t>(2 of 4)</a:t>
            </a:r>
            <a:endParaRPr lang="en-US" sz="2800" smtClean="0"/>
          </a:p>
        </p:txBody>
      </p:sp>
      <p:sp>
        <p:nvSpPr>
          <p:cNvPr id="284677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GetTextColor </a:t>
            </a:r>
            <a:r>
              <a:rPr lang="en-US" sz="1700"/>
              <a:t>- Returns active foreground and background text colors in the console window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Gotoxy</a:t>
            </a:r>
            <a:r>
              <a:rPr lang="en-US" sz="1700"/>
              <a:t> - Locates cursor at row and column on the console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IsDigit </a:t>
            </a:r>
            <a:r>
              <a:rPr lang="en-US" sz="1700"/>
              <a:t>- Sets Zero flag if AL contains ASCII code for decimal digit (0–9) 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MsgBox, MsgBoxAsk </a:t>
            </a:r>
            <a:r>
              <a:rPr lang="en-US" sz="1700"/>
              <a:t>– Display popup message boxes 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OpenInputFile </a:t>
            </a:r>
            <a:r>
              <a:rPr lang="en-US" sz="1700"/>
              <a:t>– Opens existing file for input 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ParseDecimal32 </a:t>
            </a:r>
            <a:r>
              <a:rPr lang="en-US" sz="1700"/>
              <a:t>– Converts unsigned integer string to binary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ParseInteger32 </a:t>
            </a:r>
            <a:r>
              <a:rPr lang="en-US" sz="1700"/>
              <a:t>- Converts signed integer string to binary 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Random32</a:t>
            </a:r>
            <a:r>
              <a:rPr lang="en-US" sz="1700"/>
              <a:t> - Generates 32-bit pseudorandom integer in the range 0 to FFFFFFFFh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Randomize</a:t>
            </a:r>
            <a:r>
              <a:rPr lang="en-US" sz="1700"/>
              <a:t> - Seeds the random number generator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RandomRange</a:t>
            </a:r>
            <a:r>
              <a:rPr lang="en-US" sz="1700"/>
              <a:t> - Generates a pseudorandom integer within a specified range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ReadChar</a:t>
            </a:r>
            <a:r>
              <a:rPr lang="en-US" sz="1700"/>
              <a:t> - Reads a single character from standard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85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636677-9329-4C4E-BC64-CD7E4C7BA83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Library Procedures - Overview</a:t>
            </a:r>
            <a:r>
              <a:rPr lang="en-US" sz="2400" smtClean="0"/>
              <a:t> </a:t>
            </a:r>
            <a:r>
              <a:rPr lang="en-US" sz="2000" smtClean="0"/>
              <a:t>(3 of 4)</a:t>
            </a:r>
            <a:endParaRPr lang="en-US" sz="2800" smtClean="0"/>
          </a:p>
        </p:txBody>
      </p:sp>
      <p:sp>
        <p:nvSpPr>
          <p:cNvPr id="28570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72390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ReadDec</a:t>
            </a:r>
            <a:r>
              <a:rPr lang="en-US" sz="1700"/>
              <a:t> - Reads 32-bit unsigned decimal integer from keyboard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ReadFromFile </a:t>
            </a:r>
            <a:r>
              <a:rPr lang="en-US" sz="1700"/>
              <a:t>– Reads input disk file into buffer 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ReadHex</a:t>
            </a:r>
            <a:r>
              <a:rPr lang="en-US" sz="1700"/>
              <a:t> - Reads 32-bit hexadecimal integer from keyboard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ReadInt</a:t>
            </a:r>
            <a:r>
              <a:rPr lang="en-US" sz="1700"/>
              <a:t> - Reads 32-bit signed decimal integer from keyboard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ReadKey </a:t>
            </a:r>
            <a:r>
              <a:rPr lang="en-US" sz="1700"/>
              <a:t>– Reads character from keyboard input buffer 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ReadString</a:t>
            </a:r>
            <a:r>
              <a:rPr lang="en-US" sz="1700"/>
              <a:t> - Reads string from standard input, terminated by</a:t>
            </a:r>
            <a:r>
              <a:rPr lang="en-US" sz="1900"/>
              <a:t> [</a:t>
            </a:r>
            <a:r>
              <a:rPr lang="en-US" sz="1700"/>
              <a:t>Enter]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SetTextColor</a:t>
            </a:r>
            <a:r>
              <a:rPr lang="en-US" sz="1700"/>
              <a:t> - Sets foreground and background colors of all subsequent console text output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Str_compare </a:t>
            </a:r>
            <a:r>
              <a:rPr lang="en-US" sz="1700"/>
              <a:t>– Compares two strings 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Str_copy </a:t>
            </a:r>
            <a:r>
              <a:rPr lang="en-US" sz="1700"/>
              <a:t>– Copies a source string to a destination string</a:t>
            </a:r>
            <a:r>
              <a:rPr lang="en-US"/>
              <a:t> </a:t>
            </a:r>
            <a:endParaRPr lang="en-US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StrLength </a:t>
            </a:r>
            <a:r>
              <a:rPr lang="en-US" sz="1700"/>
              <a:t>– Returns length of a string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Str_trim</a:t>
            </a:r>
            <a:r>
              <a:rPr lang="en-US" sz="1700"/>
              <a:t> - Removes unwanted characters from a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86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860789-38AA-45C2-B7CC-2EB65D8D1DB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Library Procedures - Overview</a:t>
            </a:r>
            <a:r>
              <a:rPr lang="en-US" sz="2400" smtClean="0"/>
              <a:t> </a:t>
            </a:r>
            <a:r>
              <a:rPr lang="en-US" sz="2000" smtClean="0"/>
              <a:t>(4 of 4)</a:t>
            </a:r>
            <a:endParaRPr lang="en-US" sz="2800" smtClean="0"/>
          </a:p>
        </p:txBody>
      </p:sp>
      <p:sp>
        <p:nvSpPr>
          <p:cNvPr id="286725" name="Text Box 1027"/>
          <p:cNvSpPr txBox="1">
            <a:spLocks noChangeArrowheads="1"/>
          </p:cNvSpPr>
          <p:nvPr/>
        </p:nvSpPr>
        <p:spPr bwMode="auto">
          <a:xfrm>
            <a:off x="838200" y="1219200"/>
            <a:ext cx="72390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700">
                <a:solidFill>
                  <a:schemeClr val="tx2"/>
                </a:solidFill>
              </a:rPr>
              <a:t>Str_ucase</a:t>
            </a:r>
            <a:r>
              <a:rPr lang="en-US" sz="1700"/>
              <a:t> - Converts a string to uppercase letters.</a:t>
            </a:r>
          </a:p>
          <a:p>
            <a:pPr>
              <a:lnSpc>
                <a:spcPct val="130000"/>
              </a:lnSpc>
            </a:pPr>
            <a:r>
              <a:rPr lang="en-US" sz="1700">
                <a:solidFill>
                  <a:schemeClr val="tx2"/>
                </a:solidFill>
              </a:rPr>
              <a:t>WaitMsg</a:t>
            </a:r>
            <a:r>
              <a:rPr lang="en-US" sz="1700"/>
              <a:t> - Displays message, waits for Enter key to be pressed</a:t>
            </a:r>
          </a:p>
          <a:p>
            <a:pPr>
              <a:lnSpc>
                <a:spcPct val="130000"/>
              </a:lnSpc>
            </a:pPr>
            <a:r>
              <a:rPr lang="en-US" sz="1700">
                <a:solidFill>
                  <a:schemeClr val="tx2"/>
                </a:solidFill>
              </a:rPr>
              <a:t>WriteBin</a:t>
            </a:r>
            <a:r>
              <a:rPr lang="en-US" sz="1700"/>
              <a:t> - Writes unsigned 32-bit integer in ASCII binary format.</a:t>
            </a:r>
          </a:p>
          <a:p>
            <a:pPr>
              <a:lnSpc>
                <a:spcPct val="120000"/>
              </a:lnSpc>
            </a:pPr>
            <a:r>
              <a:rPr lang="en-US" sz="1700">
                <a:solidFill>
                  <a:schemeClr val="tx2"/>
                </a:solidFill>
              </a:rPr>
              <a:t>WriteBinB </a:t>
            </a:r>
            <a:r>
              <a:rPr lang="en-US" sz="1700"/>
              <a:t>– Writes binary integer in byte, word, or doubleword format 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700">
                <a:solidFill>
                  <a:schemeClr val="tx2"/>
                </a:solidFill>
              </a:rPr>
              <a:t>WriteChar</a:t>
            </a:r>
            <a:r>
              <a:rPr lang="en-US" sz="1700"/>
              <a:t> - Writes a single character to standard output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WriteDec</a:t>
            </a:r>
            <a:r>
              <a:rPr lang="en-US" sz="1700"/>
              <a:t> - Writes unsigned 32-bit integer in decimal format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WriteHex</a:t>
            </a:r>
            <a:r>
              <a:rPr lang="en-US" sz="1700"/>
              <a:t> - Writes an unsigned 32-bit integer in hexadecimal format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WriteHexB </a:t>
            </a:r>
            <a:r>
              <a:rPr lang="en-US" sz="1700"/>
              <a:t>– Writes byte, word, or doubleword in hexadecimal format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WriteInt</a:t>
            </a:r>
            <a:r>
              <a:rPr lang="en-US" sz="1700"/>
              <a:t> - Writes signed 32-bit integer in decimal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87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CD94F7-4280-4608-8C13-217F9541740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Library Procedures - Overview</a:t>
            </a:r>
            <a:r>
              <a:rPr lang="en-US" sz="2400" smtClean="0"/>
              <a:t> </a:t>
            </a:r>
            <a:r>
              <a:rPr lang="en-US" sz="2000" smtClean="0"/>
              <a:t>(5 of 4)</a:t>
            </a:r>
            <a:endParaRPr lang="en-US" sz="2800" smtClean="0"/>
          </a:p>
        </p:txBody>
      </p:sp>
      <p:sp>
        <p:nvSpPr>
          <p:cNvPr id="287749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2390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WriteStackFrame </a:t>
            </a:r>
            <a:r>
              <a:rPr lang="en-US" sz="1700"/>
              <a:t>- Writes the current procedure’s stack frame to the console.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WriteStackFrameName </a:t>
            </a:r>
            <a:r>
              <a:rPr lang="en-US" sz="1700"/>
              <a:t>-</a:t>
            </a:r>
            <a:r>
              <a:rPr lang="en-US" sz="1700">
                <a:solidFill>
                  <a:schemeClr val="tx2"/>
                </a:solidFill>
              </a:rPr>
              <a:t> </a:t>
            </a:r>
            <a:r>
              <a:rPr lang="en-US" sz="1700"/>
              <a:t>Writes the current procedure’s name and stack frame to the console.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WriteString</a:t>
            </a:r>
            <a:r>
              <a:rPr lang="en-US" sz="1700"/>
              <a:t> - Writes null-terminated string to console window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WriteToFile </a:t>
            </a:r>
            <a:r>
              <a:rPr lang="en-US" sz="1700"/>
              <a:t>- Writes buffer to output file</a:t>
            </a:r>
            <a:endParaRPr lang="en-US" sz="17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WriteWindowsMsg </a:t>
            </a:r>
            <a:r>
              <a:rPr lang="en-US" sz="1700"/>
              <a:t>- Displays most recent error message generated by MS-Windows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88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00FBB1-E0B7-4213-8F31-ABB3B4E697C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Irvine Library Help </a:t>
            </a:r>
          </a:p>
        </p:txBody>
      </p:sp>
      <p:sp>
        <p:nvSpPr>
          <p:cNvPr id="288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Windows help file showing: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Irvine Library Procedures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        Procedure Purpose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Calling &amp; Return  Arguments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Example of usage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89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04A2-23C9-4032-A578-3B3F8529CE1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1</a:t>
            </a:r>
          </a:p>
        </p:txBody>
      </p:sp>
      <p:sp>
        <p:nvSpPr>
          <p:cNvPr id="289797" name="Text Box 3"/>
          <p:cNvSpPr txBox="1">
            <a:spLocks noChangeArrowheads="1"/>
          </p:cNvSpPr>
          <p:nvPr/>
        </p:nvSpPr>
        <p:spPr bwMode="auto">
          <a:xfrm>
            <a:off x="2133600" y="2133600"/>
            <a:ext cx="5257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Clrscr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mov  eax,500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Delay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DumpRegs</a:t>
            </a:r>
          </a:p>
        </p:txBody>
      </p:sp>
      <p:sp>
        <p:nvSpPr>
          <p:cNvPr id="28979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Clear the screen, delay the program for 500 milliseconds, and dump the registers and flags.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4038600"/>
            <a:ext cx="7620000" cy="1619250"/>
            <a:chOff x="288" y="2688"/>
            <a:chExt cx="4800" cy="1020"/>
          </a:xfrm>
        </p:grpSpPr>
        <p:sp>
          <p:nvSpPr>
            <p:cNvPr id="289800" name="Text Box 5"/>
            <p:cNvSpPr txBox="1">
              <a:spLocks noChangeArrowheads="1"/>
            </p:cNvSpPr>
            <p:nvPr/>
          </p:nvSpPr>
          <p:spPr bwMode="auto">
            <a:xfrm>
              <a:off x="576" y="3024"/>
              <a:ext cx="4512" cy="6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sz="1700" b="1">
                  <a:latin typeface="Courier New" pitchFamily="49" charset="0"/>
                </a:rPr>
                <a:t>EAX=00000613 EBX=00000000 ECX=000000FF EDX=00000000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sz="1700" b="1">
                  <a:latin typeface="Courier New" pitchFamily="49" charset="0"/>
                </a:rPr>
                <a:t>ESI=00000000 EDI=00000100 EBP=0000091E ESP=000000F6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sz="1700" b="1">
                  <a:latin typeface="Courier New" pitchFamily="49" charset="0"/>
                </a:rPr>
                <a:t>EIP=00401026 EFL=00000286 CF=0 SF=1 ZF=0 OF=0</a:t>
              </a:r>
            </a:p>
          </p:txBody>
        </p:sp>
        <p:sp>
          <p:nvSpPr>
            <p:cNvPr id="289801" name="Text Box 6"/>
            <p:cNvSpPr txBox="1">
              <a:spLocks noChangeArrowheads="1"/>
            </p:cNvSpPr>
            <p:nvPr/>
          </p:nvSpPr>
          <p:spPr bwMode="auto">
            <a:xfrm>
              <a:off x="288" y="2688"/>
              <a:ext cx="177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</a:rPr>
                <a:t>Sample output: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ECFE02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2480</TotalTime>
  <Words>1777</Words>
  <Application>Microsoft Office PowerPoint</Application>
  <PresentationFormat>On-screen Show (4:3)</PresentationFormat>
  <Paragraphs>301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Times New Roman</vt:lpstr>
      <vt:lpstr>Soaring</vt:lpstr>
      <vt:lpstr>VISIO</vt:lpstr>
      <vt:lpstr>Assembly Language for x86 Processors 6th Edition  </vt:lpstr>
      <vt:lpstr>Chapter Overview</vt:lpstr>
      <vt:lpstr>Library Procedures - Overview (1 of 4)</vt:lpstr>
      <vt:lpstr>Library Procedures - Overview (2 of 4)</vt:lpstr>
      <vt:lpstr>Library Procedures - Overview (3 of 4)</vt:lpstr>
      <vt:lpstr>Library Procedures - Overview (4 of 4)</vt:lpstr>
      <vt:lpstr>Library Procedures - Overview (5 of 4)</vt:lpstr>
      <vt:lpstr>Irvine Library Help </vt:lpstr>
      <vt:lpstr>Example 1</vt:lpstr>
      <vt:lpstr>Example 2</vt:lpstr>
      <vt:lpstr>Example 3</vt:lpstr>
      <vt:lpstr>Stack Operations</vt:lpstr>
      <vt:lpstr>Runtime Stack</vt:lpstr>
      <vt:lpstr>Runtime Stack</vt:lpstr>
      <vt:lpstr>PUSH Operation (1 of 2)</vt:lpstr>
      <vt:lpstr>PUSH Operation (2 of 2)</vt:lpstr>
      <vt:lpstr>POP Operation</vt:lpstr>
      <vt:lpstr>PUSH and POP Instructions</vt:lpstr>
      <vt:lpstr>Using PUSH and POP</vt:lpstr>
      <vt:lpstr>Example: Nested Loop</vt:lpstr>
      <vt:lpstr>Related Instructions</vt:lpstr>
      <vt:lpstr>What's Next</vt:lpstr>
      <vt:lpstr>Defining and Using Procedures</vt:lpstr>
      <vt:lpstr>Creating Procedures</vt:lpstr>
      <vt:lpstr>Documenting Procedures</vt:lpstr>
      <vt:lpstr>Example: SumOf Procedure</vt:lpstr>
      <vt:lpstr>CALL and RET Instructions</vt:lpstr>
      <vt:lpstr>CALL-RET Example (1 of 2)</vt:lpstr>
      <vt:lpstr>CALL-RET Example (2 of 2)</vt:lpstr>
      <vt:lpstr>Nested Procedure Calls</vt:lpstr>
    </vt:vector>
  </TitlesOfParts>
  <Company>Prentice-Hall Publishing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Basic Concepts</dc:subject>
  <dc:creator>Kip Irvine</dc:creator>
  <cp:lastModifiedBy>Shazia</cp:lastModifiedBy>
  <cp:revision>384</cp:revision>
  <cp:lastPrinted>1601-01-01T00:00:00Z</cp:lastPrinted>
  <dcterms:created xsi:type="dcterms:W3CDTF">2002-05-30T02:31:33Z</dcterms:created>
  <dcterms:modified xsi:type="dcterms:W3CDTF">2019-04-28T19:15:59Z</dcterms:modified>
</cp:coreProperties>
</file>