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  <p:sldMasterId id="2147483697" r:id="rId3"/>
    <p:sldMasterId id="2147483757" r:id="rId4"/>
  </p:sldMasterIdLst>
  <p:notesMasterIdLst>
    <p:notesMasterId r:id="rId24"/>
  </p:notesMasterIdLst>
  <p:handoutMasterIdLst>
    <p:handoutMasterId r:id="rId25"/>
  </p:handoutMasterIdLst>
  <p:sldIdLst>
    <p:sldId id="256" r:id="rId5"/>
    <p:sldId id="349" r:id="rId6"/>
    <p:sldId id="283" r:id="rId7"/>
    <p:sldId id="302" r:id="rId8"/>
    <p:sldId id="316" r:id="rId9"/>
    <p:sldId id="321" r:id="rId10"/>
    <p:sldId id="284" r:id="rId11"/>
    <p:sldId id="303" r:id="rId12"/>
    <p:sldId id="322" r:id="rId13"/>
    <p:sldId id="365" r:id="rId14"/>
    <p:sldId id="353" r:id="rId15"/>
    <p:sldId id="285" r:id="rId16"/>
    <p:sldId id="304" r:id="rId17"/>
    <p:sldId id="323" r:id="rId18"/>
    <p:sldId id="286" r:id="rId19"/>
    <p:sldId id="306" r:id="rId20"/>
    <p:sldId id="305" r:id="rId21"/>
    <p:sldId id="307" r:id="rId22"/>
    <p:sldId id="325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1" autoAdjust="0"/>
    <p:restoredTop sz="90929"/>
  </p:normalViewPr>
  <p:slideViewPr>
    <p:cSldViewPr>
      <p:cViewPr varScale="1">
        <p:scale>
          <a:sx n="68" d="100"/>
          <a:sy n="68" d="100"/>
        </p:scale>
        <p:origin x="106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8B93D8B5-A10E-4530-9313-6CE35A4EE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8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C11230B-3EB4-49C7-9A78-E6D08ECA6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8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84FE0-2D39-4049-A115-5E08CE2BE8BE}" type="slidenum">
              <a:rPr lang="en-US" altLang="en-US">
                <a:solidFill>
                  <a:srgbClr val="EEECE1"/>
                </a:solidFill>
              </a:rPr>
              <a:pPr/>
              <a:t>2</a:t>
            </a:fld>
            <a:endParaRPr lang="en-US" altLang="en-US">
              <a:solidFill>
                <a:srgbClr val="EEECE1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63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D10B9-42FE-418F-AECF-AED8F9D98F56}" type="slidenum">
              <a:rPr lang="en-US" altLang="en-US">
                <a:solidFill>
                  <a:srgbClr val="EEECE1"/>
                </a:solidFill>
              </a:rPr>
              <a:pPr/>
              <a:t>10</a:t>
            </a:fld>
            <a:endParaRPr lang="en-US" altLang="en-US">
              <a:solidFill>
                <a:srgbClr val="EEECE1"/>
              </a:solidFill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04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4611D-02D1-450A-BE63-9A28903651E2}" type="slidenum">
              <a:rPr lang="en-US" altLang="en-US">
                <a:solidFill>
                  <a:srgbClr val="EEECE1"/>
                </a:solidFill>
              </a:rPr>
              <a:pPr/>
              <a:t>11</a:t>
            </a:fld>
            <a:endParaRPr lang="en-US" altLang="en-US">
              <a:solidFill>
                <a:srgbClr val="EEECE1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3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07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A004A6-7EE2-4E4C-B8E0-117ACAD667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1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565842-29C4-4DBE-9DAD-7A9091D32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464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026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000" b="1">
              <a:solidFill>
                <a:srgbClr val="010000"/>
              </a:solidFill>
              <a:latin typeface="Courier New" pitchFamily="49" charset="0"/>
            </a:endParaRPr>
          </a:p>
        </p:txBody>
      </p:sp>
      <p:sp>
        <p:nvSpPr>
          <p:cNvPr id="4099" name="Arc 1027"/>
          <p:cNvSpPr>
            <a:spLocks/>
          </p:cNvSpPr>
          <p:nvPr/>
        </p:nvSpPr>
        <p:spPr bwMode="auto">
          <a:xfrm>
            <a:off x="0" y="842963"/>
            <a:ext cx="1014413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000" b="1">
              <a:solidFill>
                <a:srgbClr val="010000"/>
              </a:solidFill>
              <a:latin typeface="Courier New" pitchFamily="49" charset="0"/>
            </a:endParaRP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381000"/>
            <a:ext cx="7847013" cy="12192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2057400"/>
            <a:ext cx="7848600" cy="3657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dt" sz="quarter" idx="2"/>
          </p:nvPr>
        </p:nvSpPr>
        <p:spPr>
          <a:xfrm>
            <a:off x="4343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04200" y="6400800"/>
            <a:ext cx="939800" cy="457200"/>
          </a:xfrm>
        </p:spPr>
        <p:txBody>
          <a:bodyPr/>
          <a:lstStyle>
            <a:lvl1pPr>
              <a:defRPr/>
            </a:lvl1pPr>
          </a:lstStyle>
          <a:p>
            <a:fld id="{F6D078B6-E6AD-4617-89BA-E0178036AA6E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41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99CAD-973E-4136-ABE6-E51428147669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5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96C35-EDA8-4694-9A98-563BC4DCA8F6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6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219200"/>
            <a:ext cx="38671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0" y="1219200"/>
            <a:ext cx="38671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BD19D-4650-411F-BF7E-A6B568CAAEC0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66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FF059-25AD-46EA-A2A9-C0EF1703B873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8B967-58E3-4392-AF16-C7DA327081F7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85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4ABA3-6199-4446-8740-A80331D0AD74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9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A4A7E-7A76-42D9-A178-780E86D60A5D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3575A-9F19-4F72-8E6D-1994B5FE3F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613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552A1-13F6-4B8D-A42C-01E5E00A1DBE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69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49D03-A0F6-4D98-AD0F-6BF3C4651C51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72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19812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791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BB157-F908-4067-A8E4-A320FDB6E7F2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68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026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000" b="1">
              <a:solidFill>
                <a:srgbClr val="010000"/>
              </a:solidFill>
              <a:latin typeface="Courier New" pitchFamily="49" charset="0"/>
            </a:endParaRPr>
          </a:p>
        </p:txBody>
      </p:sp>
      <p:sp>
        <p:nvSpPr>
          <p:cNvPr id="4099" name="Arc 1027"/>
          <p:cNvSpPr>
            <a:spLocks/>
          </p:cNvSpPr>
          <p:nvPr/>
        </p:nvSpPr>
        <p:spPr bwMode="auto">
          <a:xfrm>
            <a:off x="0" y="842963"/>
            <a:ext cx="1014413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000" b="1">
              <a:solidFill>
                <a:srgbClr val="010000"/>
              </a:solidFill>
              <a:latin typeface="Courier New" pitchFamily="49" charset="0"/>
            </a:endParaRP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381000"/>
            <a:ext cx="7847013" cy="12192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2057400"/>
            <a:ext cx="7848600" cy="3657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dt" sz="quarter" idx="2"/>
          </p:nvPr>
        </p:nvSpPr>
        <p:spPr>
          <a:xfrm>
            <a:off x="4343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04200" y="6400800"/>
            <a:ext cx="939800" cy="457200"/>
          </a:xfrm>
        </p:spPr>
        <p:txBody>
          <a:bodyPr/>
          <a:lstStyle>
            <a:lvl1pPr>
              <a:defRPr/>
            </a:lvl1pPr>
          </a:lstStyle>
          <a:p>
            <a:fld id="{F6D078B6-E6AD-4617-89BA-E0178036AA6E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5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99CAD-973E-4136-ABE6-E51428147669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63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96C35-EDA8-4694-9A98-563BC4DCA8F6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13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219200"/>
            <a:ext cx="38671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0" y="1219200"/>
            <a:ext cx="38671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BD19D-4650-411F-BF7E-A6B568CAAEC0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5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FF059-25AD-46EA-A2A9-C0EF1703B873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68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8B967-58E3-4392-AF16-C7DA327081F7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715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4ABA3-6199-4446-8740-A80331D0AD74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F4EF42-0175-4CAE-9B09-50B1F5F71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834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A4A7E-7A76-42D9-A178-780E86D60A5D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1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552A1-13F6-4B8D-A42C-01E5E00A1DBE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41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49D03-A0F6-4D98-AD0F-6BF3C4651C51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811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19812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791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BB157-F908-4067-A8E4-A320FDB6E7F2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351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026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000" b="1" smtClean="0">
              <a:solidFill>
                <a:srgbClr val="010000"/>
              </a:solidFill>
              <a:latin typeface="Courier New" pitchFamily="49" charset="0"/>
            </a:endParaRPr>
          </a:p>
        </p:txBody>
      </p:sp>
      <p:sp>
        <p:nvSpPr>
          <p:cNvPr id="4099" name="Arc 1027"/>
          <p:cNvSpPr>
            <a:spLocks/>
          </p:cNvSpPr>
          <p:nvPr/>
        </p:nvSpPr>
        <p:spPr bwMode="auto">
          <a:xfrm>
            <a:off x="0" y="842963"/>
            <a:ext cx="1014413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000" b="1" smtClean="0">
              <a:solidFill>
                <a:srgbClr val="010000"/>
              </a:solidFill>
              <a:latin typeface="Courier New" pitchFamily="49" charset="0"/>
            </a:endParaRP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381000"/>
            <a:ext cx="7847013" cy="12192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2057400"/>
            <a:ext cx="7848600" cy="3657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dt" sz="quarter" idx="2"/>
          </p:nvPr>
        </p:nvSpPr>
        <p:spPr>
          <a:xfrm>
            <a:off x="4343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04200" y="6400800"/>
            <a:ext cx="939800" cy="457200"/>
          </a:xfrm>
        </p:spPr>
        <p:txBody>
          <a:bodyPr/>
          <a:lstStyle>
            <a:lvl1pPr>
              <a:defRPr/>
            </a:lvl1pPr>
          </a:lstStyle>
          <a:p>
            <a:fld id="{7AC686D7-1AE0-44D9-8C99-7E84651E4495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78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DF4D2-1FC2-4D5E-8A4D-760766B1B202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446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98BA9-D07B-4018-B0BE-798841E17443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159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219200"/>
            <a:ext cx="38671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0" y="1219200"/>
            <a:ext cx="38671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0BFE6-02CC-4D72-ABD2-1559064F8953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054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BFB97-05CE-4C5E-9808-034D86AA7B1E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769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A3DDF-41C6-4403-AE3C-5EBA5F3AF336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0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083872-05F0-4DF1-8D59-1F1410191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0566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2AC2A-7890-4545-A2DF-DECCEEAA628F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66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809DE-A849-4450-9689-4ECBC90FAB4D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04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2F88F-E640-4289-BB52-09D158B21AD8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311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022F5-F9EA-4A4E-AD85-B85B65D66990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739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19812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791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0275B-C852-4A32-8DB3-EB07567FCC9B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8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3ED5A0-E60E-4140-8DA7-49ADB4F34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5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E4590-F09D-485B-A43C-FA97515A8D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69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5B4F95-6021-474E-BA19-618667541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3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4FA7AD-EDB7-4E01-85C1-54D186BE01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13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85B4D3-2C39-466E-8B6D-296A889D9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05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Times New Roman" pitchFamily="18" charset="0"/>
              </a:defRPr>
            </a:lvl1pPr>
          </a:lstStyle>
          <a:p>
            <a:fld id="{5F5A186D-BC49-401C-95E0-E6682C8A0A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rc 2"/>
          <p:cNvSpPr>
            <a:spLocks/>
          </p:cNvSpPr>
          <p:nvPr/>
        </p:nvSpPr>
        <p:spPr bwMode="auto">
          <a:xfrm>
            <a:off x="0" y="842963"/>
            <a:ext cx="1025525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000" b="1">
              <a:solidFill>
                <a:srgbClr val="010000"/>
              </a:solidFill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885113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1219200"/>
            <a:ext cx="78867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 eaLnBrk="0" hangingPunct="0"/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05800" y="6400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 eaLnBrk="0" hangingPunct="0"/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 eaLnBrk="0" hangingPunct="0"/>
            <a:fld id="{E7965D82-9A5F-4395-8C0F-89E677A3FC69}" type="slidenum">
              <a:rPr lang="en-US" altLang="en-US">
                <a:solidFill>
                  <a:srgbClr val="FF9966"/>
                </a:solidFill>
              </a:rPr>
              <a:pPr eaLnBrk="0" hangingPunct="0"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5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defRPr kumimoji="1" sz="2000" b="1">
          <a:solidFill>
            <a:schemeClr val="bg2"/>
          </a:solidFill>
          <a:latin typeface="Courier New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defRPr kumimoji="1" sz="2000" b="1">
          <a:solidFill>
            <a:schemeClr val="bg2"/>
          </a:solidFill>
          <a:latin typeface="Courier New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rc 2"/>
          <p:cNvSpPr>
            <a:spLocks/>
          </p:cNvSpPr>
          <p:nvPr/>
        </p:nvSpPr>
        <p:spPr bwMode="auto">
          <a:xfrm>
            <a:off x="0" y="842963"/>
            <a:ext cx="1025525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000" b="1">
              <a:solidFill>
                <a:srgbClr val="010000"/>
              </a:solidFill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885113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1219200"/>
            <a:ext cx="78867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 eaLnBrk="0" hangingPunct="0"/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05800" y="6400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 eaLnBrk="0" hangingPunct="0"/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 eaLnBrk="0" hangingPunct="0"/>
            <a:fld id="{E7965D82-9A5F-4395-8C0F-89E677A3FC69}" type="slidenum">
              <a:rPr lang="en-US" altLang="en-US">
                <a:solidFill>
                  <a:srgbClr val="FF9966"/>
                </a:solidFill>
              </a:rPr>
              <a:pPr eaLnBrk="0" hangingPunct="0"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8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defRPr kumimoji="1" sz="2000" b="1">
          <a:solidFill>
            <a:schemeClr val="bg2"/>
          </a:solidFill>
          <a:latin typeface="Courier New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defRPr kumimoji="1" sz="2000" b="1">
          <a:solidFill>
            <a:schemeClr val="bg2"/>
          </a:solidFill>
          <a:latin typeface="Courier New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rc 2"/>
          <p:cNvSpPr>
            <a:spLocks/>
          </p:cNvSpPr>
          <p:nvPr/>
        </p:nvSpPr>
        <p:spPr bwMode="auto">
          <a:xfrm>
            <a:off x="0" y="842963"/>
            <a:ext cx="1025525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000" b="1" smtClean="0">
              <a:solidFill>
                <a:srgbClr val="010000"/>
              </a:solidFill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885113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1219200"/>
            <a:ext cx="78867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 eaLnBrk="0" hangingPunct="0"/>
            <a:endParaRPr lang="en-US" altLang="en-US" smtClean="0">
              <a:solidFill>
                <a:srgbClr val="FF9966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05800" y="6400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 eaLnBrk="0" hangingPunct="0"/>
            <a:r>
              <a:rPr lang="en-US" altLang="en-US" smtClean="0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 eaLnBrk="0" hangingPunct="0"/>
            <a:fld id="{BF760BEB-BAAD-48FE-85F9-90CB7A044ED1}" type="slidenum">
              <a:rPr lang="en-US" altLang="en-US" smtClean="0">
                <a:solidFill>
                  <a:srgbClr val="FF9966"/>
                </a:solidFill>
              </a:rPr>
              <a:pPr eaLnBrk="0" hangingPunct="0"/>
              <a:t>‹#›</a:t>
            </a:fld>
            <a:endParaRPr lang="en-US" altLang="en-US" smtClean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defRPr kumimoji="1" sz="2000" b="1">
          <a:solidFill>
            <a:schemeClr val="bg2"/>
          </a:solidFill>
          <a:latin typeface="Courier New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defRPr kumimoji="1" sz="2000" b="1">
          <a:solidFill>
            <a:schemeClr val="bg2"/>
          </a:solidFill>
          <a:latin typeface="Courier New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kumimoji="1" sz="2000" b="1">
          <a:solidFill>
            <a:schemeClr val="bg2"/>
          </a:solidFill>
          <a:latin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/>
              <a:t>Assembly Language for x86 Processors </a:t>
            </a:r>
            <a:r>
              <a:rPr lang="en-US" altLang="en-US" sz="2400"/>
              <a:t>6th Edition</a:t>
            </a:r>
            <a:r>
              <a:rPr lang="en-US" altLang="en-US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Chapter 7: </a:t>
            </a:r>
            <a:r>
              <a:rPr lang="en-US" altLang="en-US" sz="3200" dirty="0" smtClean="0"/>
              <a:t>Integer Arithmetic</a:t>
            </a:r>
            <a:endParaRPr lang="en-US" altLang="en-US" sz="3200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895600" y="1676400"/>
            <a:ext cx="3276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Kip R. Irvine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3C56-F293-4DDB-83E9-2A9E0CFAED16}" type="slidenum">
              <a:rPr lang="en-US" altLang="en-US">
                <a:solidFill>
                  <a:srgbClr val="FF9966"/>
                </a:solidFill>
              </a:rPr>
              <a:pPr/>
              <a:t>10</a:t>
            </a:fld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Two-Operand Form for IMUL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Contrary to MUL, the IMUL instruction can be used with two operands:</a:t>
            </a:r>
          </a:p>
          <a:p>
            <a:pPr lvl="2" algn="just">
              <a:lnSpc>
                <a:spcPct val="90000"/>
              </a:lnSpc>
            </a:pPr>
            <a:r>
              <a:rPr lang="en-US" altLang="en-US" dirty="0"/>
              <a:t>IMUL </a:t>
            </a:r>
            <a:r>
              <a:rPr lang="en-US" altLang="en-US" dirty="0" err="1" smtClean="0"/>
              <a:t>destination,source</a:t>
            </a:r>
            <a:endParaRPr lang="en-US" altLang="en-US" dirty="0" smtClean="0"/>
          </a:p>
          <a:p>
            <a:pPr lvl="2"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/>
              <a:t>The source operand can be </a:t>
            </a:r>
            <a:r>
              <a:rPr lang="en-US" altLang="en-US" dirty="0" err="1"/>
              <a:t>imm</a:t>
            </a:r>
            <a:r>
              <a:rPr lang="en-US" altLang="en-US" dirty="0"/>
              <a:t>, </a:t>
            </a:r>
            <a:r>
              <a:rPr lang="en-US" altLang="en-US" dirty="0" err="1"/>
              <a:t>mem</a:t>
            </a:r>
            <a:r>
              <a:rPr lang="en-US" altLang="en-US" dirty="0"/>
              <a:t>, or reg. But the destination must be a</a:t>
            </a:r>
            <a:r>
              <a:rPr lang="fr-CA" altLang="en-US" dirty="0"/>
              <a:t> 16-bit or 32-bit</a:t>
            </a:r>
            <a:r>
              <a:rPr lang="en-US" altLang="en-US" dirty="0"/>
              <a:t> register. </a:t>
            </a:r>
            <a:endParaRPr lang="en-US" altLang="en-US" dirty="0" smtClean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/>
              <a:t>The product is stored (only) into the destination operand. No other registers are changed. Ex: </a:t>
            </a:r>
            <a:endParaRPr lang="fr-CA" altLang="en-US" dirty="0"/>
          </a:p>
          <a:p>
            <a:pPr lvl="2" algn="just">
              <a:lnSpc>
                <a:spcPct val="90000"/>
              </a:lnSpc>
            </a:pPr>
            <a:r>
              <a:rPr lang="fr-CA" altLang="en-US" dirty="0"/>
              <a:t>MOV eax,1		;</a:t>
            </a:r>
            <a:r>
              <a:rPr lang="fr-CA" altLang="en-US" dirty="0" err="1"/>
              <a:t>eax</a:t>
            </a:r>
            <a:r>
              <a:rPr lang="fr-CA" altLang="en-US" dirty="0"/>
              <a:t> = 00000001h</a:t>
            </a:r>
          </a:p>
          <a:p>
            <a:pPr lvl="2" algn="just">
              <a:lnSpc>
                <a:spcPct val="90000"/>
              </a:lnSpc>
            </a:pPr>
            <a:r>
              <a:rPr lang="fr-CA" altLang="en-US" dirty="0"/>
              <a:t>IMUL ax,-1		;</a:t>
            </a:r>
            <a:r>
              <a:rPr lang="fr-CA" altLang="en-US" dirty="0" err="1"/>
              <a:t>eax</a:t>
            </a:r>
            <a:r>
              <a:rPr lang="fr-CA" altLang="en-US" dirty="0"/>
              <a:t> = 0000FFFFh, CF=OF=0</a:t>
            </a:r>
            <a:r>
              <a:rPr lang="en-US" altLang="en-US" dirty="0"/>
              <a:t> </a:t>
            </a:r>
            <a:endParaRPr lang="fr-CA" altLang="en-US" dirty="0"/>
          </a:p>
        </p:txBody>
      </p:sp>
    </p:spTree>
    <p:extLst>
      <p:ext uri="{BB962C8B-B14F-4D97-AF65-F5344CB8AC3E}">
        <p14:creationId xmlns:p14="http://schemas.microsoft.com/office/powerpoint/2010/main" val="136690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47CA-A4D4-4A89-A5DE-68887374D890}" type="slidenum">
              <a:rPr lang="en-US" altLang="en-US">
                <a:solidFill>
                  <a:srgbClr val="FF9966"/>
                </a:solidFill>
              </a:rPr>
              <a:pPr/>
              <a:t>11</a:t>
            </a:fld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Integer Division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943600"/>
          </a:xfrm>
        </p:spPr>
        <p:txBody>
          <a:bodyPr/>
          <a:lstStyle/>
          <a:p>
            <a:pPr algn="just"/>
            <a:r>
              <a:rPr lang="en-US" altLang="en-US" dirty="0"/>
              <a:t>Notation for integer division:</a:t>
            </a:r>
          </a:p>
          <a:p>
            <a:pPr lvl="1" algn="just"/>
            <a:r>
              <a:rPr lang="en-US" altLang="en-US" dirty="0"/>
              <a:t>Ex: 7 </a:t>
            </a:r>
            <a:r>
              <a:rPr lang="en-US" altLang="en-US" sz="3000" b="1" dirty="0">
                <a:latin typeface="Symbol" pitchFamily="18" charset="2"/>
              </a:rPr>
              <a:t>¸ </a:t>
            </a:r>
            <a:r>
              <a:rPr lang="en-US" altLang="en-US" dirty="0"/>
              <a:t>2 = (3, 1) </a:t>
            </a:r>
            <a:r>
              <a:rPr lang="en-US" altLang="en-US" dirty="0" err="1">
                <a:solidFill>
                  <a:srgbClr val="FF0000"/>
                </a:solidFill>
              </a:rPr>
              <a:t>not_equal</a:t>
            </a:r>
            <a:r>
              <a:rPr lang="en-US" altLang="en-US" dirty="0">
                <a:solidFill>
                  <a:srgbClr val="FF0000"/>
                </a:solidFill>
              </a:rPr>
              <a:t> to</a:t>
            </a:r>
            <a:r>
              <a:rPr lang="en-US" altLang="en-US" dirty="0"/>
              <a:t> 7 / 2 = 3.5</a:t>
            </a:r>
          </a:p>
          <a:p>
            <a:pPr lvl="1" algn="just"/>
            <a:r>
              <a:rPr lang="en-US" altLang="en-US" dirty="0"/>
              <a:t>dividend </a:t>
            </a:r>
            <a:r>
              <a:rPr lang="en-US" altLang="en-US" sz="3000" b="1" dirty="0">
                <a:latin typeface="Symbol" pitchFamily="18" charset="2"/>
              </a:rPr>
              <a:t>¸</a:t>
            </a:r>
            <a:r>
              <a:rPr lang="en-US" altLang="en-US" b="1" dirty="0">
                <a:latin typeface="Symbol" pitchFamily="18" charset="2"/>
              </a:rPr>
              <a:t> </a:t>
            </a:r>
            <a:r>
              <a:rPr lang="en-US" altLang="en-US" dirty="0"/>
              <a:t>divisor = (quotient, remainder</a:t>
            </a:r>
            <a:r>
              <a:rPr lang="en-US" altLang="en-US" dirty="0" smtClean="0"/>
              <a:t>)</a:t>
            </a:r>
          </a:p>
          <a:p>
            <a:pPr lvl="1" algn="just"/>
            <a:endParaRPr lang="en-US" altLang="en-US" dirty="0"/>
          </a:p>
          <a:p>
            <a:pPr algn="just"/>
            <a:r>
              <a:rPr lang="en-US" altLang="en-US" dirty="0"/>
              <a:t>We have 2 instructions for division:</a:t>
            </a:r>
          </a:p>
          <a:p>
            <a:pPr lvl="1" algn="just"/>
            <a:r>
              <a:rPr lang="en-US" altLang="en-US" dirty="0"/>
              <a:t>DIV   divisor	;unsigned division</a:t>
            </a:r>
          </a:p>
          <a:p>
            <a:pPr lvl="1" algn="just"/>
            <a:r>
              <a:rPr lang="en-US" altLang="en-US" dirty="0"/>
              <a:t>IDIV  divisor	;signed </a:t>
            </a:r>
            <a:r>
              <a:rPr lang="en-US" altLang="en-US" dirty="0" smtClean="0"/>
              <a:t>division</a:t>
            </a:r>
          </a:p>
          <a:p>
            <a:pPr lvl="1" algn="just"/>
            <a:endParaRPr lang="en-US" altLang="en-US" dirty="0"/>
          </a:p>
          <a:p>
            <a:pPr algn="just"/>
            <a:r>
              <a:rPr lang="en-US" altLang="en-US" dirty="0"/>
              <a:t>The divisor must be </a:t>
            </a:r>
            <a:r>
              <a:rPr lang="en-US" altLang="en-US" dirty="0" err="1"/>
              <a:t>reg</a:t>
            </a:r>
            <a:r>
              <a:rPr lang="en-US" altLang="en-US" dirty="0"/>
              <a:t> or </a:t>
            </a:r>
            <a:r>
              <a:rPr lang="en-US" altLang="en-US" dirty="0" err="1" smtClean="0"/>
              <a:t>mem</a:t>
            </a:r>
            <a:endParaRPr lang="en-US" altLang="en-US" dirty="0" smtClean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Convention for IDIV: the remainder has always the same sign as the dividend. </a:t>
            </a:r>
          </a:p>
          <a:p>
            <a:pPr lvl="1" algn="just"/>
            <a:r>
              <a:rPr lang="en-US" altLang="en-US" dirty="0"/>
              <a:t>Ex: </a:t>
            </a:r>
            <a:r>
              <a:rPr lang="en-US" altLang="en-US" dirty="0">
                <a:solidFill>
                  <a:srgbClr val="FF0000"/>
                </a:solidFill>
              </a:rPr>
              <a:t>-</a:t>
            </a:r>
            <a:r>
              <a:rPr lang="en-US" altLang="en-US" dirty="0"/>
              <a:t>5 </a:t>
            </a:r>
            <a:r>
              <a:rPr lang="en-US" altLang="en-US" sz="3000" b="1" dirty="0">
                <a:latin typeface="Symbol" pitchFamily="18" charset="2"/>
              </a:rPr>
              <a:t>¸</a:t>
            </a:r>
            <a:r>
              <a:rPr lang="en-US" altLang="en-US" dirty="0"/>
              <a:t> 2 = (-2, </a:t>
            </a:r>
            <a:r>
              <a:rPr lang="en-US" altLang="en-US" dirty="0">
                <a:solidFill>
                  <a:srgbClr val="FF0000"/>
                </a:solidFill>
              </a:rPr>
              <a:t>-</a:t>
            </a:r>
            <a:r>
              <a:rPr lang="en-US" altLang="en-US" dirty="0"/>
              <a:t>1)        ; not: (-2, 1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59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7EEFA6-3BB3-47DC-8D96-41985FED23A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 Instruction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r>
              <a:rPr lang="en-US" altLang="en-US" dirty="0"/>
              <a:t>The DIV (unsigned divide) instruction performs 8-bit, 16-bit, and 32-bit division on unsigned integers</a:t>
            </a:r>
          </a:p>
          <a:p>
            <a:r>
              <a:rPr lang="en-US" altLang="en-US" dirty="0"/>
              <a:t>A single operand is supplied (register or memory operand), which is assumed to be the divisor </a:t>
            </a:r>
          </a:p>
          <a:p>
            <a:r>
              <a:rPr lang="en-US" altLang="en-US" dirty="0"/>
              <a:t>Instruction formats: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</a:t>
            </a:r>
            <a:r>
              <a:rPr lang="en-US" altLang="en-US" sz="1800" b="1" i="1" dirty="0" err="1">
                <a:latin typeface="Courier New" pitchFamily="49" charset="0"/>
              </a:rPr>
              <a:t>reg</a:t>
            </a:r>
            <a:r>
              <a:rPr lang="en-US" altLang="en-US" sz="1800" b="1" i="1" dirty="0">
                <a:latin typeface="Courier New" pitchFamily="49" charset="0"/>
              </a:rPr>
              <a:t>/mem8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</a:t>
            </a:r>
            <a:r>
              <a:rPr lang="en-US" altLang="en-US" sz="1800" b="1" i="1" dirty="0" err="1">
                <a:latin typeface="Courier New" pitchFamily="49" charset="0"/>
              </a:rPr>
              <a:t>reg</a:t>
            </a:r>
            <a:r>
              <a:rPr lang="en-US" altLang="en-US" sz="1800" b="1" i="1" dirty="0">
                <a:latin typeface="Courier New" pitchFamily="49" charset="0"/>
              </a:rPr>
              <a:t>/mem16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</a:t>
            </a:r>
            <a:r>
              <a:rPr lang="en-US" altLang="en-US" sz="1800" b="1" i="1" dirty="0" err="1" smtClean="0">
                <a:latin typeface="Courier New" pitchFamily="49" charset="0"/>
              </a:rPr>
              <a:t>reg</a:t>
            </a:r>
            <a:r>
              <a:rPr lang="en-US" altLang="en-US" sz="1800" b="1" i="1" dirty="0" smtClean="0">
                <a:latin typeface="Courier New" pitchFamily="49" charset="0"/>
              </a:rPr>
              <a:t>/mem32</a:t>
            </a:r>
          </a:p>
          <a:p>
            <a:pPr lvl="2">
              <a:buFontTx/>
              <a:buNone/>
            </a:pPr>
            <a:endParaRPr lang="en-US" altLang="en-US" sz="1800" b="1" i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i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i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i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i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Dividend is always </a:t>
            </a:r>
            <a:r>
              <a:rPr lang="en-US" altLang="en-US" b="1" i="1" u="sng" dirty="0" smtClean="0">
                <a:solidFill>
                  <a:srgbClr val="FFC000"/>
                </a:solidFill>
              </a:rPr>
              <a:t>twice</a:t>
            </a:r>
            <a:r>
              <a:rPr lang="en-US" altLang="en-US" dirty="0" smtClean="0">
                <a:solidFill>
                  <a:srgbClr val="FFC000"/>
                </a:solidFill>
              </a:rPr>
              <a:t> larger than Divisor</a:t>
            </a:r>
            <a:endParaRPr lang="en-US" altLang="en-US" b="1" i="1" dirty="0">
              <a:solidFill>
                <a:srgbClr val="FFC000"/>
              </a:solidFill>
              <a:latin typeface="Courier New" pitchFamily="49" charset="0"/>
            </a:endParaRP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3886200" y="3505200"/>
            <a:ext cx="4724400" cy="2052638"/>
            <a:chOff x="2256" y="2496"/>
            <a:chExt cx="2976" cy="1293"/>
          </a:xfrm>
        </p:grpSpPr>
        <p:pic>
          <p:nvPicPr>
            <p:cNvPr id="1003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832"/>
              <a:ext cx="2976" cy="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357" name="Text Box 5"/>
            <p:cNvSpPr txBox="1">
              <a:spLocks noChangeArrowheads="1"/>
            </p:cNvSpPr>
            <p:nvPr/>
          </p:nvSpPr>
          <p:spPr bwMode="auto">
            <a:xfrm>
              <a:off x="2880" y="2496"/>
              <a:ext cx="172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Default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4419600" cy="304800"/>
          </a:xfrm>
        </p:spPr>
        <p:txBody>
          <a:bodyPr/>
          <a:lstStyle/>
          <a:p>
            <a:r>
              <a:rPr lang="en-US" altLang="en-US" dirty="0"/>
              <a:t>Irvine, Kip R. Assembly Language for x86 Processors 6/e, 2010.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CE450-E8BF-46FD-AFD8-D3856C24998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 Examples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762000" y="1219200"/>
            <a:ext cx="731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Arial" charset="0"/>
              </a:rPr>
              <a:t>Divide 8003h by 100h, using 16-bit operands: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762000" y="1828800"/>
            <a:ext cx="7086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dx,0	; clear dividend, high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ax,8003h	; dividend, low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cx,100h	; divisor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div cx	; AX = 0080h, DX = 3</a:t>
            </a:r>
          </a:p>
        </p:txBody>
      </p:sp>
      <p:grpSp>
        <p:nvGrpSpPr>
          <p:cNvPr id="119819" name="Group 11"/>
          <p:cNvGrpSpPr>
            <a:grpSpLocks/>
          </p:cNvGrpSpPr>
          <p:nvPr/>
        </p:nvGrpSpPr>
        <p:grpSpPr bwMode="auto">
          <a:xfrm>
            <a:off x="762000" y="3657600"/>
            <a:ext cx="7391400" cy="2819400"/>
            <a:chOff x="480" y="2304"/>
            <a:chExt cx="4656" cy="1776"/>
          </a:xfrm>
        </p:grpSpPr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528" y="2304"/>
              <a:ext cx="4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en-US" dirty="0">
                  <a:latin typeface="Arial" charset="0"/>
                </a:rPr>
                <a:t>Same division, using 32-bit operands:</a:t>
              </a:r>
            </a:p>
          </p:txBody>
        </p:sp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480" y="2736"/>
              <a:ext cx="4512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itchFamily="49" charset="0"/>
                </a:rPr>
                <a:t>mov</a:t>
              </a:r>
              <a:r>
                <a:rPr lang="en-US" altLang="en-US" sz="1800" b="1" dirty="0">
                  <a:latin typeface="Courier New" pitchFamily="49" charset="0"/>
                </a:rPr>
                <a:t> edx,0	; clear dividend, high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itchFamily="49" charset="0"/>
                </a:rPr>
                <a:t>mov</a:t>
              </a:r>
              <a:r>
                <a:rPr lang="en-US" altLang="en-US" sz="1800" b="1" dirty="0">
                  <a:latin typeface="Courier New" pitchFamily="49" charset="0"/>
                </a:rPr>
                <a:t> eax,8003h	; dividend, low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itchFamily="49" charset="0"/>
                </a:rPr>
                <a:t>mov</a:t>
              </a:r>
              <a:r>
                <a:rPr lang="en-US" altLang="en-US" sz="1800" b="1" dirty="0">
                  <a:latin typeface="Courier New" pitchFamily="49" charset="0"/>
                </a:rPr>
                <a:t> ecx,100h	; divisor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>
                  <a:latin typeface="Courier New" pitchFamily="49" charset="0"/>
                </a:rPr>
                <a:t>div </a:t>
              </a:r>
              <a:r>
                <a:rPr lang="en-US" altLang="en-US" sz="1800" b="1" dirty="0" err="1">
                  <a:latin typeface="Courier New" pitchFamily="49" charset="0"/>
                </a:rPr>
                <a:t>ecx</a:t>
              </a:r>
              <a:r>
                <a:rPr lang="en-US" altLang="en-US" sz="1800" b="1" dirty="0">
                  <a:latin typeface="Courier New" pitchFamily="49" charset="0"/>
                </a:rPr>
                <a:t>	; EAX = 00000080h, DX = </a:t>
              </a:r>
              <a:r>
                <a:rPr lang="en-US" altLang="en-US" sz="1800" b="1" dirty="0" smtClean="0">
                  <a:latin typeface="Courier New" pitchFamily="49" charset="0"/>
                </a:rPr>
                <a:t>3</a:t>
              </a:r>
              <a:endParaRPr lang="en-US" altLang="en-US" sz="1800" b="1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0EB62-08A2-469D-BC09-A9E5A0F7723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2895600" y="2667000"/>
            <a:ext cx="2971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dx,0087h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ax,6000h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bx,100h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div bx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What will be the hexadecimal values of DX and AX after the following instructions execute? 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981200" y="4114800"/>
            <a:ext cx="480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DX = 0000h, AX = 8760h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57D97-E525-40F1-87BB-A99D993062C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Signed Integer Division (IDIV)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20000" cy="2286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768725" algn="l"/>
              </a:tabLst>
            </a:pPr>
            <a:r>
              <a:rPr lang="en-US" altLang="en-US"/>
              <a:t>Signed integers must be sign-extended before division takes place</a:t>
            </a:r>
          </a:p>
          <a:p>
            <a:pPr lvl="1">
              <a:lnSpc>
                <a:spcPct val="90000"/>
              </a:lnSpc>
              <a:tabLst>
                <a:tab pos="3768725" algn="l"/>
              </a:tabLst>
            </a:pPr>
            <a:r>
              <a:rPr lang="en-US" altLang="en-US"/>
              <a:t>fill high byte/word/doubleword with a copy of the low byte/word/doubleword's sign bit</a:t>
            </a:r>
          </a:p>
          <a:p>
            <a:pPr>
              <a:lnSpc>
                <a:spcPct val="90000"/>
              </a:lnSpc>
              <a:tabLst>
                <a:tab pos="3768725" algn="l"/>
              </a:tabLst>
            </a:pPr>
            <a:r>
              <a:rPr lang="en-US" altLang="en-US"/>
              <a:t>For example, the high byte contains a copy of the sign bit from the low byte: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2667000" y="3505200"/>
          <a:ext cx="3962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4" name="VISIO" r:id="rId3" imgW="2091960" imgH="1177560" progId="Visio.Drawing.6">
                  <p:embed/>
                </p:oleObj>
              </mc:Choice>
              <mc:Fallback>
                <p:oleObj name="VISIO" r:id="rId3" imgW="2091960" imgH="117756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167" t="-3700" r="-4167" b="-7324"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39624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144EC5-BDFC-45FA-BF6C-7005F5F6007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CBW, CWD, CDQ Instructions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4724400"/>
          </a:xfrm>
        </p:spPr>
        <p:txBody>
          <a:bodyPr/>
          <a:lstStyle/>
          <a:p>
            <a:pPr>
              <a:tabLst>
                <a:tab pos="2743200" algn="l"/>
              </a:tabLst>
            </a:pPr>
            <a:r>
              <a:rPr lang="en-US" altLang="en-US" sz="2800"/>
              <a:t>The CBW, CWD, and CDQ instructions provide important sign-extension operations: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/>
              <a:t>CBW (convert byte to word) extends AL into AH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/>
              <a:t>CWD (convert word to doubleword) extends AX into DX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/>
              <a:t>CDQ (convert doubleword to quadword) extends EAX into EDX</a:t>
            </a:r>
          </a:p>
          <a:p>
            <a:pPr>
              <a:tabLst>
                <a:tab pos="2743200" algn="l"/>
              </a:tabLst>
            </a:pPr>
            <a:r>
              <a:rPr lang="en-US" altLang="en-US"/>
              <a:t>Example: 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>
                <a:latin typeface="Courier New" pitchFamily="49" charset="0"/>
              </a:rPr>
              <a:t>.data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>
                <a:latin typeface="Courier New" pitchFamily="49" charset="0"/>
              </a:rPr>
              <a:t>dwordVal SDWORD -101 	; FFFFFF9Bh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>
                <a:latin typeface="Courier New" pitchFamily="49" charset="0"/>
              </a:rPr>
              <a:t>.code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>
                <a:latin typeface="Courier New" pitchFamily="49" charset="0"/>
              </a:rPr>
              <a:t>mov eax,dwordVal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>
                <a:latin typeface="Courier New" pitchFamily="49" charset="0"/>
              </a:rPr>
              <a:t>cdq 		; EDX:EAX = FFFFFFFFFFFFFF9Bh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E758A-BC28-49D1-88A3-119433EC077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IDIV Instruction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US" altLang="en-US"/>
              <a:t>IDIV (signed divide) performs signed integer division</a:t>
            </a:r>
          </a:p>
          <a:p>
            <a:r>
              <a:rPr lang="en-US" altLang="en-US"/>
              <a:t>Same syntax and operands as DIV instruction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62000" y="2590800"/>
            <a:ext cx="731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Arial" charset="0"/>
              </a:rPr>
              <a:t>Example: 8-bit division of –48 by 5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524000" y="32004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 al,-48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cbw		; extend AL into AH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 bl,5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idiv bl	; AL = -9,  AH = 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B07695-2CC4-4E17-95E9-E41D20574FA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IDIV Examples</a:t>
            </a:r>
          </a:p>
        </p:txBody>
      </p:sp>
      <p:grpSp>
        <p:nvGrpSpPr>
          <p:cNvPr id="124937" name="Group 9"/>
          <p:cNvGrpSpPr>
            <a:grpSpLocks/>
          </p:cNvGrpSpPr>
          <p:nvPr/>
        </p:nvGrpSpPr>
        <p:grpSpPr bwMode="auto">
          <a:xfrm>
            <a:off x="762000" y="3657600"/>
            <a:ext cx="7315200" cy="2057400"/>
            <a:chOff x="480" y="2304"/>
            <a:chExt cx="4608" cy="1296"/>
          </a:xfrm>
        </p:grpSpPr>
        <p:sp>
          <p:nvSpPr>
            <p:cNvPr id="124932" name="Rectangle 4"/>
            <p:cNvSpPr>
              <a:spLocks noChangeArrowheads="1"/>
            </p:cNvSpPr>
            <p:nvPr/>
          </p:nvSpPr>
          <p:spPr bwMode="auto">
            <a:xfrm>
              <a:off x="480" y="2304"/>
              <a:ext cx="4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en-US">
                  <a:latin typeface="Arial" charset="0"/>
                </a:rPr>
                <a:t>Example: 32-bit division of –48 by 5</a:t>
              </a:r>
            </a:p>
          </p:txBody>
        </p:sp>
        <p:sp>
          <p:nvSpPr>
            <p:cNvPr id="124933" name="Text Box 5"/>
            <p:cNvSpPr txBox="1">
              <a:spLocks noChangeArrowheads="1"/>
            </p:cNvSpPr>
            <p:nvPr/>
          </p:nvSpPr>
          <p:spPr bwMode="auto">
            <a:xfrm>
              <a:off x="960" y="2688"/>
              <a:ext cx="384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itchFamily="49" charset="0"/>
                </a:rPr>
                <a:t>mov  eax,-48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itchFamily="49" charset="0"/>
                </a:rPr>
                <a:t>cdq		; extend EAX into EDX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itchFamily="49" charset="0"/>
                </a:rPr>
                <a:t>mov  ebx,5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itchFamily="49" charset="0"/>
                </a:rPr>
                <a:t>idiv ebx	; EAX = -9,  EDX = -3</a:t>
              </a:r>
            </a:p>
          </p:txBody>
        </p:sp>
      </p:grp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762000" y="1219200"/>
            <a:ext cx="731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Arial" charset="0"/>
              </a:rPr>
              <a:t>Example: 16-bit division of –48 by 5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524000" y="18288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 ax,-48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cwd		; extend AX into DX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 bx,5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idiv bx	; AX = -9,  DX = 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40A61D-B706-4770-BAB0-69B5FC8464C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600200" y="2682875"/>
            <a:ext cx="510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 ax,0FDFFh	; -513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cwd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 bx,100h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idiv bx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What will be the hexadecimal values of DX and AX after the following instructions execute? Or, if divide overflow occurs, you can indicate that as your answer: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752600" y="4206875"/>
            <a:ext cx="480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DX = FFFFh (</a:t>
            </a:r>
            <a:r>
              <a:rPr lang="en-US" altLang="en-US">
                <a:solidFill>
                  <a:schemeClr val="tx2"/>
                </a:solidFill>
                <a:latin typeface="Symbol" pitchFamily="18" charset="2"/>
              </a:rPr>
              <a:t>-</a:t>
            </a:r>
            <a:r>
              <a:rPr lang="en-US" altLang="en-US">
                <a:solidFill>
                  <a:schemeClr val="tx2"/>
                </a:solidFill>
              </a:rPr>
              <a:t>1),  AX = FFFEh (</a:t>
            </a:r>
            <a:r>
              <a:rPr lang="en-US" altLang="en-US">
                <a:solidFill>
                  <a:schemeClr val="tx2"/>
                </a:solidFill>
                <a:latin typeface="Symbol" pitchFamily="18" charset="2"/>
              </a:rPr>
              <a:t>-</a:t>
            </a:r>
            <a:r>
              <a:rPr lang="en-US" altLang="en-US">
                <a:solidFill>
                  <a:schemeClr val="tx2"/>
                </a:solidFill>
              </a:rPr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92EC-F788-456E-86B1-4EC90FC67036}" type="slidenum">
              <a:rPr lang="en-US" altLang="en-US">
                <a:solidFill>
                  <a:srgbClr val="FF9966"/>
                </a:solidFill>
              </a:rPr>
              <a:pPr/>
              <a:t>2</a:t>
            </a:fld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Integer Multiplication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 algn="just"/>
            <a:r>
              <a:rPr lang="en-US" altLang="en-US" dirty="0"/>
              <a:t>Contrary to addition, the multiplication operation depends on the interpretation</a:t>
            </a:r>
            <a:r>
              <a:rPr lang="en-US" altLang="en-US" dirty="0" smtClean="0"/>
              <a:t>:</a:t>
            </a:r>
          </a:p>
          <a:p>
            <a:pPr algn="just"/>
            <a:endParaRPr lang="en-US" altLang="en-US" dirty="0"/>
          </a:p>
          <a:p>
            <a:pPr lvl="1" algn="just"/>
            <a:r>
              <a:rPr lang="en-US" altLang="en-US" dirty="0"/>
              <a:t>no interpretation: </a:t>
            </a:r>
            <a:r>
              <a:rPr lang="en-US" altLang="en-US" dirty="0" err="1"/>
              <a:t>FFh</a:t>
            </a:r>
            <a:r>
              <a:rPr lang="en-US" altLang="en-US" dirty="0"/>
              <a:t> x  2h  =   ??</a:t>
            </a:r>
          </a:p>
          <a:p>
            <a:pPr lvl="1" algn="just"/>
            <a:r>
              <a:rPr lang="en-US" altLang="en-US" dirty="0"/>
              <a:t>unsigned interp.: 255  x   2    =  510</a:t>
            </a:r>
          </a:p>
          <a:p>
            <a:pPr lvl="1" algn="just"/>
            <a:r>
              <a:rPr lang="en-US" altLang="en-US" dirty="0"/>
              <a:t>signed interpret.:   -1   x   2    =  -</a:t>
            </a:r>
            <a:r>
              <a:rPr lang="en-US" altLang="en-US" dirty="0" smtClean="0"/>
              <a:t>2</a:t>
            </a:r>
          </a:p>
          <a:p>
            <a:pPr lvl="1" algn="just"/>
            <a:endParaRPr lang="en-US" altLang="en-US" dirty="0"/>
          </a:p>
          <a:p>
            <a:pPr algn="just"/>
            <a:r>
              <a:rPr lang="en-US" altLang="en-US" dirty="0"/>
              <a:t>We thus have two different multiplication instructions:</a:t>
            </a:r>
          </a:p>
          <a:p>
            <a:pPr lvl="2" algn="just"/>
            <a:r>
              <a:rPr lang="en-US" altLang="en-US" dirty="0"/>
              <a:t>MUL  source   ;for unsigned multiplication</a:t>
            </a:r>
          </a:p>
          <a:p>
            <a:pPr lvl="2" algn="just"/>
            <a:r>
              <a:rPr lang="en-US" altLang="en-US" dirty="0"/>
              <a:t>IMUL source   ;for signed </a:t>
            </a:r>
            <a:r>
              <a:rPr lang="en-US" altLang="en-US" dirty="0" smtClean="0"/>
              <a:t>multiplication</a:t>
            </a:r>
          </a:p>
          <a:p>
            <a:pPr lvl="2" algn="just"/>
            <a:endParaRPr lang="en-US" altLang="en-US" dirty="0"/>
          </a:p>
          <a:p>
            <a:pPr algn="just"/>
            <a:r>
              <a:rPr lang="en-US" altLang="en-US" dirty="0"/>
              <a:t>Where source must be either </a:t>
            </a:r>
            <a:r>
              <a:rPr lang="en-US" altLang="en-US" dirty="0" err="1"/>
              <a:t>mem</a:t>
            </a:r>
            <a:r>
              <a:rPr lang="en-US" altLang="en-US" dirty="0"/>
              <a:t> or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 algn="just"/>
            <a:r>
              <a:rPr lang="en-US" altLang="en-US" dirty="0"/>
              <a:t>Source is the “multiplier” and the “multiplicand” is in </a:t>
            </a:r>
            <a:r>
              <a:rPr lang="en-US" altLang="en-US" dirty="0" smtClean="0"/>
              <a:t>an </a:t>
            </a:r>
            <a:r>
              <a:rPr lang="en-US" altLang="en-US" dirty="0">
                <a:solidFill>
                  <a:schemeClr val="folHlink"/>
                </a:solidFill>
              </a:rPr>
              <a:t>A_</a:t>
            </a:r>
            <a:r>
              <a:rPr lang="en-US" altLang="en-US" dirty="0"/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28658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00800"/>
            <a:ext cx="4419600" cy="304800"/>
          </a:xfrm>
        </p:spPr>
        <p:txBody>
          <a:bodyPr/>
          <a:lstStyle/>
          <a:p>
            <a:r>
              <a:rPr lang="en-US" altLang="en-US" dirty="0"/>
              <a:t>Irvine, Kip R. Assembly Language for x86 Processors 6/e, 2010.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BB46F-65D2-4A32-8A2F-FBBF2083D17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 Instruction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5257800"/>
          </a:xfrm>
        </p:spPr>
        <p:txBody>
          <a:bodyPr/>
          <a:lstStyle/>
          <a:p>
            <a:r>
              <a:rPr lang="en-US" altLang="en-US" sz="2000" dirty="0"/>
              <a:t>The MUL (unsigned multiply) instruction multiplies an 8-, 16-, or 32-bit operand by either AL, AX, or EAX.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instruction formats are: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</a:t>
            </a:r>
            <a:r>
              <a:rPr lang="en-US" altLang="en-US" sz="1800" b="1" dirty="0" smtClean="0">
                <a:latin typeface="Courier New" pitchFamily="49" charset="0"/>
              </a:rPr>
              <a:t>r/m8</a:t>
            </a: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r/m16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</a:t>
            </a:r>
            <a:r>
              <a:rPr lang="en-US" altLang="en-US" sz="1800" b="1" dirty="0" smtClean="0">
                <a:latin typeface="Courier New" pitchFamily="49" charset="0"/>
              </a:rPr>
              <a:t>r/m32</a:t>
            </a:r>
          </a:p>
          <a:p>
            <a:pPr lvl="2"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rgbClr val="FFC000"/>
                </a:solidFill>
              </a:rPr>
              <a:t>Hence, there is always enough space to hold the result (the product)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FFC000"/>
                </a:solidFill>
              </a:rPr>
              <a:t>Size of Result is always </a:t>
            </a:r>
            <a:r>
              <a:rPr lang="en-US" altLang="en-US" sz="1800" b="1" i="1" u="sng" dirty="0" smtClean="0">
                <a:solidFill>
                  <a:srgbClr val="FFC000"/>
                </a:solidFill>
              </a:rPr>
              <a:t>twice</a:t>
            </a:r>
            <a:r>
              <a:rPr lang="en-US" altLang="en-US" sz="1800" dirty="0" smtClean="0">
                <a:solidFill>
                  <a:srgbClr val="FFC000"/>
                </a:solidFill>
              </a:rPr>
              <a:t> larger as Source and Multiplicand</a:t>
            </a:r>
            <a:endParaRPr lang="en-US" altLang="en-US" sz="1800" b="1" dirty="0">
              <a:solidFill>
                <a:srgbClr val="FFC000"/>
              </a:solidFill>
              <a:latin typeface="Courier New" pitchFamily="49" charset="0"/>
            </a:endParaRPr>
          </a:p>
        </p:txBody>
      </p:sp>
      <p:pic>
        <p:nvPicPr>
          <p:cNvPr id="9831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5257800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39ABF8-EF0F-4BD4-BA1F-D925793B5DA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 Examples</a:t>
            </a:r>
          </a:p>
        </p:txBody>
      </p:sp>
      <p:sp>
        <p:nvSpPr>
          <p:cNvPr id="117772" name="Rectangle 1036"/>
          <p:cNvSpPr>
            <a:spLocks noChangeArrowheads="1"/>
          </p:cNvSpPr>
          <p:nvPr/>
        </p:nvSpPr>
        <p:spPr bwMode="auto">
          <a:xfrm>
            <a:off x="685800" y="1219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Arial" charset="0"/>
              </a:rPr>
              <a:t>100h * 2000h, using 16-bit operands:</a:t>
            </a:r>
          </a:p>
        </p:txBody>
      </p:sp>
      <p:sp>
        <p:nvSpPr>
          <p:cNvPr id="117773" name="Text Box 1037"/>
          <p:cNvSpPr txBox="1">
            <a:spLocks noChangeArrowheads="1"/>
          </p:cNvSpPr>
          <p:nvPr/>
        </p:nvSpPr>
        <p:spPr bwMode="auto">
          <a:xfrm>
            <a:off x="838200" y="1828800"/>
            <a:ext cx="8153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val1 WORD 2000h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val2 WORD 100h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ax,val1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mul</a:t>
            </a:r>
            <a:r>
              <a:rPr lang="en-US" altLang="en-US" sz="1800" b="1" dirty="0">
                <a:latin typeface="Courier New" pitchFamily="49" charset="0"/>
              </a:rPr>
              <a:t> val2	; DX:AX = 00200000h, </a:t>
            </a:r>
            <a:r>
              <a:rPr lang="en-US" altLang="en-US" sz="1800" b="1" dirty="0" smtClean="0">
                <a:latin typeface="Courier New" pitchFamily="49" charset="0"/>
              </a:rPr>
              <a:t>CF=1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800" dirty="0" smtClean="0">
                <a:solidFill>
                  <a:srgbClr val="FFC000"/>
                </a:solidFill>
              </a:rPr>
              <a:t>CF=1 if and only if the product cannot be contained within the least significant half (</a:t>
            </a:r>
            <a:r>
              <a:rPr lang="en-US" altLang="en-US" sz="1800" dirty="0" err="1" smtClean="0">
                <a:solidFill>
                  <a:srgbClr val="FFC000"/>
                </a:solidFill>
              </a:rPr>
              <a:t>lsh</a:t>
            </a:r>
            <a:r>
              <a:rPr lang="en-US" altLang="en-US" sz="1800" dirty="0" smtClean="0">
                <a:solidFill>
                  <a:srgbClr val="FFC000"/>
                </a:solidFill>
              </a:rPr>
              <a:t>) of its storage location</a:t>
            </a:r>
            <a:endParaRPr lang="en-US" altLang="en-US" sz="1800" b="1" dirty="0">
              <a:solidFill>
                <a:srgbClr val="FFC000"/>
              </a:solidFill>
              <a:latin typeface="Courier New" pitchFamily="49" charset="0"/>
            </a:endParaRPr>
          </a:p>
        </p:txBody>
      </p:sp>
      <p:sp>
        <p:nvSpPr>
          <p:cNvPr id="117777" name="Text Box 1041"/>
          <p:cNvSpPr txBox="1">
            <a:spLocks noChangeArrowheads="1"/>
          </p:cNvSpPr>
          <p:nvPr/>
        </p:nvSpPr>
        <p:spPr bwMode="auto">
          <a:xfrm>
            <a:off x="6629400" y="1981200"/>
            <a:ext cx="2286000" cy="1504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The Carry flag indicates whether or not the upper half of the product contains significant digits.</a:t>
            </a:r>
          </a:p>
        </p:txBody>
      </p:sp>
      <p:grpSp>
        <p:nvGrpSpPr>
          <p:cNvPr id="117779" name="Group 1043"/>
          <p:cNvGrpSpPr>
            <a:grpSpLocks/>
          </p:cNvGrpSpPr>
          <p:nvPr/>
        </p:nvGrpSpPr>
        <p:grpSpPr bwMode="auto">
          <a:xfrm>
            <a:off x="609600" y="4343400"/>
            <a:ext cx="7162800" cy="1600200"/>
            <a:chOff x="384" y="2736"/>
            <a:chExt cx="4512" cy="1008"/>
          </a:xfrm>
        </p:grpSpPr>
        <p:sp>
          <p:nvSpPr>
            <p:cNvPr id="117776" name="Text Box 1040"/>
            <p:cNvSpPr txBox="1">
              <a:spLocks noChangeArrowheads="1"/>
            </p:cNvSpPr>
            <p:nvPr/>
          </p:nvSpPr>
          <p:spPr bwMode="auto">
            <a:xfrm>
              <a:off x="432" y="3072"/>
              <a:ext cx="44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itchFamily="49" charset="0"/>
                </a:rPr>
                <a:t>mov</a:t>
              </a:r>
              <a:r>
                <a:rPr lang="en-US" altLang="en-US" sz="1800" b="1" dirty="0">
                  <a:latin typeface="Courier New" pitchFamily="49" charset="0"/>
                </a:rPr>
                <a:t> eax,12345h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itchFamily="49" charset="0"/>
                </a:rPr>
                <a:t>mov</a:t>
              </a:r>
              <a:r>
                <a:rPr lang="en-US" altLang="en-US" sz="1800" b="1" dirty="0">
                  <a:latin typeface="Courier New" pitchFamily="49" charset="0"/>
                </a:rPr>
                <a:t> ebx,1000h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itchFamily="49" charset="0"/>
                </a:rPr>
                <a:t>mul</a:t>
              </a:r>
              <a:r>
                <a:rPr lang="en-US" altLang="en-US" sz="1800" b="1" dirty="0">
                  <a:latin typeface="Courier New" pitchFamily="49" charset="0"/>
                </a:rPr>
                <a:t> </a:t>
              </a:r>
              <a:r>
                <a:rPr lang="en-US" altLang="en-US" sz="1800" b="1" dirty="0" err="1">
                  <a:latin typeface="Courier New" pitchFamily="49" charset="0"/>
                </a:rPr>
                <a:t>ebx</a:t>
              </a:r>
              <a:r>
                <a:rPr lang="en-US" altLang="en-US" sz="1800" b="1" dirty="0">
                  <a:latin typeface="Courier New" pitchFamily="49" charset="0"/>
                </a:rPr>
                <a:t>	; EDX:EAX = 0000000012345000h, CF=0</a:t>
              </a:r>
            </a:p>
          </p:txBody>
        </p:sp>
        <p:sp>
          <p:nvSpPr>
            <p:cNvPr id="117778" name="Text Box 1042"/>
            <p:cNvSpPr txBox="1">
              <a:spLocks noChangeArrowheads="1"/>
            </p:cNvSpPr>
            <p:nvPr/>
          </p:nvSpPr>
          <p:spPr bwMode="auto">
            <a:xfrm>
              <a:off x="384" y="2736"/>
              <a:ext cx="451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/>
                <a:t>12345h * 1000h, using 32-bit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115734-CA6B-42CB-9D02-D42129DDD9C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057400" y="2133600"/>
            <a:ext cx="457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ax,1234h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bx,100h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mul bx	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What will be the hexadecimal values of DX, AX, and the Carry flag after the following instructions execute?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6400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DX = 0012h, AX = 3400h, CF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2AD090-0C58-4841-90D7-96AAEF27056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39267" name="Text Box 1027"/>
          <p:cNvSpPr txBox="1">
            <a:spLocks noChangeArrowheads="1"/>
          </p:cNvSpPr>
          <p:nvPr/>
        </p:nvSpPr>
        <p:spPr bwMode="auto">
          <a:xfrm>
            <a:off x="2057400" y="2133600"/>
            <a:ext cx="457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eax,00128765h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ecx,10000h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mul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ecx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139268" name="Text Box 1028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What will be the hexadecimal values of EDX, EAX, and the Carry flag after the following instructions execute?</a:t>
            </a:r>
          </a:p>
        </p:txBody>
      </p:sp>
      <p:sp>
        <p:nvSpPr>
          <p:cNvPr id="139269" name="Text Box 1029"/>
          <p:cNvSpPr txBox="1">
            <a:spLocks noChangeArrowheads="1"/>
          </p:cNvSpPr>
          <p:nvPr/>
        </p:nvSpPr>
        <p:spPr bwMode="auto">
          <a:xfrm>
            <a:off x="1066800" y="3657600"/>
            <a:ext cx="6400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EDX = 00000012h, EAX = 87650000h, CF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ED0FF-8FFD-4FCC-8399-CE653B4BEDB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IMUL Instruction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IMUL (signed integer multiply ) multiplies an 8-, 16-, or 32-bit signed operand by either AL, AX, or EAX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Preserves the sign of the product by sign-extending it into the upper half of the destination register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62000" y="2895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 dirty="0">
                <a:latin typeface="Arial" charset="0"/>
              </a:rPr>
              <a:t>Example: multiply 48 * 4, using 8-bit operands: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524000" y="3505200"/>
            <a:ext cx="525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 al,48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 bl,4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imul bl	; AX = 00C0h, OF=1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304800" y="4724400"/>
            <a:ext cx="8686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OF=1 because AH is not a sign extension of AL</a:t>
            </a:r>
            <a:r>
              <a:rPr lang="en-US" altLang="en-US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3AA4B2-C7DB-4877-8384-10FDBEEE0E9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IMUL Examples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762000" y="1219200"/>
            <a:ext cx="731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Arial" charset="0"/>
              </a:rPr>
              <a:t>Multiply 4,823,424 *  </a:t>
            </a:r>
            <a:r>
              <a:rPr lang="en-US" altLang="en-US">
                <a:latin typeface="Symbol" pitchFamily="18" charset="2"/>
              </a:rPr>
              <a:t>-</a:t>
            </a:r>
            <a:r>
              <a:rPr lang="en-US" altLang="en-US">
                <a:latin typeface="Arial" charset="0"/>
              </a:rPr>
              <a:t>423: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762000" y="18288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eax,4823424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ebx,-423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imul ebx	; EDX:EAX = FFFFFFFF86635D80h, OF=0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6705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OF=0 because EDX is a sign extension of EAX.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x86 Processors 6/e, 2010.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F6AA2-B4B7-48CC-A241-1C70C8E52D3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2057400" y="2133600"/>
            <a:ext cx="457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ax,8760h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bx,100h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imul bx	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What will be the hexadecimal values of DX, AX, and the </a:t>
            </a:r>
            <a:r>
              <a:rPr lang="en-US" altLang="en-US" dirty="0"/>
              <a:t>o</a:t>
            </a:r>
            <a:r>
              <a:rPr lang="en-US" altLang="en-US" dirty="0" smtClean="0"/>
              <a:t>verflow </a:t>
            </a:r>
            <a:r>
              <a:rPr lang="en-US" altLang="en-US" dirty="0"/>
              <a:t>flag after the following instructions execute?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6400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DX = FF87h, AX = 6000h, OF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Style">
  <a:themeElements>
    <a:clrScheme name="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9900"/>
      </a:folHlink>
    </a:clrScheme>
    <a:fontScheme name="CodeStyl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deStyle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Style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Styl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odeStyle">
  <a:themeElements>
    <a:clrScheme name="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9900"/>
      </a:folHlink>
    </a:clrScheme>
    <a:fontScheme name="CodeStyl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deStyle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Style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Styl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CodeStyle">
  <a:themeElements>
    <a:clrScheme name="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9900"/>
      </a:folHlink>
    </a:clrScheme>
    <a:fontScheme name="CodeStyl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deStyle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Style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Styl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2831</TotalTime>
  <Words>1117</Words>
  <Application>Microsoft Office PowerPoint</Application>
  <PresentationFormat>On-screen Show (4:3)</PresentationFormat>
  <Paragraphs>209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Black</vt:lpstr>
      <vt:lpstr>Arial Narrow</vt:lpstr>
      <vt:lpstr>Courier New</vt:lpstr>
      <vt:lpstr>Symbol</vt:lpstr>
      <vt:lpstr>Times New Roman</vt:lpstr>
      <vt:lpstr>Wingdings</vt:lpstr>
      <vt:lpstr>Soaring</vt:lpstr>
      <vt:lpstr>CodeStyle</vt:lpstr>
      <vt:lpstr>3_CodeStyle</vt:lpstr>
      <vt:lpstr>8_CodeStyle</vt:lpstr>
      <vt:lpstr>VISIO</vt:lpstr>
      <vt:lpstr>Assembly Language for x86 Processors 6th Edition </vt:lpstr>
      <vt:lpstr>Integer Multiplication</vt:lpstr>
      <vt:lpstr>MUL Instruction</vt:lpstr>
      <vt:lpstr>MUL Examples</vt:lpstr>
      <vt:lpstr>Your turn . . .</vt:lpstr>
      <vt:lpstr>Your turn . . .</vt:lpstr>
      <vt:lpstr>IMUL Instruction</vt:lpstr>
      <vt:lpstr>IMUL Examples</vt:lpstr>
      <vt:lpstr>Your turn . . .</vt:lpstr>
      <vt:lpstr>Two-Operand Form for IMUL </vt:lpstr>
      <vt:lpstr>Integer Division</vt:lpstr>
      <vt:lpstr>DIV Instruction</vt:lpstr>
      <vt:lpstr>DIV Examples</vt:lpstr>
      <vt:lpstr>Your turn . . .</vt:lpstr>
      <vt:lpstr>Signed Integer Division (IDIV)</vt:lpstr>
      <vt:lpstr>CBW, CWD, CDQ Instructions</vt:lpstr>
      <vt:lpstr>IDIV Instruction</vt:lpstr>
      <vt:lpstr>IDIV Examples</vt:lpstr>
      <vt:lpstr>Your turn . . .</vt:lpstr>
    </vt:vector>
  </TitlesOfParts>
  <Company>Prentice-Hall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Integer Arithmetic</dc:subject>
  <dc:creator>Kip Irvine</dc:creator>
  <cp:lastModifiedBy>Shazia</cp:lastModifiedBy>
  <cp:revision>735</cp:revision>
  <cp:lastPrinted>1601-01-01T00:00:00Z</cp:lastPrinted>
  <dcterms:created xsi:type="dcterms:W3CDTF">2002-05-30T02:31:33Z</dcterms:created>
  <dcterms:modified xsi:type="dcterms:W3CDTF">2019-04-29T17:43:34Z</dcterms:modified>
</cp:coreProperties>
</file>