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61" r:id="rId5"/>
    <p:sldId id="262" r:id="rId6"/>
    <p:sldId id="263" r:id="rId7"/>
    <p:sldId id="264" r:id="rId8"/>
    <p:sldId id="265" r:id="rId9"/>
    <p:sldId id="266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0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database details</a:t>
            </a:r>
            <a:r>
              <a:rPr lang="en-US" baseline="0" dirty="0"/>
              <a:t> </a:t>
            </a:r>
            <a:r>
              <a:rPr lang="en-US" dirty="0"/>
              <a:t>should you know before you try to formulate</a:t>
            </a:r>
            <a:r>
              <a:rPr lang="en-US" baseline="0" dirty="0"/>
              <a:t> a query?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When should you use parentheses in writing conditions to limit rows?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SELECT statement subset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</a:t>
            </a:r>
            <a:r>
              <a:rPr lang="en-US" baseline="0" dirty="0"/>
              <a:t> clause with result columns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FROM clause with just one table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WHERE clause with conditions on numeric, text, and date columns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</a:t>
            </a:r>
            <a:r>
              <a:rPr lang="en-US" baseline="0" dirty="0"/>
              <a:t> tables and relationships with the help of a database diagram before formulating queries. In this lesson, you should know the column names and data types (numeric, text, or date).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practice</a:t>
            </a:r>
          </a:p>
          <a:p>
            <a:r>
              <a:rPr lang="en-US" dirty="0"/>
              <a:t> - Work many problems without seeing the solutions</a:t>
            </a:r>
          </a:p>
          <a:p>
            <a:r>
              <a:rPr lang="en-US" dirty="0"/>
              <a:t> - 50 problems to develop understanding of query formulation and SQL</a:t>
            </a:r>
          </a:p>
          <a:p>
            <a:r>
              <a:rPr lang="en-US" dirty="0"/>
              <a:t> - Do not rely on visual query tools; use SQL directly</a:t>
            </a:r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SELECT</a:t>
            </a:r>
            <a:r>
              <a:rPr lang="en-US" baseline="0" dirty="0"/>
              <a:t> statements without using a visual tool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</a:t>
            </a:r>
            <a:r>
              <a:rPr lang="en-US" baseline="0" dirty="0"/>
              <a:t>e using Oracle or MySQL</a:t>
            </a:r>
          </a:p>
          <a:p>
            <a:endParaRPr lang="en-US" baseline="0" dirty="0"/>
          </a:p>
          <a:p>
            <a:r>
              <a:rPr lang="en-US" baseline="0" dirty="0"/>
              <a:t>Need extra practice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713216-63D1-43DE-8DA3-429B88438711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Simple syntax omits important </a:t>
            </a:r>
            <a:r>
              <a:rPr lang="en-US" baseline="0" dirty="0"/>
              <a:t>parts such as GROUP BY clause. Will add to syntax in later lessons.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Conventions:</a:t>
            </a:r>
          </a:p>
          <a:p>
            <a:r>
              <a:rPr lang="en-US" dirty="0"/>
              <a:t> - Upper case: keywords</a:t>
            </a:r>
          </a:p>
          <a:p>
            <a:r>
              <a:rPr lang="en-US" dirty="0"/>
              <a:t> - Angle brackets: supply data</a:t>
            </a:r>
          </a:p>
          <a:p>
            <a:r>
              <a:rPr lang="en-US" dirty="0" smtClean="0"/>
              <a:t>- </a:t>
            </a:r>
            <a:r>
              <a:rPr lang="en-US" dirty="0" err="1"/>
              <a:t>StdFirstName</a:t>
            </a:r>
            <a:r>
              <a:rPr lang="en-US" dirty="0"/>
              <a:t>: student first name</a:t>
            </a:r>
          </a:p>
          <a:p>
            <a:r>
              <a:rPr lang="en-US" dirty="0"/>
              <a:t> - </a:t>
            </a:r>
            <a:r>
              <a:rPr lang="en-US" dirty="0" err="1"/>
              <a:t>FacSalary</a:t>
            </a:r>
            <a:r>
              <a:rPr lang="en-US" dirty="0"/>
              <a:t> * 1.1 : inflate salary by 10%</a:t>
            </a:r>
          </a:p>
          <a:p>
            <a:endParaRPr lang="en-US" dirty="0"/>
          </a:p>
          <a:p>
            <a:r>
              <a:rPr lang="en-US" dirty="0"/>
              <a:t>Logical expression:</a:t>
            </a:r>
          </a:p>
          <a:p>
            <a:r>
              <a:rPr lang="en-US" dirty="0"/>
              <a:t> - T/F value</a:t>
            </a:r>
          </a:p>
          <a:p>
            <a:r>
              <a:rPr lang="en-US" dirty="0"/>
              <a:t> - AND, OR,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</a:t>
            </a:r>
            <a:r>
              <a:rPr lang="en-US" baseline="0" dirty="0" smtClean="0"/>
              <a:t>in previous lectures so </a:t>
            </a:r>
            <a:r>
              <a:rPr lang="en-US" baseline="0" dirty="0"/>
              <a:t>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The problems in this lesson just involve single tables so understanding relationships is not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A0B675-B5F4-40AA-83F3-D80214CE08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1: </a:t>
            </a:r>
          </a:p>
          <a:p>
            <a:r>
              <a:rPr lang="en-US" dirty="0"/>
              <a:t> - Retrieves all rows and columns</a:t>
            </a:r>
          </a:p>
          <a:p>
            <a:r>
              <a:rPr lang="en-US" dirty="0"/>
              <a:t> - * in the SELECT clause evaluates to all columns of the FROM tables</a:t>
            </a:r>
          </a:p>
          <a:p>
            <a:endParaRPr lang="en-US" dirty="0"/>
          </a:p>
          <a:p>
            <a:r>
              <a:rPr lang="en-US" dirty="0"/>
              <a:t>Example 2:</a:t>
            </a:r>
          </a:p>
          <a:p>
            <a:r>
              <a:rPr lang="en-US" dirty="0"/>
              <a:t> - Retrieves a single faculty row (subset of rows)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 3:</a:t>
            </a:r>
          </a:p>
          <a:p>
            <a:r>
              <a:rPr lang="en-US" dirty="0"/>
              <a:t> - Retrieves a subset of rows and columns</a:t>
            </a:r>
          </a:p>
          <a:p>
            <a:r>
              <a:rPr lang="en-US" baseline="0" dirty="0" smtClean="0"/>
              <a:t>- </a:t>
            </a:r>
            <a:r>
              <a:rPr lang="en-US" baseline="0" dirty="0"/>
              <a:t>In MySQL, case sensitivity depends on the character set used when a table is created.</a:t>
            </a:r>
          </a:p>
          <a:p>
            <a:endParaRPr lang="en-US" baseline="0" dirty="0"/>
          </a:p>
          <a:p>
            <a:r>
              <a:rPr lang="en-US" baseline="0" dirty="0"/>
              <a:t>Example 4: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Retrieves city and state of faculty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Duplicate rows in the result because many faculty live in the same city and state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DISTINCT to eliminate duplicate rows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43D116-05E0-4CB2-8947-5F137F74C321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5:</a:t>
            </a:r>
          </a:p>
          <a:p>
            <a:r>
              <a:rPr lang="en-US" dirty="0"/>
              <a:t> - Retrieves faculty hired after 2005</a:t>
            </a:r>
          </a:p>
          <a:p>
            <a:r>
              <a:rPr lang="en-US" dirty="0"/>
              <a:t> - Inflates salary by 10%</a:t>
            </a:r>
          </a:p>
          <a:p>
            <a:endParaRPr lang="en-US" dirty="0"/>
          </a:p>
          <a:p>
            <a:r>
              <a:rPr lang="en-US" dirty="0"/>
              <a:t>Use expressions</a:t>
            </a:r>
            <a:r>
              <a:rPr lang="en-US" baseline="0" dirty="0"/>
              <a:t> instead of just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result columns following the SELECT keyword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conditions in the WHERE clause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5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4D72D-DF30-4ADA-B883-A22C915B9702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Common patterns:</a:t>
            </a:r>
          </a:p>
          <a:p>
            <a:r>
              <a:rPr lang="en-US" dirty="0"/>
              <a:t> - Strings with specified endings</a:t>
            </a:r>
          </a:p>
          <a:p>
            <a:r>
              <a:rPr lang="en-US" dirty="0"/>
              <a:t> - Strings with specified beginnings</a:t>
            </a:r>
          </a:p>
          <a:p>
            <a:r>
              <a:rPr lang="en-US" dirty="0"/>
              <a:t> - Strings containing a substring</a:t>
            </a:r>
          </a:p>
          <a:p>
            <a:r>
              <a:rPr lang="en-US" dirty="0"/>
              <a:t>Meta characters:</a:t>
            </a:r>
          </a:p>
          <a:p>
            <a:r>
              <a:rPr lang="en-US" dirty="0"/>
              <a:t> - Special meaning when using the LIKE operator</a:t>
            </a:r>
          </a:p>
          <a:p>
            <a:r>
              <a:rPr lang="en-US" dirty="0"/>
              <a:t> - Many others available: study DBMS documentation</a:t>
            </a:r>
          </a:p>
          <a:p>
            <a:r>
              <a:rPr lang="en-US" dirty="0"/>
              <a:t>Example 6: </a:t>
            </a:r>
          </a:p>
          <a:p>
            <a:r>
              <a:rPr lang="en-US" dirty="0"/>
              <a:t> - Retrieves offerings of IS course numbers</a:t>
            </a:r>
          </a:p>
        </p:txBody>
      </p:sp>
    </p:spTree>
    <p:extLst>
      <p:ext uri="{BB962C8B-B14F-4D97-AF65-F5344CB8AC3E}">
        <p14:creationId xmlns:p14="http://schemas.microsoft.com/office/powerpoint/2010/main" val="114892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6CA307-27A1-492E-ABF2-1A742167A461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Date manipulation:</a:t>
            </a:r>
          </a:p>
          <a:p>
            <a:r>
              <a:rPr lang="en-US" dirty="0"/>
              <a:t> - Not strings: do not use pattern matching characters even though some DBMSs permit</a:t>
            </a:r>
          </a:p>
          <a:p>
            <a:r>
              <a:rPr lang="en-US" dirty="0"/>
              <a:t>   (not portable)</a:t>
            </a:r>
          </a:p>
          <a:p>
            <a:r>
              <a:rPr lang="en-US" dirty="0"/>
              <a:t> - Study documentation carefully for date functions and constant formats</a:t>
            </a:r>
          </a:p>
          <a:p>
            <a:r>
              <a:rPr lang="en-US" dirty="0"/>
              <a:t>BETWEEN-AND operator:</a:t>
            </a:r>
          </a:p>
          <a:p>
            <a:r>
              <a:rPr lang="en-US" dirty="0"/>
              <a:t> - Closed interval (includes end points)</a:t>
            </a:r>
          </a:p>
          <a:p>
            <a:r>
              <a:rPr lang="en-US" dirty="0"/>
              <a:t> - Short cut for &gt;= AND &lt;=</a:t>
            </a:r>
          </a:p>
          <a:p>
            <a:r>
              <a:rPr lang="en-US" dirty="0"/>
              <a:t> - No shortcuts for other intervals</a:t>
            </a:r>
          </a:p>
        </p:txBody>
      </p:sp>
    </p:spTree>
    <p:extLst>
      <p:ext uri="{BB962C8B-B14F-4D97-AF65-F5344CB8AC3E}">
        <p14:creationId xmlns:p14="http://schemas.microsoft.com/office/powerpoint/2010/main" val="26259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15FC27-DF0A-4829-90BA-E34221ACBF42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Combine conditions with logical</a:t>
            </a:r>
            <a:r>
              <a:rPr lang="en-US" baseline="0" dirty="0"/>
              <a:t> operators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AND: row must satisfy all conditions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OR: row must satisfy at least one condition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parentheses when mixing AND/OR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8:</a:t>
            </a:r>
          </a:p>
          <a:p>
            <a:r>
              <a:rPr lang="en-US" dirty="0"/>
              <a:t> - Retrieve summer 2017</a:t>
            </a:r>
            <a:r>
              <a:rPr lang="en-US" baseline="0" dirty="0"/>
              <a:t> </a:t>
            </a:r>
            <a:r>
              <a:rPr lang="en-US" dirty="0"/>
              <a:t>offerings without an assigned instructor</a:t>
            </a:r>
          </a:p>
          <a:p>
            <a:r>
              <a:rPr lang="en-US" dirty="0"/>
              <a:t> - Use IS NULL to test for null values</a:t>
            </a:r>
          </a:p>
          <a:p>
            <a:r>
              <a:rPr lang="en-US" dirty="0"/>
              <a:t>Example 9:</a:t>
            </a:r>
          </a:p>
          <a:p>
            <a:r>
              <a:rPr lang="en-US" dirty="0"/>
              <a:t> - Retrieve offerings in </a:t>
            </a:r>
            <a:r>
              <a:rPr lang="en-US"/>
              <a:t>Fall 2016 </a:t>
            </a:r>
            <a:r>
              <a:rPr lang="en-US" dirty="0"/>
              <a:t>or </a:t>
            </a:r>
            <a:r>
              <a:rPr lang="en-US"/>
              <a:t>Winter 2017</a:t>
            </a:r>
            <a:endParaRPr lang="en-US" dirty="0"/>
          </a:p>
          <a:p>
            <a:r>
              <a:rPr lang="en-US" dirty="0"/>
              <a:t> -Always use parentheses when mixing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r>
              <a:rPr lang="en-US" dirty="0"/>
              <a:t>  - Reader may not know default evaluation</a:t>
            </a:r>
          </a:p>
          <a:p>
            <a:r>
              <a:rPr lang="en-US" dirty="0"/>
              <a:t>  - Easy to make a mistake</a:t>
            </a:r>
          </a:p>
          <a:p>
            <a:r>
              <a:rPr lang="en-US" dirty="0"/>
              <a:t>  - May not be portable if parentheses are not used</a:t>
            </a:r>
          </a:p>
        </p:txBody>
      </p:sp>
    </p:spTree>
    <p:extLst>
      <p:ext uri="{BB962C8B-B14F-4D97-AF65-F5344CB8AC3E}">
        <p14:creationId xmlns:p14="http://schemas.microsoft.com/office/powerpoint/2010/main" val="19955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smtClean="0"/>
              <a:t>SELECT </a:t>
            </a:r>
            <a:r>
              <a:rPr lang="en-US" altLang="en-US" dirty="0"/>
              <a:t>Statement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Subset of the SELECT statement</a:t>
            </a:r>
          </a:p>
          <a:p>
            <a:pPr eaLnBrk="1" hangingPunct="1"/>
            <a:r>
              <a:rPr lang="en-US" dirty="0"/>
              <a:t>Background about database details essential for query formulation</a:t>
            </a:r>
          </a:p>
          <a:p>
            <a:pPr eaLnBrk="1" hangingPunct="1"/>
            <a:r>
              <a:rPr lang="en-US" dirty="0"/>
              <a:t>Lots of practice to master query formulation and 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SQL SELECT statements involving row conditions on single tables</a:t>
            </a:r>
          </a:p>
          <a:p>
            <a:r>
              <a:rPr lang="en-US" dirty="0"/>
              <a:t>Execute SELECT statements</a:t>
            </a:r>
          </a:p>
          <a:p>
            <a:r>
              <a:rPr lang="en-US" dirty="0"/>
              <a:t>Write and execute practice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 Statement 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65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SELECT</a:t>
            </a:r>
            <a:r>
              <a:rPr lang="en-US" sz="2400" dirty="0">
                <a:cs typeface="Times New Roman" pitchFamily="18" charset="0"/>
              </a:rPr>
              <a:t> &lt;list of column expressions&gt;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FROM</a:t>
            </a:r>
            <a:r>
              <a:rPr lang="en-US" sz="2400" dirty="0">
                <a:cs typeface="Times New Roman" pitchFamily="18" charset="0"/>
              </a:rPr>
              <a:t> &lt;list of tables and join operations&gt;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WHERE</a:t>
            </a:r>
            <a:r>
              <a:rPr lang="en-US" sz="2400" dirty="0">
                <a:cs typeface="Times New Roman" pitchFamily="18" charset="0"/>
              </a:rPr>
              <a:t> &lt;list of logical expressions for </a:t>
            </a:r>
            <a:r>
              <a:rPr lang="en-US" sz="2400" u="sng" dirty="0">
                <a:cs typeface="Times New Roman" pitchFamily="18" charset="0"/>
              </a:rPr>
              <a:t>rows</a:t>
            </a:r>
            <a:r>
              <a:rPr lang="en-US" sz="2400" dirty="0"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ORDER BY</a:t>
            </a:r>
            <a:r>
              <a:rPr lang="en-US" sz="2400" dirty="0">
                <a:cs typeface="Times New Roman" pitchFamily="18" charset="0"/>
              </a:rPr>
              <a:t> &lt;list of sorting specifications&gt;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Column expression: combination of columns, constants, operators, and functions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1.1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Logical expression: conditions connected by AND, OR, and NOT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2016</a:t>
            </a:r>
            <a:endParaRPr lang="en-US" sz="2000" dirty="0">
              <a:cs typeface="Courier New" pitchFamily="49" charset="0"/>
            </a:endParaRPr>
          </a:p>
          <a:p>
            <a:pPr lvl="1">
              <a:spcBef>
                <a:spcPct val="0"/>
              </a:spcBef>
            </a:pP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47167"/>
      </p:ext>
    </p:extLst>
  </p:cSld>
  <p:clrMapOvr>
    <a:masterClrMapping/>
  </p:clrMapOvr>
  <p:transition advTm="3314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80375" cy="571500"/>
          </a:xfrm>
        </p:spPr>
        <p:txBody>
          <a:bodyPr/>
          <a:lstStyle/>
          <a:p>
            <a:pPr eaLnBrk="1" hangingPunct="1"/>
            <a:r>
              <a:rPr lang="en-US" dirty="0"/>
              <a:t>First SELECT Examples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952500"/>
            <a:ext cx="6664004" cy="54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 FROM Faculty;</a:t>
            </a:r>
          </a:p>
          <a:p>
            <a:pPr>
              <a:lnSpc>
                <a:spcPct val="75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2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'543-21-0987';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3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65000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FacRank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'PROF';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4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DISTINCT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614895"/>
      </p:ext>
    </p:extLst>
  </p:cSld>
  <p:clrMapOvr>
    <a:masterClrMapping/>
  </p:clrMapOvr>
  <p:transition advTm="222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Using Expressions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32395" y="1447800"/>
            <a:ext cx="76337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5 (Oracle)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to_number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to_char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'YYYY')) &gt; 2005;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cs typeface="Courier New" pitchFamily="49" charset="0"/>
              </a:rPr>
              <a:t>Example 5 (MySQL)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date_format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'%Y')) &gt; 2005;</a:t>
            </a:r>
            <a:endParaRPr lang="en-US" sz="1800" dirty="0"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435836"/>
      </p:ext>
    </p:extLst>
  </p:cSld>
  <p:clrMapOvr>
    <a:masterClrMapping/>
  </p:clrMapOvr>
  <p:transition advTm="1672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>
          <a:xfrm>
            <a:off x="608013" y="367507"/>
            <a:ext cx="8080375" cy="775493"/>
          </a:xfrm>
        </p:spPr>
        <p:txBody>
          <a:bodyPr/>
          <a:lstStyle/>
          <a:p>
            <a:pPr eaLnBrk="1" hangingPunct="1"/>
            <a:r>
              <a:rPr lang="en-US" dirty="0"/>
              <a:t>Inexact Text Matching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1143000"/>
            <a:ext cx="7162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LIKE operator to match against a pattern</a:t>
            </a:r>
          </a:p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meta characters to specify patterns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Wildcard (%) 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Any single character (_)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3429000"/>
            <a:ext cx="5486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itchFamily="49" charset="0"/>
              </a:rPr>
              <a:t>Example 6</a:t>
            </a:r>
          </a:p>
          <a:p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*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536090"/>
      </p:ext>
    </p:extLst>
  </p:cSld>
  <p:clrMapOvr>
    <a:masterClrMapping/>
  </p:clrMapOvr>
  <p:transition advTm="177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Using Date Constants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914399" y="1447800"/>
            <a:ext cx="785177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Dates are numbers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 constants and functions are not standard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(Oracle)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'1-Jan-2008'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'31-Dec-2009';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(MySQL)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'2008-01-01'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'2009-12-31';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32012"/>
      </p:ext>
    </p:extLst>
  </p:cSld>
  <p:clrMapOvr>
    <a:masterClrMapping/>
  </p:clrMapOvr>
  <p:transition advTm="186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Combining Conditions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04088" y="1447800"/>
            <a:ext cx="757130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8: Testing for null values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IS NULL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'SUMMER'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2017;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+mn-lt"/>
                <a:cs typeface="Courier New" pitchFamily="49" charset="0"/>
              </a:rPr>
              <a:t>Example 9: Mixing AND </a:t>
            </a:r>
            <a:r>
              <a:rPr lang="en-US" sz="2000" dirty="0" err="1">
                <a:latin typeface="+mn-lt"/>
                <a:cs typeface="Courier New" pitchFamily="49" charset="0"/>
              </a:rPr>
              <a:t>and</a:t>
            </a:r>
            <a:r>
              <a:rPr lang="en-US" sz="2000" dirty="0">
                <a:latin typeface="+mn-lt"/>
                <a:cs typeface="Courier New" pitchFamily="49" charset="0"/>
              </a:rPr>
              <a:t> OR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2016)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 OR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'WINTER'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2017);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147129"/>
      </p:ext>
    </p:extLst>
  </p:cSld>
  <p:clrMapOvr>
    <a:masterClrMapping/>
  </p:clrMapOvr>
  <p:transition advTm="140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1&quot;&gt;&lt;property id=&quot;20148&quot; value=&quot;5&quot;/&gt;&lt;property id=&quot;20300&quot; value=&quot;Slide 6 - &amp;quot;Using Expression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University Database Diagram&amp;quot;&quot;/&gt;&lt;property id=&quot;20307&quot; value=&quot;261&quot;/&gt;&lt;/object&gt;&lt;object type=&quot;3&quot; unique_id=&quot;10024&quot;&gt;&lt;property id=&quot;20148&quot; value=&quot;5&quot;/&gt;&lt;property id=&quot;20300&quot; value=&quot;Slide 5 - &amp;quot;First SELECT Examples&amp;quot;&quot;/&gt;&lt;property id=&quot;20307&quot; value=&quot;262&quot;/&gt;&lt;/object&gt;&lt;object type=&quot;3&quot; unique_id=&quot;10025&quot;&gt;&lt;property id=&quot;20148&quot; value=&quot;5&quot;/&gt;&lt;property id=&quot;20300&quot; value=&quot;Slide 7 - &amp;quot;Inexact Text Matching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Using Date Constants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Combining Conditions&amp;quot;&quot;/&gt;&lt;property id=&quot;20307&quot; value=&quot;266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684&quot;&gt;&lt;property id=&quot;20148&quot; value=&quot;5&quot;/&gt;&lt;property id=&quot;20300&quot; value=&quot;Slide 3 - &amp;quot;SELECT Statement Overview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35.6|67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.9|87.7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3.1|10.7|5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|3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Words>1093</Words>
  <Application>Microsoft Office PowerPoint</Application>
  <PresentationFormat>On-screen Show (4:3)</PresentationFormat>
  <Paragraphs>197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 Basic Query Formulation with SQL</vt:lpstr>
      <vt:lpstr>Lesson Objectives</vt:lpstr>
      <vt:lpstr>SELECT Statement Overview</vt:lpstr>
      <vt:lpstr>University Database Diagram</vt:lpstr>
      <vt:lpstr>First SELECT Examples</vt:lpstr>
      <vt:lpstr>Using Expressions</vt:lpstr>
      <vt:lpstr>Inexact Text Matching</vt:lpstr>
      <vt:lpstr>Using Date Constants</vt:lpstr>
      <vt:lpstr>Combining Conditions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Sana Qabil</cp:lastModifiedBy>
  <cp:revision>848</cp:revision>
  <cp:lastPrinted>1601-01-01T00:00:00Z</cp:lastPrinted>
  <dcterms:created xsi:type="dcterms:W3CDTF">2000-07-15T18:34:14Z</dcterms:created>
  <dcterms:modified xsi:type="dcterms:W3CDTF">2020-07-01T06:12:35Z</dcterms:modified>
</cp:coreProperties>
</file>