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83" r:id="rId4"/>
    <p:sldId id="284" r:id="rId5"/>
    <p:sldId id="286" r:id="rId6"/>
    <p:sldId id="291" r:id="rId7"/>
    <p:sldId id="285" r:id="rId8"/>
    <p:sldId id="288" r:id="rId9"/>
    <p:sldId id="290" r:id="rId10"/>
    <p:sldId id="289" r:id="rId11"/>
    <p:sldId id="292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3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61" d="100"/>
          <a:sy n="61" d="100"/>
        </p:scale>
        <p:origin x="16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What are the critical questions that you should articulate before writing a SELECT statement?</a:t>
            </a:r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Query</a:t>
            </a:r>
            <a:r>
              <a:rPr lang="en-US" altLang="en-US" baseline="0" dirty="0" smtClean="0"/>
              <a:t> formulation process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Transform problem statement into a database representation using the critical questions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Convert database representation into a SELECT statement using similar examples.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critical questions are the most important</a:t>
            </a:r>
            <a:r>
              <a:rPr lang="en-US" altLang="en-US" baseline="0" dirty="0" smtClean="0"/>
              <a:t> problem solving aid.</a:t>
            </a:r>
          </a:p>
          <a:p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6582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Convert a problem statement into a database representation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critical questions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Before writing SELECT statement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Recognize inefficient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Row conditions in HAVING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FC4D3B-2A7C-41FC-B63B-184B7AB135AE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Problem statement:</a:t>
            </a:r>
          </a:p>
          <a:p>
            <a:r>
              <a:rPr lang="en-US" dirty="0" smtClean="0">
                <a:sym typeface="Symbol" pitchFamily="18" charset="2"/>
              </a:rPr>
              <a:t> - Ill formed (without structure)</a:t>
            </a:r>
          </a:p>
          <a:p>
            <a:r>
              <a:rPr lang="en-US" dirty="0" smtClean="0">
                <a:sym typeface="Symbol" pitchFamily="18" charset="2"/>
              </a:rPr>
              <a:t> - Most difficult part is to structure the problem statement (convert to </a:t>
            </a:r>
            <a:r>
              <a:rPr lang="en-US" dirty="0" err="1" smtClean="0">
                <a:sym typeface="Symbol" pitchFamily="18" charset="2"/>
              </a:rPr>
              <a:t>db</a:t>
            </a:r>
            <a:r>
              <a:rPr lang="en-US" dirty="0" smtClean="0">
                <a:sym typeface="Symbol" pitchFamily="18" charset="2"/>
              </a:rPr>
              <a:t> representation)</a:t>
            </a:r>
          </a:p>
          <a:p>
            <a:r>
              <a:rPr lang="en-US" dirty="0" smtClean="0">
                <a:sym typeface="Symbol" pitchFamily="18" charset="2"/>
              </a:rPr>
              <a:t> - Convert problem vocabulary into database vocabulary</a:t>
            </a:r>
          </a:p>
          <a:p>
            <a:r>
              <a:rPr lang="en-US" dirty="0" smtClean="0">
                <a:sym typeface="Symbol" pitchFamily="18" charset="2"/>
              </a:rPr>
              <a:t> - Problem statement is often ambiguous and incomplete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Database representation: answers to query formulation questions</a:t>
            </a:r>
          </a:p>
          <a:p>
            <a:r>
              <a:rPr lang="en-US" dirty="0" smtClean="0">
                <a:sym typeface="Symbol" pitchFamily="18" charset="2"/>
              </a:rPr>
              <a:t> - Tables</a:t>
            </a:r>
          </a:p>
          <a:p>
            <a:r>
              <a:rPr lang="en-US" dirty="0" smtClean="0">
                <a:sym typeface="Symbol" pitchFamily="18" charset="2"/>
              </a:rPr>
              <a:t> - Columns</a:t>
            </a:r>
          </a:p>
          <a:p>
            <a:r>
              <a:rPr lang="en-US" dirty="0" smtClean="0">
                <a:sym typeface="Symbol" pitchFamily="18" charset="2"/>
              </a:rPr>
              <a:t> - Conditions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DB Language statement:</a:t>
            </a:r>
          </a:p>
          <a:p>
            <a:r>
              <a:rPr lang="en-US" dirty="0" smtClean="0">
                <a:sym typeface="Symbol" pitchFamily="18" charset="2"/>
              </a:rPr>
              <a:t> - SQL or other language</a:t>
            </a:r>
          </a:p>
          <a:p>
            <a:r>
              <a:rPr lang="en-US" dirty="0" smtClean="0">
                <a:sym typeface="Symbol" pitchFamily="18" charset="2"/>
              </a:rPr>
              <a:t> - Easy part after some practice</a:t>
            </a:r>
          </a:p>
        </p:txBody>
      </p:sp>
    </p:spTree>
    <p:extLst>
      <p:ext uri="{BB962C8B-B14F-4D97-AF65-F5344CB8AC3E}">
        <p14:creationId xmlns:p14="http://schemas.microsoft.com/office/powerpoint/2010/main" val="279326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85E68C-D53C-4694-8808-C4D45CD06550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Answer questions explicitly or implicitly</a:t>
            </a:r>
          </a:p>
          <a:p>
            <a:r>
              <a:rPr lang="en-US" dirty="0" smtClean="0"/>
              <a:t> - Initially answer explicitly</a:t>
            </a:r>
          </a:p>
          <a:p>
            <a:r>
              <a:rPr lang="en-US" dirty="0" smtClean="0"/>
              <a:t> - As you gain skill, implicitly answer</a:t>
            </a:r>
          </a:p>
        </p:txBody>
      </p:sp>
    </p:spTree>
    <p:extLst>
      <p:ext uri="{BB962C8B-B14F-4D97-AF65-F5344CB8AC3E}">
        <p14:creationId xmlns:p14="http://schemas.microsoft.com/office/powerpoint/2010/main" val="29046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Use</a:t>
            </a:r>
            <a:r>
              <a:rPr lang="en-US" baseline="0" dirty="0" smtClean="0">
                <a:sym typeface="Symbol" pitchFamily="18" charset="2"/>
              </a:rPr>
              <a:t> database diagram to answer critical questions</a:t>
            </a:r>
          </a:p>
          <a:p>
            <a:endParaRPr lang="en-US" baseline="0" dirty="0" smtClean="0">
              <a:sym typeface="Symbol" pitchFamily="18" charset="2"/>
            </a:endParaRPr>
          </a:p>
          <a:p>
            <a:r>
              <a:rPr lang="en-US" baseline="0" dirty="0" smtClean="0">
                <a:sym typeface="Symbol" pitchFamily="18" charset="2"/>
              </a:rPr>
              <a:t>Try to identify the tables using the database diagram in the following examples. 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805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E0A8D-EF9A-432D-AAEE-6E9971FAC3FE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What tables?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Enrollment</a:t>
            </a:r>
            <a:r>
              <a:rPr lang="en-US" baseline="0" dirty="0" smtClean="0"/>
              <a:t> table because counting enrollment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Offering table because of condition on </a:t>
            </a:r>
            <a:r>
              <a:rPr lang="en-US" baseline="0" dirty="0" err="1" smtClean="0"/>
              <a:t>OffYear</a:t>
            </a:r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Student table is not required because the enrollment rows are counted for each offering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are tables connected?</a:t>
            </a:r>
          </a:p>
          <a:p>
            <a:r>
              <a:rPr lang="en-US" baseline="0" dirty="0" smtClean="0"/>
              <a:t>- Join Offering and Enrollment on </a:t>
            </a:r>
            <a:r>
              <a:rPr lang="en-US" baseline="0" dirty="0" err="1" smtClean="0"/>
              <a:t>OfferNo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Individual rows versus</a:t>
            </a:r>
            <a:r>
              <a:rPr lang="en-US" baseline="0" dirty="0" smtClean="0"/>
              <a:t> row summaries</a:t>
            </a:r>
          </a:p>
          <a:p>
            <a:r>
              <a:rPr lang="en-US" baseline="0" dirty="0" smtClean="0"/>
              <a:t>- Row summaries as result includes the count of enrollment rows (number of students)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Can also use</a:t>
            </a:r>
            <a:r>
              <a:rPr lang="en-US" baseline="0" dirty="0" smtClean="0"/>
              <a:t> the join operator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8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AF811-7264-493C-8EA0-4035FA56540D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 2 demonstrates a problem involving joins and grouping. 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Critical questions: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 tables?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Student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because student GPA column used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Offering because course number in the result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Enrollment: connecting Student and Offering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connected? PK-FK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Individual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ows versus row summaries: row summaries because of average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GPA in the result and condition on average GPA so a HAVING clause is needed.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 observations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style (cross product versus join operator) is a matter of preference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kumimoji="1" lang="en-US" sz="1200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82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AE4F28-160D-4A8E-B0B5-66417B9E0F07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Ideally little concern for efficiency</a:t>
            </a:r>
          </a:p>
          <a:p>
            <a:endParaRPr lang="en-US" dirty="0" smtClean="0"/>
          </a:p>
          <a:p>
            <a:r>
              <a:rPr lang="en-US" dirty="0" smtClean="0"/>
              <a:t>SQL compilers:</a:t>
            </a:r>
          </a:p>
          <a:p>
            <a:r>
              <a:rPr lang="en-US" dirty="0" smtClean="0"/>
              <a:t> - Consider thousands of alternative plans to evaluate the query</a:t>
            </a:r>
          </a:p>
          <a:p>
            <a:r>
              <a:rPr lang="en-US" dirty="0" smtClean="0"/>
              <a:t> - Should not be sensitive to the order of joins or join style</a:t>
            </a:r>
          </a:p>
          <a:p>
            <a:r>
              <a:rPr lang="en-US" dirty="0" smtClean="0"/>
              <a:t> - Complex queries do require efficiency concern: advanced </a:t>
            </a:r>
            <a:r>
              <a:rPr lang="en-US" dirty="0" err="1" smtClean="0"/>
              <a:t>db</a:t>
            </a:r>
            <a:r>
              <a:rPr lang="en-US" dirty="0" smtClean="0"/>
              <a:t> course topic</a:t>
            </a:r>
          </a:p>
          <a:p>
            <a:endParaRPr lang="en-US" dirty="0" smtClean="0"/>
          </a:p>
          <a:p>
            <a:r>
              <a:rPr lang="en-US" dirty="0" smtClean="0"/>
              <a:t>Eliminate redundancy:</a:t>
            </a:r>
          </a:p>
          <a:p>
            <a:r>
              <a:rPr lang="en-US" dirty="0" smtClean="0"/>
              <a:t> - Slows performance</a:t>
            </a:r>
          </a:p>
          <a:p>
            <a:r>
              <a:rPr lang="en-US" dirty="0" smtClean="0"/>
              <a:t> - Avoid extra tables: performance most sensitive to the number of joins</a:t>
            </a:r>
          </a:p>
          <a:p>
            <a:r>
              <a:rPr lang="en-US" dirty="0" smtClean="0"/>
              <a:t> - Grouping is also expensive: avoid if not necessary</a:t>
            </a:r>
          </a:p>
          <a:p>
            <a:r>
              <a:rPr lang="en-US" dirty="0" smtClean="0"/>
              <a:t> - Slow performance if row conditions in HAVING</a:t>
            </a:r>
          </a:p>
          <a:p>
            <a:r>
              <a:rPr lang="en-US" dirty="0" smtClean="0"/>
              <a:t> - Improve performance by reducing the size of intermediate tables through WHERE conditions</a:t>
            </a:r>
          </a:p>
        </p:txBody>
      </p:sp>
    </p:spTree>
    <p:extLst>
      <p:ext uri="{BB962C8B-B14F-4D97-AF65-F5344CB8AC3E}">
        <p14:creationId xmlns:p14="http://schemas.microsoft.com/office/powerpoint/2010/main" val="23007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AF811-7264-493C-8EA0-4035FA56540D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 3 demonstrates a redundant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table for the same problem statement as Example 2.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Redundancy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 table is not needed because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CourseNo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column can be taken from the Offering table.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 is required for an offering.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statement will execute more slowly because an extra table (Course) must be retrieved.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7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Extended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Topic</a:t>
            </a:r>
            <a:r>
              <a:rPr lang="en-US" altLang="en-US" dirty="0" smtClean="0"/>
              <a:t>: </a:t>
            </a:r>
            <a:r>
              <a:rPr lang="en-US" altLang="en-US" dirty="0" smtClean="0"/>
              <a:t>Query Formulation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the query formulation process</a:t>
            </a:r>
          </a:p>
          <a:p>
            <a:r>
              <a:rPr lang="en-US" dirty="0" smtClean="0"/>
              <a:t>Use critical </a:t>
            </a:r>
            <a:r>
              <a:rPr lang="en-US" dirty="0"/>
              <a:t>questions </a:t>
            </a:r>
            <a:r>
              <a:rPr lang="en-US" dirty="0" smtClean="0"/>
              <a:t>to convert a </a:t>
            </a:r>
            <a:r>
              <a:rPr lang="en-US" dirty="0"/>
              <a:t>problem statement into a database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Check for unnecessary tables and missing join conditions</a:t>
            </a:r>
            <a:endParaRPr lang="en-US" dirty="0"/>
          </a:p>
          <a:p>
            <a:pPr eaLnBrk="1" hangingPunct="1"/>
            <a:r>
              <a:rPr lang="en-US" altLang="en-US" dirty="0" smtClean="0"/>
              <a:t>Much practice with more difficult problems involving joins and grouping</a:t>
            </a:r>
          </a:p>
        </p:txBody>
      </p:sp>
    </p:spTree>
    <p:extLst>
      <p:ext uri="{BB962C8B-B14F-4D97-AF65-F5344CB8AC3E}">
        <p14:creationId xmlns:p14="http://schemas.microsoft.com/office/powerpoint/2010/main" val="6342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Database Representation to SQL Statement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21084"/>
              </p:ext>
            </p:extLst>
          </p:nvPr>
        </p:nvGraphicFramePr>
        <p:xfrm>
          <a:off x="685800" y="1600200"/>
          <a:ext cx="2922336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143537" imgH="2869290" progId="Visio.Drawing.11">
                  <p:embed/>
                </p:oleObj>
              </mc:Choice>
              <mc:Fallback>
                <p:oleObj name="Visio" r:id="rId3" imgW="3143537" imgH="28692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2922336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29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problem statement into a database representation using the critical questions</a:t>
            </a:r>
          </a:p>
          <a:p>
            <a:r>
              <a:rPr lang="en-US" dirty="0" smtClean="0"/>
              <a:t>Identify extra tables in a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Formulation Process</a:t>
            </a:r>
          </a:p>
        </p:txBody>
      </p:sp>
      <p:sp>
        <p:nvSpPr>
          <p:cNvPr id="95237" name="Cloud"/>
          <p:cNvSpPr>
            <a:spLocks noChangeAspect="1" noEditPoints="1" noChangeArrowheads="1"/>
          </p:cNvSpPr>
          <p:nvPr/>
        </p:nvSpPr>
        <p:spPr bwMode="auto">
          <a:xfrm>
            <a:off x="161544" y="2354262"/>
            <a:ext cx="22098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95239" name="Oval 1031"/>
          <p:cNvSpPr>
            <a:spLocks noChangeArrowheads="1"/>
          </p:cNvSpPr>
          <p:nvPr/>
        </p:nvSpPr>
        <p:spPr bwMode="auto">
          <a:xfrm>
            <a:off x="3233928" y="2514600"/>
            <a:ext cx="2328672" cy="1219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Database </a:t>
            </a:r>
          </a:p>
          <a:p>
            <a:pPr algn="ctr"/>
            <a:r>
              <a:rPr lang="en-US" dirty="0"/>
              <a:t>Representation</a:t>
            </a:r>
          </a:p>
        </p:txBody>
      </p:sp>
      <p:sp>
        <p:nvSpPr>
          <p:cNvPr id="95240" name="Rectangle 1032"/>
          <p:cNvSpPr>
            <a:spLocks noChangeArrowheads="1"/>
          </p:cNvSpPr>
          <p:nvPr/>
        </p:nvSpPr>
        <p:spPr bwMode="auto">
          <a:xfrm>
            <a:off x="6400800" y="2590800"/>
            <a:ext cx="2209800" cy="1143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  <a:p>
            <a:pPr algn="ctr"/>
            <a:r>
              <a:rPr lang="en-US" dirty="0"/>
              <a:t>Statement</a:t>
            </a:r>
          </a:p>
        </p:txBody>
      </p:sp>
      <p:sp>
        <p:nvSpPr>
          <p:cNvPr id="95242" name="AutoShape 1034"/>
          <p:cNvSpPr>
            <a:spLocks noChangeArrowheads="1"/>
          </p:cNvSpPr>
          <p:nvPr/>
        </p:nvSpPr>
        <p:spPr bwMode="auto">
          <a:xfrm>
            <a:off x="2548128" y="29337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AutoShape 1035"/>
          <p:cNvSpPr>
            <a:spLocks noChangeArrowheads="1"/>
          </p:cNvSpPr>
          <p:nvPr/>
        </p:nvSpPr>
        <p:spPr bwMode="auto">
          <a:xfrm>
            <a:off x="5638800" y="28956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69391"/>
      </p:ext>
    </p:extLst>
  </p:cSld>
  <p:clrMapOvr>
    <a:masterClrMapping/>
  </p:clrMapOvr>
  <p:transition advTm="1044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9" grpId="0" animBg="1"/>
      <p:bldP spid="95240" grpId="0" animBg="1"/>
      <p:bldP spid="95242" grpId="0" animBg="1"/>
      <p:bldP spid="952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Critical Questions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What tables?</a:t>
            </a:r>
          </a:p>
          <a:p>
            <a:pPr lvl="1" eaLnBrk="1" hangingPunct="1"/>
            <a:r>
              <a:rPr lang="en-US" sz="2000" dirty="0" smtClean="0"/>
              <a:t>Columns in result</a:t>
            </a:r>
          </a:p>
          <a:p>
            <a:pPr lvl="1" eaLnBrk="1" hangingPunct="1"/>
            <a:r>
              <a:rPr lang="en-US" sz="2000" dirty="0" smtClean="0"/>
              <a:t>Conditions to test (including join conditions)</a:t>
            </a:r>
          </a:p>
          <a:p>
            <a:pPr eaLnBrk="1" hangingPunct="1"/>
            <a:r>
              <a:rPr lang="en-US" sz="2400" dirty="0" smtClean="0"/>
              <a:t>How to combine the tables?</a:t>
            </a:r>
          </a:p>
          <a:p>
            <a:pPr lvl="1" eaLnBrk="1" hangingPunct="1"/>
            <a:r>
              <a:rPr lang="en-US" sz="2000" dirty="0" smtClean="0"/>
              <a:t>Usually join of PK to FK</a:t>
            </a:r>
          </a:p>
          <a:p>
            <a:pPr lvl="1" eaLnBrk="1" hangingPunct="1"/>
            <a:r>
              <a:rPr lang="en-US" sz="2000" dirty="0" smtClean="0"/>
              <a:t>More complex ways to combine</a:t>
            </a:r>
          </a:p>
          <a:p>
            <a:pPr eaLnBrk="1" hangingPunct="1"/>
            <a:r>
              <a:rPr lang="en-US" sz="2400" dirty="0" smtClean="0"/>
              <a:t>Individual rows or groups of rows?</a:t>
            </a:r>
          </a:p>
          <a:p>
            <a:pPr lvl="1" eaLnBrk="1" hangingPunct="1"/>
            <a:r>
              <a:rPr lang="en-US" sz="2000" dirty="0" smtClean="0"/>
              <a:t>Aggregate functions in result</a:t>
            </a:r>
          </a:p>
          <a:p>
            <a:pPr lvl="1" eaLnBrk="1" hangingPunct="1"/>
            <a:r>
              <a:rPr lang="en-US" sz="2000" dirty="0" smtClean="0"/>
              <a:t>Conditions with aggregate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542369"/>
      </p:ext>
    </p:extLst>
  </p:cSld>
  <p:clrMapOvr>
    <a:masterClrMapping/>
  </p:clrMapOvr>
  <p:transition advTm="2012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9031"/>
      </p:ext>
    </p:extLst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544443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Summarization and Joins I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21335" y="1447800"/>
            <a:ext cx="7848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  <a:cs typeface="Courier New" pitchFamily="49" charset="0"/>
              </a:rPr>
              <a:t>Example 1: </a:t>
            </a:r>
            <a:r>
              <a:rPr lang="en-US" sz="2000" dirty="0">
                <a:latin typeface="+mn-lt"/>
                <a:cs typeface="Courier New" pitchFamily="49" charset="0"/>
              </a:rPr>
              <a:t>List the number of students enrolled in each </a:t>
            </a:r>
            <a:r>
              <a:rPr lang="en-US" sz="2000" dirty="0" smtClean="0">
                <a:latin typeface="+mn-lt"/>
                <a:cs typeface="Courier New" pitchFamily="49" charset="0"/>
              </a:rPr>
              <a:t>2017 course offering showing the offer number and number of students in the result.</a:t>
            </a:r>
            <a:endParaRPr lang="en-US" sz="2000" dirty="0">
              <a:latin typeface="+mn-lt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6477000" cy="1754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COUNT(*)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NumStudents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Enrollment, Offering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2017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GROUP BY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244928"/>
      </p:ext>
    </p:extLst>
  </p:cSld>
  <p:clrMapOvr>
    <a:masterClrMapping/>
  </p:clrMapOvr>
  <p:transition advTm="980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Summarization and Joins II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1" y="1066800"/>
            <a:ext cx="8232775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Example </a:t>
            </a:r>
            <a:r>
              <a:rPr lang="en-US" sz="2400" dirty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: List the offering number, course number, and average GPA.  Only include courses offered in fall 2016 in which the average GPA is greater than 3.0.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338" y="2667000"/>
            <a:ext cx="7467600" cy="23083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AvgGPA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Offering, Enrollment, Student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Student.StdNo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Enrollment.StdNo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GROUP BY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HAVING 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3.0;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946288"/>
      </p:ext>
    </p:extLst>
  </p:cSld>
  <p:clrMapOvr>
    <a:masterClrMapping/>
  </p:clrMapOvr>
  <p:transition advTm="141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Efficiency Considerations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concern for efficiency</a:t>
            </a:r>
          </a:p>
          <a:p>
            <a:pPr eaLnBrk="1" hangingPunct="1"/>
            <a:r>
              <a:rPr lang="en-US" dirty="0" smtClean="0"/>
              <a:t>Intelligent SQL compilers</a:t>
            </a:r>
          </a:p>
          <a:p>
            <a:pPr eaLnBrk="1" hangingPunct="1"/>
            <a:r>
              <a:rPr lang="en-US" dirty="0" smtClean="0"/>
              <a:t>Correct and non redundant solution</a:t>
            </a:r>
          </a:p>
          <a:p>
            <a:pPr lvl="1" eaLnBrk="1" hangingPunct="1"/>
            <a:r>
              <a:rPr lang="en-US" dirty="0" smtClean="0"/>
              <a:t>No extra tables</a:t>
            </a:r>
          </a:p>
          <a:p>
            <a:pPr lvl="1" eaLnBrk="1" hangingPunct="1"/>
            <a:r>
              <a:rPr lang="en-US" dirty="0" smtClean="0"/>
              <a:t>No unnecessary grouping</a:t>
            </a:r>
          </a:p>
          <a:p>
            <a:pPr lvl="1" eaLnBrk="1" hangingPunct="1"/>
            <a:r>
              <a:rPr lang="en-US" dirty="0" smtClean="0"/>
              <a:t>No missing join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685972"/>
      </p:ext>
    </p:extLst>
  </p:cSld>
  <p:clrMapOvr>
    <a:masterClrMapping/>
  </p:clrMapOvr>
  <p:transition advTm="1497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Extra Table Redundancy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Example </a:t>
            </a:r>
            <a:r>
              <a:rPr lang="en-US" sz="2400" dirty="0">
                <a:cs typeface="Times New Roman" pitchFamily="18" charset="0"/>
              </a:rPr>
              <a:t>3</a:t>
            </a:r>
            <a:r>
              <a:rPr lang="en-US" sz="2400" dirty="0" smtClean="0">
                <a:cs typeface="Times New Roman" pitchFamily="18" charset="0"/>
              </a:rPr>
              <a:t>: List the offering number, course number, and average GPA.  Only include courses offered in </a:t>
            </a:r>
            <a:r>
              <a:rPr lang="en-US" sz="2400" smtClean="0">
                <a:cs typeface="Times New Roman" pitchFamily="18" charset="0"/>
              </a:rPr>
              <a:t>fall 2016 </a:t>
            </a:r>
            <a:r>
              <a:rPr lang="en-US" sz="2400" dirty="0" smtClean="0">
                <a:cs typeface="Times New Roman" pitchFamily="18" charset="0"/>
              </a:rPr>
              <a:t>in which the average GPA is greater than 3.0.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2000" y="2667000"/>
            <a:ext cx="6934200" cy="25853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AvgGPA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Offering, Enrollment, Student, Course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Student.StdNo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Enrollment.StdNo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GROUP BY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Offering.CourseNo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HAVING 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3.0;</a:t>
            </a:r>
            <a:endParaRPr lang="en-US" sz="18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986569"/>
      </p:ext>
    </p:extLst>
  </p:cSld>
  <p:clrMapOvr>
    <a:masterClrMapping/>
  </p:clrMapOvr>
  <p:transition advTm="141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Extended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8249&quot;&gt;&lt;property id=&quot;20148&quot; value=&quot;5&quot;/&gt;&lt;property id=&quot;20300&quot; value=&quot;Slide 3 - &amp;quot;Query Formulation Process&amp;quot;&quot;/&gt;&lt;property id=&quot;20307&quot; value=&quot;283&quot;/&gt;&lt;/object&gt;&lt;object type=&quot;3&quot; unique_id=&quot;28250&quot;&gt;&lt;property id=&quot;20148&quot; value=&quot;5&quot;/&gt;&lt;property id=&quot;20300&quot; value=&quot;Slide 4 - &amp;quot;Critical Questions&amp;quot;&quot;/&gt;&lt;property id=&quot;20307&quot; value=&quot;284&quot;/&gt;&lt;/object&gt;&lt;object type=&quot;3&quot; unique_id=&quot;28251&quot;&gt;&lt;property id=&quot;20148&quot; value=&quot;5&quot;/&gt;&lt;property id=&quot;20300&quot; value=&quot;Slide 5 - &amp;quot;University Database Diagram&amp;quot;&quot;/&gt;&lt;property id=&quot;20307&quot; value=&quot;286&quot;/&gt;&lt;/object&gt;&lt;object type=&quot;3&quot; unique_id=&quot;28252&quot;&gt;&lt;property id=&quot;20148&quot; value=&quot;5&quot;/&gt;&lt;property id=&quot;20300&quot; value=&quot;Slide 6 - &amp;quot;Summarization and Joins I&amp;quot;&quot;/&gt;&lt;property id=&quot;20307&quot; value=&quot;291&quot;/&gt;&lt;/object&gt;&lt;object type=&quot;3&quot; unique_id=&quot;28253&quot;&gt;&lt;property id=&quot;20148&quot; value=&quot;5&quot;/&gt;&lt;property id=&quot;20300&quot; value=&quot;Slide 7 - &amp;quot;Summarization and Joins II&amp;quot;&quot;/&gt;&lt;property id=&quot;20307&quot; value=&quot;285&quot;/&gt;&lt;/object&gt;&lt;object type=&quot;3&quot; unique_id=&quot;28254&quot;&gt;&lt;property id=&quot;20148&quot; value=&quot;5&quot;/&gt;&lt;property id=&quot;20300&quot; value=&quot;Slide 8 - &amp;quot;Efficiency Considerations&amp;quot;&quot;/&gt;&lt;property id=&quot;20307&quot; value=&quot;288&quot;/&gt;&lt;/object&gt;&lt;object type=&quot;3&quot; unique_id=&quot;28255&quot;&gt;&lt;property id=&quot;20148&quot; value=&quot;5&quot;/&gt;&lt;property id=&quot;20300&quot; value=&quot;Slide 9 - &amp;quot;Extra Table Redundancy&amp;quot;&quot;/&gt;&lt;property id=&quot;20307&quot; value=&quot;290&quot;/&gt;&lt;/object&gt;&lt;object type=&quot;3&quot; unique_id=&quot;28256&quot;&gt;&lt;property id=&quot;20148&quot; value=&quot;5&quot;/&gt;&lt;property id=&quot;20300&quot; value=&quot;Slide 10 - &amp;quot;Summary&amp;quot;&quot;/&gt;&lt;property id=&quot;20307&quot; value=&quot;289&quot;/&gt;&lt;/object&gt;&lt;object type=&quot;3&quot; unique_id=&quot;28293&quot;&gt;&lt;property id=&quot;20148&quot; value=&quot;5&quot;/&gt;&lt;property id=&quot;20300&quot; value=&quot;Slide 11 - &amp;quot;Database Representation to SQL Statement&amp;quot;&quot;/&gt;&lt;property id=&quot;20307&quot; value=&quot;29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8.5|4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50.1|4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8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|11.2|3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962</Words>
  <Application>Microsoft Office PowerPoint</Application>
  <PresentationFormat>On-screen Show (4:3)</PresentationFormat>
  <Paragraphs>156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Visio</vt:lpstr>
      <vt:lpstr> Extended Query Formulation with SQL</vt:lpstr>
      <vt:lpstr>Lesson Objectives</vt:lpstr>
      <vt:lpstr>Query Formulation Process</vt:lpstr>
      <vt:lpstr>Critical Questions</vt:lpstr>
      <vt:lpstr>University Database Diagram</vt:lpstr>
      <vt:lpstr>Summarization and Joins I</vt:lpstr>
      <vt:lpstr>Summarization and Joins II</vt:lpstr>
      <vt:lpstr>Efficiency Considerations</vt:lpstr>
      <vt:lpstr>Extra Table Redundancy</vt:lpstr>
      <vt:lpstr>Summary</vt:lpstr>
      <vt:lpstr>Database Representation to SQL Statement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Sana Qabil</cp:lastModifiedBy>
  <cp:revision>965</cp:revision>
  <cp:lastPrinted>1601-01-01T00:00:00Z</cp:lastPrinted>
  <dcterms:created xsi:type="dcterms:W3CDTF">2000-07-15T18:34:14Z</dcterms:created>
  <dcterms:modified xsi:type="dcterms:W3CDTF">2020-07-29T03:49:19Z</dcterms:modified>
</cp:coreProperties>
</file>