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60" r:id="rId4"/>
    <p:sldId id="261" r:id="rId5"/>
    <p:sldId id="271" r:id="rId6"/>
    <p:sldId id="262" r:id="rId7"/>
    <p:sldId id="263" r:id="rId8"/>
    <p:sldId id="264" r:id="rId9"/>
    <p:sldId id="270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81982" autoAdjust="0"/>
  </p:normalViewPr>
  <p:slideViewPr>
    <p:cSldViewPr>
      <p:cViewPr varScale="1">
        <p:scale>
          <a:sx n="61" d="100"/>
          <a:sy n="61" d="100"/>
        </p:scale>
        <p:origin x="166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modeling is challenging</a:t>
            </a:r>
          </a:p>
          <a:p>
            <a:r>
              <a:rPr lang="en-US" dirty="0" smtClean="0"/>
              <a:t>   - Ambiguity: part science, part art</a:t>
            </a:r>
          </a:p>
          <a:p>
            <a:r>
              <a:rPr lang="en-US" dirty="0" smtClean="0"/>
              <a:t>   - Opportunity for some creative problem solving</a:t>
            </a:r>
          </a:p>
          <a:p>
            <a:r>
              <a:rPr lang="en-US" dirty="0" smtClean="0"/>
              <a:t>   - Emphasis on database design not database</a:t>
            </a:r>
            <a:r>
              <a:rPr lang="en-US" baseline="0" dirty="0" smtClean="0"/>
              <a:t> usage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Diagram rules are similar to syntax rules for a programming language</a:t>
            </a:r>
          </a:p>
          <a:p>
            <a:endParaRPr lang="en-US" dirty="0" smtClean="0"/>
          </a:p>
          <a:p>
            <a:r>
              <a:rPr lang="en-US" dirty="0" smtClean="0"/>
              <a:t>Objectives:</a:t>
            </a:r>
          </a:p>
          <a:p>
            <a:r>
              <a:rPr lang="en-US" dirty="0" smtClean="0"/>
              <a:t> - Apply rules to ensure complete and consistent diagrams</a:t>
            </a:r>
          </a:p>
          <a:p>
            <a:r>
              <a:rPr lang="en-US" dirty="0" smtClean="0"/>
              <a:t> - Review parts 1 and 2 of Unit 3 by focusing on diagram rules</a:t>
            </a:r>
          </a:p>
          <a:p>
            <a:r>
              <a:rPr lang="en-US" dirty="0" smtClean="0"/>
              <a:t> - Use the ER</a:t>
            </a:r>
            <a:r>
              <a:rPr lang="en-US" baseline="0" dirty="0" smtClean="0"/>
              <a:t> Assistant </a:t>
            </a:r>
            <a:r>
              <a:rPr lang="en-US" dirty="0" smtClean="0"/>
              <a:t> to check ERDs</a:t>
            </a:r>
          </a:p>
          <a:p>
            <a:r>
              <a:rPr lang="en-US" dirty="0" smtClean="0"/>
              <a:t> - Avoid obvious errors with diagram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954F6F7-E5E6-4406-9205-290CA4F74FFA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Apply these rules when completing an ERD to ensure that there are no notation errors in your ERD </a:t>
            </a:r>
          </a:p>
          <a:p>
            <a:endParaRPr lang="en-US" smtClean="0"/>
          </a:p>
          <a:p>
            <a:r>
              <a:rPr lang="en-US" smtClean="0"/>
              <a:t>Similar to syntax rules for a computer language:</a:t>
            </a:r>
          </a:p>
          <a:p>
            <a:pPr>
              <a:buFontTx/>
              <a:buChar char="-"/>
            </a:pPr>
            <a:r>
              <a:rPr lang="en-US" smtClean="0"/>
              <a:t>Ensures proper language structure, not correct meaning</a:t>
            </a:r>
          </a:p>
          <a:p>
            <a:pPr>
              <a:buFontTx/>
              <a:buChar char="-"/>
            </a:pPr>
            <a:r>
              <a:rPr lang="en-US" smtClean="0"/>
              <a:t>Diagram rules ensure proper structure among symbols</a:t>
            </a:r>
          </a:p>
          <a:p>
            <a:pPr>
              <a:buFontTx/>
              <a:buChar char="-"/>
            </a:pPr>
            <a:r>
              <a:rPr lang="en-US" smtClean="0"/>
              <a:t>Do </a:t>
            </a:r>
            <a:r>
              <a:rPr lang="en-US" u="sng" smtClean="0"/>
              <a:t>not</a:t>
            </a:r>
            <a:r>
              <a:rPr lang="en-US" smtClean="0"/>
              <a:t> ensure that you have considered multiple alternatives, correctly represented user requirements, and properly documented your design </a:t>
            </a:r>
          </a:p>
          <a:p>
            <a:pPr>
              <a:buFontTx/>
              <a:buChar char="-"/>
            </a:pPr>
            <a:endParaRPr lang="en-US" smtClean="0"/>
          </a:p>
          <a:p>
            <a:r>
              <a:rPr lang="en-US" smtClean="0"/>
              <a:t>Completeness rules: no missing symbols or specifications</a:t>
            </a:r>
          </a:p>
          <a:p>
            <a:r>
              <a:rPr lang="en-US" smtClean="0"/>
              <a:t>Consistency rules: no conflicts among symbols or specifications</a:t>
            </a:r>
          </a:p>
          <a:p>
            <a:r>
              <a:rPr lang="en-US" smtClean="0"/>
              <a:t>Second version of ER Assistant supports the diagram rules</a:t>
            </a:r>
          </a:p>
        </p:txBody>
      </p:sp>
    </p:spTree>
    <p:extLst>
      <p:ext uri="{BB962C8B-B14F-4D97-AF65-F5344CB8AC3E}">
        <p14:creationId xmlns:p14="http://schemas.microsoft.com/office/powerpoint/2010/main" val="136156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66097DD-819F-41D5-B33B-B16429B2E4BE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Completeness rules: no missing specifications</a:t>
            </a:r>
          </a:p>
          <a:p>
            <a:endParaRPr lang="en-US" dirty="0" smtClean="0"/>
          </a:p>
          <a:p>
            <a:r>
              <a:rPr lang="en-US" dirty="0" smtClean="0"/>
              <a:t>The first three rules are mandatory. A finished ERD should not violate the PK, Naming, and Cardinality rules.</a:t>
            </a:r>
          </a:p>
          <a:p>
            <a:endParaRPr lang="en-US" dirty="0" smtClean="0"/>
          </a:p>
          <a:p>
            <a:r>
              <a:rPr lang="en-US" dirty="0" smtClean="0"/>
              <a:t>PK rule:</a:t>
            </a:r>
          </a:p>
          <a:p>
            <a:pPr>
              <a:buFontTx/>
              <a:buChar char="-"/>
            </a:pPr>
            <a:r>
              <a:rPr lang="en-US" dirty="0" smtClean="0"/>
              <a:t>Direct: Table contains the primary key attribute(s)</a:t>
            </a:r>
          </a:p>
          <a:p>
            <a:pPr>
              <a:buFontTx/>
              <a:buChar char="-"/>
            </a:pPr>
            <a:r>
              <a:rPr lang="en-US" dirty="0" smtClean="0"/>
              <a:t>Indirect: Table borrows (id dependent) for part or all of PK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64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2E6BF4A-1197-4DA8-85B4-EF93FA7E1C3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Student</a:t>
            </a:r>
            <a:r>
              <a:rPr lang="en-US" baseline="0" dirty="0" smtClean="0"/>
              <a:t> entity type is missing its PK: underline </a:t>
            </a:r>
            <a:r>
              <a:rPr lang="en-US" baseline="0" dirty="0" err="1" smtClean="0"/>
              <a:t>StdNo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Relationship name between Offering and Faculty is missing.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Course is not connected to the rest of the diagram. Add a relationship.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Supervises relationship needs a minimum cardinality on the many side of the relationship.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40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B4A9E6A-9F73-49C5-B4D3-9FD13DCB9444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In some cases, weak entities must contribute partially to PK.</a:t>
            </a:r>
          </a:p>
          <a:p>
            <a:endParaRPr lang="en-US" smtClean="0"/>
          </a:p>
          <a:p>
            <a:r>
              <a:rPr lang="en-US" smtClean="0"/>
              <a:t>Weak entities with a single 1-M identifying relationship</a:t>
            </a:r>
          </a:p>
          <a:p>
            <a:pPr>
              <a:buFontTx/>
              <a:buChar char="-"/>
            </a:pPr>
            <a:r>
              <a:rPr lang="en-US" smtClean="0"/>
              <a:t>Must provide a local key to augment borrowed PK from the parent entity type</a:t>
            </a:r>
          </a:p>
          <a:p>
            <a:pPr>
              <a:buFontTx/>
              <a:buChar char="-"/>
            </a:pPr>
            <a:r>
              <a:rPr lang="en-US" smtClean="0"/>
              <a:t>Borrowed PK alone cannot identify weak entity instances because there can be many weak entity instances related to the same parent entity</a:t>
            </a:r>
          </a:p>
          <a:p>
            <a:pPr>
              <a:buFontTx/>
              <a:buChar char="-"/>
            </a:pPr>
            <a:r>
              <a:rPr lang="en-US" smtClean="0"/>
              <a:t>Violation of the PK rule if a local key is not provided</a:t>
            </a:r>
          </a:p>
          <a:p>
            <a:pPr>
              <a:buFontTx/>
              <a:buChar char="-"/>
            </a:pPr>
            <a:r>
              <a:rPr lang="en-US" smtClean="0"/>
              <a:t>Associative entity types do not need to provide a local key although they can if needed</a:t>
            </a:r>
          </a:p>
        </p:txBody>
      </p:sp>
    </p:spTree>
    <p:extLst>
      <p:ext uri="{BB962C8B-B14F-4D97-AF65-F5344CB8AC3E}">
        <p14:creationId xmlns:p14="http://schemas.microsoft.com/office/powerpoint/2010/main" val="177597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E0A44F1-D981-42A5-9FCA-078BCBF6C1A3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Room violates the PK rule</a:t>
            </a:r>
          </a:p>
          <a:p>
            <a:pPr>
              <a:buFontTx/>
              <a:buChar char="-"/>
            </a:pPr>
            <a:r>
              <a:rPr lang="en-US" smtClean="0"/>
              <a:t>A single 1-M identifying relationship</a:t>
            </a:r>
          </a:p>
          <a:p>
            <a:pPr>
              <a:buFontTx/>
              <a:buChar char="-"/>
            </a:pPr>
            <a:r>
              <a:rPr lang="en-US" smtClean="0"/>
              <a:t>Does not provide a local key to augment the borrowed PK (BldgId)</a:t>
            </a:r>
          </a:p>
        </p:txBody>
      </p:sp>
    </p:spTree>
    <p:extLst>
      <p:ext uri="{BB962C8B-B14F-4D97-AF65-F5344CB8AC3E}">
        <p14:creationId xmlns:p14="http://schemas.microsoft.com/office/powerpoint/2010/main" val="981858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C6A6A77-1ED4-42BF-A80C-0DC0C30B1F48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Consistency rules: no conflicting specifications</a:t>
            </a:r>
          </a:p>
          <a:p>
            <a:endParaRPr lang="en-US" dirty="0" smtClean="0"/>
          </a:p>
          <a:p>
            <a:r>
              <a:rPr lang="en-US" dirty="0" smtClean="0"/>
              <a:t>Naming rules: no conflict among names</a:t>
            </a:r>
          </a:p>
          <a:p>
            <a:pPr>
              <a:buFontTx/>
              <a:buChar char="-"/>
            </a:pPr>
            <a:r>
              <a:rPr lang="en-US" dirty="0" smtClean="0"/>
              <a:t>Entity names must be unique</a:t>
            </a:r>
          </a:p>
          <a:p>
            <a:pPr>
              <a:buFontTx/>
              <a:buChar char="-"/>
            </a:pPr>
            <a:r>
              <a:rPr lang="en-US" dirty="0" smtClean="0"/>
              <a:t>Attribute names must be unique within each entity type and relationship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636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6713B12-AD6D-4B40-8E4A-006F9D056F01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Diagram rules</a:t>
            </a:r>
          </a:p>
          <a:p>
            <a:r>
              <a:rPr lang="en-US" smtClean="0"/>
              <a:t> - Diagram rules cover structure (similar to syntax for text language)</a:t>
            </a:r>
          </a:p>
          <a:p>
            <a:r>
              <a:rPr lang="en-US" smtClean="0"/>
              <a:t> - Provides some assurance of a correct diagram</a:t>
            </a:r>
          </a:p>
          <a:p>
            <a:r>
              <a:rPr lang="en-US" smtClean="0"/>
              <a:t> - Identification dependency is the most common source of notation errors</a:t>
            </a:r>
          </a:p>
          <a:p>
            <a:r>
              <a:rPr lang="en-US" smtClean="0"/>
              <a:t> - Important to use the notation precisely just as you use a programming language</a:t>
            </a:r>
          </a:p>
          <a:p>
            <a:r>
              <a:rPr lang="en-US" smtClean="0"/>
              <a:t>   precisely</a:t>
            </a:r>
          </a:p>
          <a:p>
            <a:r>
              <a:rPr lang="en-US" smtClean="0"/>
              <a:t> - Use the diagram rules by yourself and with Check Diagram feature of the ER Assistant</a:t>
            </a:r>
          </a:p>
        </p:txBody>
      </p:sp>
    </p:spTree>
    <p:extLst>
      <p:ext uri="{BB962C8B-B14F-4D97-AF65-F5344CB8AC3E}">
        <p14:creationId xmlns:p14="http://schemas.microsoft.com/office/powerpoint/2010/main" val="279338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ERD Rules and Problem Solving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algn="ctr" eaLnBrk="1" hangingPunct="1"/>
            <a:r>
              <a:rPr lang="en-US" altLang="en-US" dirty="0" smtClean="0"/>
              <a:t>Basic </a:t>
            </a:r>
            <a:r>
              <a:rPr lang="en-US" altLang="en-US" dirty="0" smtClean="0"/>
              <a:t>Diagram Rules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completeness diagram rules to avoid obvious omissions</a:t>
            </a:r>
          </a:p>
          <a:p>
            <a:r>
              <a:rPr lang="en-US" dirty="0" smtClean="0"/>
              <a:t>Explain limitations of diagram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7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Diagram Rules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Ensure that ERD notation is correctly used</a:t>
            </a:r>
          </a:p>
          <a:p>
            <a:pPr eaLnBrk="1" hangingPunct="1"/>
            <a:r>
              <a:rPr lang="en-US" dirty="0" smtClean="0"/>
              <a:t>Similar to syntax rules for a computer language</a:t>
            </a:r>
          </a:p>
          <a:p>
            <a:pPr eaLnBrk="1" hangingPunct="1"/>
            <a:r>
              <a:rPr lang="en-US" dirty="0" smtClean="0"/>
              <a:t>Completeness rules: no missing specifications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54319"/>
      </p:ext>
    </p:extLst>
  </p:cSld>
  <p:clrMapOvr>
    <a:masterClrMapping/>
  </p:clrMapOvr>
  <p:transition advTm="67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Completeness Rules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u="sng" dirty="0" smtClean="0"/>
              <a:t>Primary Key Rule</a:t>
            </a:r>
            <a:r>
              <a:rPr lang="en-US" sz="2000" dirty="0" smtClean="0"/>
              <a:t>: all entity types have a PK (direct or indirect)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u="sng" dirty="0" smtClean="0"/>
              <a:t>Naming Rule</a:t>
            </a:r>
            <a:r>
              <a:rPr lang="en-US" sz="2000" dirty="0" smtClean="0"/>
              <a:t>: all entity types, relationships, and attributes have a name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u="sng" dirty="0" smtClean="0"/>
              <a:t>Cardinality Rule</a:t>
            </a:r>
            <a:r>
              <a:rPr lang="en-US" sz="2000" dirty="0" smtClean="0"/>
              <a:t>: cardinality is specified in both directions for each relationship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u="sng" dirty="0" smtClean="0"/>
              <a:t>Entity Participation Rule</a:t>
            </a:r>
            <a:r>
              <a:rPr lang="en-US" sz="2000" dirty="0" smtClean="0"/>
              <a:t>: all entity types participate in an at least one relationship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84341"/>
      </p:ext>
    </p:extLst>
  </p:cSld>
  <p:clrMapOvr>
    <a:masterClrMapping/>
  </p:clrMapOvr>
  <p:transition advTm="125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1" y="609600"/>
            <a:ext cx="6781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Completeness Rule Violations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856628"/>
              </p:ext>
            </p:extLst>
          </p:nvPr>
        </p:nvGraphicFramePr>
        <p:xfrm>
          <a:off x="1066800" y="1657350"/>
          <a:ext cx="6856413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Visio" r:id="rId4" imgW="6448343" imgH="3562380" progId="Visio.Drawing.11">
                  <p:embed/>
                </p:oleObj>
              </mc:Choice>
              <mc:Fallback>
                <p:oleObj name="Visio" r:id="rId4" imgW="6448343" imgH="35623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57350"/>
                        <a:ext cx="6856413" cy="378777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654881"/>
      </p:ext>
    </p:extLst>
  </p:cSld>
  <p:clrMapOvr>
    <a:masterClrMapping/>
  </p:clrMapOvr>
  <p:transition advTm="81000"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Primary Key Rule Issue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Primary key rule is simple in most cases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For some weak entity types, the PK rule is subtle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Weak entity type with only one 1-M identifying relationship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Weak </a:t>
            </a:r>
            <a:r>
              <a:rPr lang="en-US" smtClean="0"/>
              <a:t>entity type </a:t>
            </a:r>
            <a:r>
              <a:rPr lang="en-US" dirty="0" smtClean="0"/>
              <a:t>must have a local key to augment the borrowed PK from the parent entity type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Violation of PK rule if local key is missing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127982"/>
      </p:ext>
    </p:extLst>
  </p:cSld>
  <p:clrMapOvr>
    <a:masterClrMapping/>
  </p:clrMapOvr>
  <p:transition advTm="87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PK Rule Violation Example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004068"/>
              </p:ext>
            </p:extLst>
          </p:nvPr>
        </p:nvGraphicFramePr>
        <p:xfrm>
          <a:off x="1066800" y="1981200"/>
          <a:ext cx="7315200" cy="308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Visio" r:id="rId4" imgW="2767828" imgH="1066800" progId="Visio.Drawing.6">
                  <p:embed/>
                </p:oleObj>
              </mc:Choice>
              <mc:Fallback>
                <p:oleObj name="Visio" r:id="rId4" imgW="2767828" imgH="1066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7315200" cy="308927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508226"/>
      </p:ext>
    </p:extLst>
  </p:cSld>
  <p:clrMapOvr>
    <a:masterClrMapping/>
  </p:clrMapOvr>
  <p:transition advTm="49000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Naming Consistency Rules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u="sng" dirty="0" smtClean="0"/>
              <a:t>Entity Name Rule</a:t>
            </a:r>
            <a:r>
              <a:rPr lang="en-US" dirty="0" smtClean="0"/>
              <a:t>: entity type names must be unique</a:t>
            </a:r>
          </a:p>
          <a:p>
            <a:pPr eaLnBrk="1" hangingPunct="1">
              <a:spcBef>
                <a:spcPct val="50000"/>
              </a:spcBef>
            </a:pPr>
            <a:r>
              <a:rPr lang="en-US" u="sng" dirty="0" smtClean="0"/>
              <a:t>Attribute Name Rule</a:t>
            </a:r>
            <a:r>
              <a:rPr lang="en-US" dirty="0" smtClean="0"/>
              <a:t>: attribute names must be unique within each entity type and relationship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0766345"/>
      </p:ext>
    </p:extLst>
  </p:cSld>
  <p:clrMapOvr>
    <a:masterClrMapping/>
  </p:clrMapOvr>
  <p:transition advTm="64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the diagram rules to ensure structural consistency and completeness</a:t>
            </a:r>
          </a:p>
          <a:p>
            <a:pPr eaLnBrk="1" hangingPunct="1"/>
            <a:r>
              <a:rPr lang="en-US" dirty="0" smtClean="0"/>
              <a:t>Completeness easy to check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0042851"/>
      </p:ext>
    </p:extLst>
  </p:cSld>
  <p:clrMapOvr>
    <a:masterClrMapping/>
  </p:clrMapOvr>
  <p:transition advTm="107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7 ERD Rules and Problem Solving&amp;quot;&quot;/&gt;&lt;property id=&quot;20307&quot; value=&quot;256&quot;/&gt;&lt;/object&gt;&lt;object type=&quot;3&quot; unique_id=&quot;10006&quot;&gt;&lt;property id=&quot;20148&quot; value=&quot;5&quot;/&gt;&lt;property id=&quot;20300&quot; value=&quot;Slide 3 - &amp;quot;Diagram Rules&amp;quot;&quot;/&gt;&lt;property id=&quot;20307&quot; value=&quot;260&quot;/&gt;&lt;/object&gt;&lt;object type=&quot;3&quot; unique_id=&quot;10021&quot;&gt;&lt;property id=&quot;20148&quot; value=&quot;5&quot;/&gt;&lt;property id=&quot;20300&quot; value=&quot;Slide 7 - &amp;quot;PK Rule Violation Example&amp;quot;&quot;/&gt;&lt;property id=&quot;20307&quot; value=&quot;263&quot;/&gt;&lt;/object&gt;&lt;object type=&quot;3&quot; unique_id=&quot;10023&quot;&gt;&lt;property id=&quot;20148&quot; value=&quot;5&quot;/&gt;&lt;property id=&quot;20300&quot; value=&quot;Slide 4 - &amp;quot;Completeness Rules&amp;quot;&quot;/&gt;&lt;property id=&quot;20307&quot; value=&quot;261&quot;/&gt;&lt;/object&gt;&lt;object type=&quot;3&quot; unique_id=&quot;10024&quot;&gt;&lt;property id=&quot;20148&quot; value=&quot;5&quot;/&gt;&lt;property id=&quot;20300&quot; value=&quot;Slide 6 - &amp;quot;Primary Key Rule Issue&amp;quot;&quot;/&gt;&lt;property id=&quot;20307&quot; value=&quot;262&quot;/&gt;&lt;/object&gt;&lt;object type=&quot;3&quot; unique_id=&quot;10025&quot;&gt;&lt;property id=&quot;20148&quot; value=&quot;5&quot;/&gt;&lt;property id=&quot;20300&quot; value=&quot;Slide 8 - &amp;quot;Naming Consistency Rules&amp;quot;&quot;/&gt;&lt;property id=&quot;20307&quot; value=&quot;264&quot;/&gt;&lt;/object&gt;&lt;object type=&quot;3&quot; unique_id=&quot;11298&quot;&gt;&lt;property id=&quot;20148&quot; value=&quot;5&quot;/&gt;&lt;property id=&quot;20300&quot; value=&quot;Slide 5 - &amp;quot;Completeness Rule Violations&amp;quot;&quot;/&gt;&lt;property id=&quot;20307&quot; value=&quot;271&quot;/&gt;&lt;/object&gt;&lt;object type=&quot;3&quot; unique_id=&quot;11303&quot;&gt;&lt;property id=&quot;20148&quot; value=&quot;5&quot;/&gt;&lt;property id=&quot;20300&quot; value=&quot;Slide 9 - &amp;quot;Summary&amp;quot;&quot;/&gt;&lt;property id=&quot;20307&quot; value=&quot;270&quot;/&gt;&lt;/object&gt;&lt;object type=&quot;3&quot; unique_id=&quot;11468&quot;&gt;&lt;property id=&quot;20148&quot; value=&quot;5&quot;/&gt;&lt;property id=&quot;20300&quot; value=&quot;Slide 2 - &amp;quot;Lesson Objectives&amp;quot;&quot;/&gt;&lt;property id=&quot;20307&quot; value=&quot;27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4.5|25.2|5.3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3.1|8.5|23.3|1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|2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5.2|13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9.7|19.9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4087</TotalTime>
  <Words>699</Words>
  <Application>Microsoft Office PowerPoint</Application>
  <PresentationFormat>On-screen Show (4:3)</PresentationFormat>
  <Paragraphs>95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Times New Roman</vt:lpstr>
      <vt:lpstr>Blank Presentation</vt:lpstr>
      <vt:lpstr>Visio</vt:lpstr>
      <vt:lpstr> ERD Rules and Problem Solving</vt:lpstr>
      <vt:lpstr>Lesson Objectives</vt:lpstr>
      <vt:lpstr>Diagram Rules</vt:lpstr>
      <vt:lpstr>Completeness Rules</vt:lpstr>
      <vt:lpstr>Completeness Rule Violations</vt:lpstr>
      <vt:lpstr>Primary Key Rule Issue</vt:lpstr>
      <vt:lpstr>PK Rule Violation Example</vt:lpstr>
      <vt:lpstr>Naming Consistency Rules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7, Lesson 1: Basic Diagram Rules</dc:title>
  <dc:subject>Query Formulation with SQL</dc:subject>
  <dc:creator>Michael Mannino</dc:creator>
  <cp:lastModifiedBy>Sana Qabil</cp:lastModifiedBy>
  <cp:revision>836</cp:revision>
  <cp:lastPrinted>1601-01-01T00:00:00Z</cp:lastPrinted>
  <dcterms:created xsi:type="dcterms:W3CDTF">2000-07-15T18:34:14Z</dcterms:created>
  <dcterms:modified xsi:type="dcterms:W3CDTF">2020-08-30T16:40:05Z</dcterms:modified>
</cp:coreProperties>
</file>