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256" r:id="rId2"/>
    <p:sldId id="281" r:id="rId3"/>
    <p:sldId id="278" r:id="rId4"/>
    <p:sldId id="275" r:id="rId5"/>
    <p:sldId id="279" r:id="rId6"/>
    <p:sldId id="276" r:id="rId7"/>
    <p:sldId id="280" r:id="rId8"/>
    <p:sldId id="271" r:id="rId9"/>
    <p:sldId id="272" r:id="rId10"/>
    <p:sldId id="270"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10</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r>
              <a:rPr lang="en-US" dirty="0" smtClean="0"/>
              <a:t> - Work problems transforming M-N relationship</a:t>
            </a:r>
            <a:r>
              <a:rPr lang="en-US" baseline="0" dirty="0" smtClean="0"/>
              <a:t> into an associative entity type</a:t>
            </a:r>
            <a:endParaRPr lang="en-US" dirty="0" smtClean="0"/>
          </a:p>
          <a:p>
            <a:r>
              <a:rPr lang="en-US" dirty="0" smtClean="0"/>
              <a:t> -</a:t>
            </a:r>
            <a:r>
              <a:rPr lang="en-US" baseline="0" dirty="0" smtClean="0"/>
              <a:t> Detect and resolve diagram errors</a:t>
            </a:r>
          </a:p>
          <a:p>
            <a:r>
              <a:rPr lang="en-US" baseline="0" dirty="0" smtClean="0"/>
              <a:t> - Use the ER Assistant to check ERDs for diagram errors</a:t>
            </a:r>
          </a:p>
          <a:p>
            <a:r>
              <a:rPr lang="en-US" baseline="0" dirty="0" smtClean="0"/>
              <a:t> - Cement understanding of ERD notation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181894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2 with the </a:t>
            </a:r>
            <a:r>
              <a:rPr kumimoji="1" lang="en-US" sz="1200" i="1" kern="1200" dirty="0" smtClean="0">
                <a:solidFill>
                  <a:schemeClr val="tx1"/>
                </a:solidFill>
                <a:effectLst/>
                <a:latin typeface="Times New Roman" pitchFamily="18" charset="0"/>
                <a:ea typeface="+mn-ea"/>
                <a:cs typeface="+mn-cs"/>
              </a:rPr>
              <a:t>Product </a:t>
            </a:r>
            <a:r>
              <a:rPr kumimoji="1" lang="en-US" sz="1200" kern="1200" dirty="0" smtClean="0">
                <a:solidFill>
                  <a:schemeClr val="tx1"/>
                </a:solidFill>
                <a:effectLst/>
                <a:latin typeface="Times New Roman" pitchFamily="18" charset="0"/>
                <a:ea typeface="+mn-ea"/>
                <a:cs typeface="+mn-cs"/>
              </a:rPr>
              <a:t>entity type and an M-N relationship between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connections between products and orders. Define minimum cardinalities so that an order is optional to a product, and a product is mandatory to an order. For the </a:t>
            </a:r>
            <a:r>
              <a:rPr kumimoji="1" lang="en-US" sz="1200" i="1" kern="1200" dirty="0" smtClean="0">
                <a:solidFill>
                  <a:schemeClr val="tx1"/>
                </a:solidFill>
                <a:effectLst/>
                <a:latin typeface="Times New Roman" pitchFamily="18" charset="0"/>
                <a:ea typeface="+mn-ea"/>
                <a:cs typeface="+mn-cs"/>
              </a:rPr>
              <a:t>Product</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For the M-N relationship, add an attribute for the order quantity.</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415203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data types, </a:t>
            </a:r>
            <a:r>
              <a:rPr kumimoji="1" lang="en-US" sz="1200" kern="1200" dirty="0" err="1" smtClean="0">
                <a:solidFill>
                  <a:schemeClr val="tx1"/>
                </a:solidFill>
                <a:effectLst/>
                <a:latin typeface="Times New Roman" pitchFamily="18" charset="0"/>
                <a:ea typeface="+mn-ea"/>
                <a:cs typeface="+mn-cs"/>
              </a:rPr>
              <a:t>ProdNo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ProdName</a:t>
            </a:r>
            <a:r>
              <a:rPr kumimoji="1" lang="en-US" sz="1200" kern="1200" dirty="0" smtClean="0">
                <a:solidFill>
                  <a:schemeClr val="tx1"/>
                </a:solidFill>
                <a:effectLst/>
                <a:latin typeface="Times New Roman" pitchFamily="18" charset="0"/>
                <a:ea typeface="+mn-ea"/>
                <a:cs typeface="+mn-cs"/>
              </a:rPr>
              <a:t> should be VARCHAR, </a:t>
            </a:r>
            <a:r>
              <a:rPr kumimoji="1" lang="en-US" sz="1200" kern="1200" dirty="0" err="1" smtClean="0">
                <a:solidFill>
                  <a:schemeClr val="tx1"/>
                </a:solidFill>
                <a:effectLst/>
                <a:latin typeface="Times New Roman" pitchFamily="18" charset="0"/>
                <a:ea typeface="+mn-ea"/>
                <a:cs typeface="+mn-cs"/>
              </a:rPr>
              <a:t>ProdQOH</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ProdPrice</a:t>
            </a:r>
            <a:r>
              <a:rPr kumimoji="1" lang="en-US" sz="1200" kern="1200" dirty="0" smtClean="0">
                <a:solidFill>
                  <a:schemeClr val="tx1"/>
                </a:solidFill>
                <a:effectLst/>
                <a:latin typeface="Times New Roman" pitchFamily="18" charset="0"/>
                <a:ea typeface="+mn-ea"/>
                <a:cs typeface="+mn-cs"/>
              </a:rPr>
              <a:t> should be fixed decimal (DECIMAL) with two digits to the right of the decimal point, and </a:t>
            </a:r>
            <a:r>
              <a:rPr kumimoji="1" lang="en-US" sz="1200" kern="1200" dirty="0" err="1" smtClean="0">
                <a:solidFill>
                  <a:schemeClr val="tx1"/>
                </a:solidFill>
                <a:effectLst/>
                <a:latin typeface="Times New Roman" pitchFamily="18" charset="0"/>
                <a:ea typeface="+mn-ea"/>
                <a:cs typeface="+mn-cs"/>
              </a:rPr>
              <a:t>ProdNextShipDate</a:t>
            </a:r>
            <a:r>
              <a:rPr kumimoji="1" lang="en-US" sz="1200" kern="1200" dirty="0" smtClean="0">
                <a:solidFill>
                  <a:schemeClr val="tx1"/>
                </a:solidFill>
                <a:effectLst/>
                <a:latin typeface="Times New Roman" pitchFamily="18" charset="0"/>
                <a:ea typeface="+mn-ea"/>
                <a:cs typeface="+mn-cs"/>
              </a:rPr>
              <a:t> should be DATE or DATETIME.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2856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Revise the ERD from problem 4 by transforming the M-N relationship into an associative entity type and two identifying, 1-M relationships.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774615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Associative</a:t>
            </a:r>
            <a:r>
              <a:rPr lang="en-US" baseline="0" dirty="0" smtClean="0"/>
              <a:t> entity type: </a:t>
            </a:r>
          </a:p>
          <a:p>
            <a:pPr marL="171450" indent="-171450">
              <a:buFontTx/>
              <a:buChar char="-"/>
            </a:pPr>
            <a:r>
              <a:rPr lang="en-US" baseline="0" dirty="0" err="1" smtClean="0"/>
              <a:t>ProdOrd</a:t>
            </a:r>
            <a:r>
              <a:rPr lang="en-US" baseline="0" dirty="0" smtClean="0"/>
              <a:t> with </a:t>
            </a:r>
            <a:r>
              <a:rPr lang="en-US" baseline="0" dirty="0" err="1" smtClean="0"/>
              <a:t>Qty</a:t>
            </a:r>
            <a:r>
              <a:rPr lang="en-US" baseline="0" dirty="0" smtClean="0"/>
              <a:t> attribute</a:t>
            </a:r>
          </a:p>
          <a:p>
            <a:endParaRPr lang="en-US" baseline="0" dirty="0" smtClean="0"/>
          </a:p>
          <a:p>
            <a:r>
              <a:rPr lang="en-US" baseline="0" dirty="0" smtClean="0"/>
              <a:t>Identifying 1-M relationships</a:t>
            </a:r>
          </a:p>
          <a:p>
            <a:pPr marL="171450" indent="-171450">
              <a:buFontTx/>
              <a:buChar char="-"/>
            </a:pPr>
            <a:r>
              <a:rPr lang="en-US" baseline="0" dirty="0" smtClean="0"/>
              <a:t>Contains</a:t>
            </a:r>
          </a:p>
          <a:p>
            <a:pPr marL="171450" indent="-171450">
              <a:buFontTx/>
              <a:buChar char="-"/>
            </a:pPr>
            <a:r>
              <a:rPr lang="en-US" baseline="0" dirty="0" err="1" smtClean="0"/>
              <a:t>UsedIn</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PK is a combination of </a:t>
            </a:r>
            <a:r>
              <a:rPr lang="en-US" baseline="0" dirty="0" err="1" smtClean="0"/>
              <a:t>OrdNo</a:t>
            </a:r>
            <a:r>
              <a:rPr lang="en-US" baseline="0" dirty="0" smtClean="0"/>
              <a:t>, </a:t>
            </a:r>
            <a:r>
              <a:rPr lang="en-US" baseline="0" dirty="0" err="1" smtClean="0"/>
              <a:t>ProdNO</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7</a:t>
            </a:fld>
            <a:endParaRPr lang="en-US"/>
          </a:p>
        </p:txBody>
      </p:sp>
    </p:spTree>
    <p:extLst>
      <p:ext uri="{BB962C8B-B14F-4D97-AF65-F5344CB8AC3E}">
        <p14:creationId xmlns:p14="http://schemas.microsoft.com/office/powerpoint/2010/main" val="150839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each diagram error in the ERD in this slide, identify the consistency rule violated and suggest possible resolutions of the error. The ERD has generic names so that you will concentrate on finding diagram errors rather than focusing on the meaning of the diagram.</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161541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 Good slide for an </a:t>
            </a:r>
            <a:r>
              <a:rPr kumimoji="1" lang="en-US" sz="1200" kern="1200" dirty="0" err="1" smtClean="0">
                <a:solidFill>
                  <a:schemeClr val="tx1"/>
                </a:solidFill>
                <a:effectLst/>
                <a:latin typeface="Times New Roman" pitchFamily="18" charset="0"/>
                <a:ea typeface="+mn-ea"/>
                <a:cs typeface="+mn-cs"/>
              </a:rPr>
              <a:t>invideo</a:t>
            </a:r>
            <a:r>
              <a:rPr kumimoji="1" lang="en-US" sz="1200" kern="1200" smtClean="0">
                <a:solidFill>
                  <a:schemeClr val="tx1"/>
                </a:solidFill>
                <a:effectLst/>
                <a:latin typeface="Times New Roman" pitchFamily="18" charset="0"/>
                <a:ea typeface="+mn-ea"/>
                <a:cs typeface="+mn-cs"/>
              </a:rPr>
              <a:t> question ***</a:t>
            </a:r>
            <a:endParaRPr kumimoji="1" lang="en-US" sz="1200" kern="120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The following list identifies possible ways to fix the diagram errors:</a:t>
            </a:r>
          </a:p>
          <a:p>
            <a:r>
              <a:rPr kumimoji="1" lang="en-US" sz="1200" kern="1200" dirty="0" smtClean="0">
                <a:solidFill>
                  <a:schemeClr val="tx1"/>
                </a:solidFill>
                <a:effectLst/>
                <a:latin typeface="Times New Roman" pitchFamily="18" charset="0"/>
                <a:ea typeface="+mn-ea"/>
                <a:cs typeface="+mn-cs"/>
              </a:rPr>
              <a:t> </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Completeness Rule 1 Resolution (PK): The problem can be resolved</a:t>
            </a:r>
            <a:r>
              <a:rPr kumimoji="1" lang="en-US" sz="1200" kern="1200" baseline="0" dirty="0" smtClean="0">
                <a:solidFill>
                  <a:schemeClr val="tx1"/>
                </a:solidFill>
                <a:effectLst/>
                <a:latin typeface="Times New Roman" pitchFamily="18" charset="0"/>
                <a:ea typeface="+mn-ea"/>
                <a:cs typeface="+mn-cs"/>
              </a:rPr>
              <a:t> by specifying a primary key such as Attribute2-1.</a:t>
            </a: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6 Resolution (weak entity type rule): The problem can be resolved by either adding one or more identifying relationships or by changing the weak entity type (Entity4) into a regular entity type.</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7 Resolution (identifying relationship): The problem can be resolved by adding one or more weak entities or making the relationship (Rel2) non-identifying.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8 Resolution (identification</a:t>
            </a:r>
            <a:r>
              <a:rPr kumimoji="1" lang="en-US" sz="1200" kern="1200" baseline="0" dirty="0" smtClean="0">
                <a:solidFill>
                  <a:schemeClr val="tx1"/>
                </a:solidFill>
                <a:effectLst/>
                <a:latin typeface="Times New Roman" pitchFamily="18" charset="0"/>
                <a:ea typeface="+mn-ea"/>
                <a:cs typeface="+mn-cs"/>
              </a:rPr>
              <a:t> dependency cardinality)</a:t>
            </a:r>
            <a:r>
              <a:rPr kumimoji="1" lang="en-US" sz="1200" kern="1200" dirty="0" smtClean="0">
                <a:solidFill>
                  <a:schemeClr val="tx1"/>
                </a:solidFill>
                <a:effectLst/>
                <a:latin typeface="Times New Roman" pitchFamily="18" charset="0"/>
                <a:ea typeface="+mn-ea"/>
                <a:cs typeface="+mn-cs"/>
              </a:rPr>
              <a:t>: The problem can be resolved by changing the weak entity’s cardinality in Rel4 to (1,1).</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Consistency Rule 9 Resolution (redundant FK): Normally the problem can be resolved by removing the redundant foreign keys (Entity5.Attribute4-1 and Entity6.Attribute7-1). If the attribute does not represent a foreign key, it should be renamed instead of removed. Note that Entity5.Attribute4-7 is not a violation of rule 9 because Attribute4-7 is not the primary key in Entity4.</a:t>
            </a: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746311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ERD </a:t>
            </a:r>
            <a:r>
              <a:rPr lang="en-US" altLang="en-US" dirty="0" smtClean="0"/>
              <a:t>Problems II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Identify and resolve diagram errors to avoid errors in business data modeling problems</a:t>
            </a:r>
          </a:p>
          <a:p>
            <a:pPr eaLnBrk="1" hangingPunct="1"/>
            <a:r>
              <a:rPr lang="en-US" dirty="0" smtClean="0"/>
              <a:t>Use the ER Assistant for drawing and detection of notational errors</a:t>
            </a:r>
          </a:p>
          <a:p>
            <a:pPr eaLnBrk="1" hangingPunct="1"/>
            <a:r>
              <a:rPr lang="en-US" dirty="0" smtClean="0"/>
              <a:t>Use Visual Paradigm for experience with a feature rich product</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Gain confidence to work assignment problems</a:t>
            </a:r>
          </a:p>
          <a:p>
            <a:r>
              <a:rPr lang="en-US" dirty="0"/>
              <a:t>Work problems with </a:t>
            </a:r>
            <a:r>
              <a:rPr lang="en-US" dirty="0" smtClean="0"/>
              <a:t>M-N relationships, associative entity types, and diagram error detection</a:t>
            </a:r>
            <a:endParaRPr lang="en-US" dirty="0"/>
          </a:p>
          <a:p>
            <a:r>
              <a:rPr lang="en-US" dirty="0"/>
              <a:t>Use the ER Assistant or another tool to draw </a:t>
            </a:r>
            <a:r>
              <a:rPr lang="en-US" dirty="0" smtClean="0"/>
              <a:t>ERDs</a:t>
            </a:r>
            <a:endParaRPr lang="en-US" dirty="0"/>
          </a:p>
        </p:txBody>
      </p:sp>
    </p:spTree>
    <p:extLst>
      <p:ext uri="{BB962C8B-B14F-4D97-AF65-F5344CB8AC3E}">
        <p14:creationId xmlns:p14="http://schemas.microsoft.com/office/powerpoint/2010/main" val="160826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19001320"/>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607"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a:t>
            </a:r>
            <a:endParaRPr lang="en-US" dirty="0"/>
          </a:p>
        </p:txBody>
      </p:sp>
      <p:sp>
        <p:nvSpPr>
          <p:cNvPr id="3" name="Content Placeholder 2"/>
          <p:cNvSpPr>
            <a:spLocks noGrp="1"/>
          </p:cNvSpPr>
          <p:nvPr>
            <p:ph idx="1"/>
          </p:nvPr>
        </p:nvSpPr>
        <p:spPr/>
        <p:txBody>
          <a:bodyPr/>
          <a:lstStyle/>
          <a:p>
            <a:r>
              <a:rPr lang="en-US" dirty="0" smtClean="0"/>
              <a:t>Product entity type</a:t>
            </a:r>
          </a:p>
          <a:p>
            <a:pPr lvl="1"/>
            <a:r>
              <a:rPr lang="en-US" dirty="0" err="1" smtClean="0"/>
              <a:t>ProdNo</a:t>
            </a:r>
            <a:r>
              <a:rPr lang="en-US" dirty="0" smtClean="0"/>
              <a:t> (PK), </a:t>
            </a:r>
            <a:r>
              <a:rPr lang="en-US" dirty="0" err="1" smtClean="0"/>
              <a:t>ProdName</a:t>
            </a:r>
            <a:r>
              <a:rPr lang="en-US" dirty="0" smtClean="0"/>
              <a:t>, </a:t>
            </a:r>
            <a:r>
              <a:rPr lang="en-US" dirty="0" err="1" smtClean="0"/>
              <a:t>ProdQOH</a:t>
            </a:r>
            <a:r>
              <a:rPr lang="en-US" dirty="0" smtClean="0"/>
              <a:t>, </a:t>
            </a:r>
            <a:r>
              <a:rPr lang="en-US" dirty="0" err="1" smtClean="0"/>
              <a:t>ProdPrice</a:t>
            </a:r>
            <a:r>
              <a:rPr lang="en-US" dirty="0" smtClean="0"/>
              <a:t>, </a:t>
            </a:r>
            <a:r>
              <a:rPr lang="en-US" dirty="0" err="1" smtClean="0"/>
              <a:t>ProdNextShipDate</a:t>
            </a:r>
            <a:endParaRPr lang="en-US" dirty="0" smtClean="0"/>
          </a:p>
          <a:p>
            <a:r>
              <a:rPr lang="en-US" dirty="0" smtClean="0"/>
              <a:t>M-N relationship between product and order with order quantity attribute</a:t>
            </a:r>
          </a:p>
          <a:p>
            <a:r>
              <a:rPr lang="en-US" dirty="0" smtClean="0"/>
              <a:t>Order optional for product</a:t>
            </a:r>
          </a:p>
          <a:p>
            <a:r>
              <a:rPr lang="en-US" dirty="0" smtClean="0"/>
              <a:t>Product mandatory for order</a:t>
            </a:r>
            <a:endParaRPr lang="en-US" dirty="0"/>
          </a:p>
        </p:txBody>
      </p:sp>
    </p:spTree>
    <p:extLst>
      <p:ext uri="{BB962C8B-B14F-4D97-AF65-F5344CB8AC3E}">
        <p14:creationId xmlns:p14="http://schemas.microsoft.com/office/powerpoint/2010/main" val="250272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3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44539346"/>
              </p:ext>
            </p:extLst>
          </p:nvPr>
        </p:nvGraphicFramePr>
        <p:xfrm>
          <a:off x="1600199" y="1295399"/>
          <a:ext cx="5931409" cy="4267201"/>
        </p:xfrm>
        <a:graphic>
          <a:graphicData uri="http://schemas.openxmlformats.org/presentationml/2006/ole">
            <mc:AlternateContent xmlns:mc="http://schemas.openxmlformats.org/markup-compatibility/2006">
              <mc:Choice xmlns:v="urn:schemas-microsoft-com:vml" Requires="v">
                <p:oleObj spid="_x0000_s24625" name="Visio" r:id="rId4" imgW="5295197" imgH="3808313" progId="Visio.Drawing.11">
                  <p:embed/>
                </p:oleObj>
              </mc:Choice>
              <mc:Fallback>
                <p:oleObj name="Visio" r:id="rId4" imgW="5295197" imgH="380831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1295399"/>
                        <a:ext cx="5931409" cy="426720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62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Problem 4</a:t>
            </a:r>
            <a:endParaRPr lang="en-US" dirty="0"/>
          </a:p>
        </p:txBody>
      </p:sp>
      <p:sp>
        <p:nvSpPr>
          <p:cNvPr id="3" name="Content Placeholder 2"/>
          <p:cNvSpPr>
            <a:spLocks noGrp="1"/>
          </p:cNvSpPr>
          <p:nvPr>
            <p:ph idx="1"/>
          </p:nvPr>
        </p:nvSpPr>
        <p:spPr/>
        <p:txBody>
          <a:bodyPr/>
          <a:lstStyle/>
          <a:p>
            <a:r>
              <a:rPr lang="en-US" dirty="0" smtClean="0"/>
              <a:t>Transform M-N relationship</a:t>
            </a:r>
          </a:p>
          <a:p>
            <a:r>
              <a:rPr lang="en-US" dirty="0" smtClean="0"/>
              <a:t>Associative entity type</a:t>
            </a:r>
          </a:p>
          <a:p>
            <a:r>
              <a:rPr lang="en-US" dirty="0" smtClean="0"/>
              <a:t>Two identifying, </a:t>
            </a:r>
            <a:r>
              <a:rPr lang="en-US" dirty="0"/>
              <a:t>1-M</a:t>
            </a:r>
            <a:r>
              <a:rPr lang="en-US" dirty="0" smtClean="0"/>
              <a:t> relationships</a:t>
            </a:r>
            <a:endParaRPr lang="en-US" dirty="0"/>
          </a:p>
        </p:txBody>
      </p:sp>
    </p:spTree>
    <p:extLst>
      <p:ext uri="{BB962C8B-B14F-4D97-AF65-F5344CB8AC3E}">
        <p14:creationId xmlns:p14="http://schemas.microsoft.com/office/powerpoint/2010/main" val="89487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4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600200" y="10180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14640911"/>
              </p:ext>
            </p:extLst>
          </p:nvPr>
        </p:nvGraphicFramePr>
        <p:xfrm>
          <a:off x="1847850" y="990600"/>
          <a:ext cx="5695950" cy="4804677"/>
        </p:xfrm>
        <a:graphic>
          <a:graphicData uri="http://schemas.openxmlformats.org/presentationml/2006/ole">
            <mc:AlternateContent xmlns:mc="http://schemas.openxmlformats.org/markup-compatibility/2006">
              <mc:Choice xmlns:v="urn:schemas-microsoft-com:vml" Requires="v">
                <p:oleObj spid="_x0000_s25646" name="Visio" r:id="rId4" imgW="5295197" imgH="4469650" progId="Visio.Drawing.11">
                  <p:embed/>
                </p:oleObj>
              </mc:Choice>
              <mc:Fallback>
                <p:oleObj name="Visio" r:id="rId4" imgW="5295197" imgH="44696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990600"/>
                        <a:ext cx="5695950" cy="480467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122339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Error Problem</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32973546"/>
              </p:ext>
            </p:extLst>
          </p:nvPr>
        </p:nvGraphicFramePr>
        <p:xfrm>
          <a:off x="2133600" y="1150845"/>
          <a:ext cx="5486400" cy="4623805"/>
        </p:xfrm>
        <a:graphic>
          <a:graphicData uri="http://schemas.openxmlformats.org/presentationml/2006/ole">
            <mc:AlternateContent xmlns:mc="http://schemas.openxmlformats.org/markup-compatibility/2006">
              <mc:Choice xmlns:v="urn:schemas-microsoft-com:vml" Requires="v">
                <p:oleObj spid="_x0000_s20549" name="Visio" r:id="rId4" imgW="5524219" imgH="4647510" progId="Visio.Drawing.11">
                  <p:embed/>
                </p:oleObj>
              </mc:Choice>
              <mc:Fallback>
                <p:oleObj name="Visio" r:id="rId4" imgW="5524219" imgH="4647510" progId="Visio.Drawing.11">
                  <p:embed/>
                  <p:pic>
                    <p:nvPicPr>
                      <p:cNvPr id="0" name="Object 1"/>
                      <p:cNvPicPr>
                        <a:picLocks noChangeAspect="1" noChangeArrowheads="1"/>
                      </p:cNvPicPr>
                      <p:nvPr/>
                    </p:nvPicPr>
                    <p:blipFill>
                      <a:blip r:embed="rId5"/>
                      <a:srcRect/>
                      <a:stretch>
                        <a:fillRect/>
                      </a:stretch>
                    </p:blipFill>
                    <p:spPr bwMode="auto">
                      <a:xfrm>
                        <a:off x="2133600" y="1150845"/>
                        <a:ext cx="5486400" cy="462380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429073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418638132"/>
              </p:ext>
            </p:extLst>
          </p:nvPr>
        </p:nvGraphicFramePr>
        <p:xfrm>
          <a:off x="2000250" y="1106330"/>
          <a:ext cx="5467350" cy="4594383"/>
        </p:xfrm>
        <a:graphic>
          <a:graphicData uri="http://schemas.openxmlformats.org/presentationml/2006/ole">
            <mc:AlternateContent xmlns:mc="http://schemas.openxmlformats.org/markup-compatibility/2006">
              <mc:Choice xmlns:v="urn:schemas-microsoft-com:vml" Requires="v">
                <p:oleObj spid="_x0000_s21573" name="Visio" r:id="rId4" imgW="5533133" imgH="4647510" progId="Visio.Drawing.11">
                  <p:embed/>
                </p:oleObj>
              </mc:Choice>
              <mc:Fallback>
                <p:oleObj name="Visio" r:id="rId4" imgW="5533133" imgH="4647510" progId="Visio.Drawing.11">
                  <p:embed/>
                  <p:pic>
                    <p:nvPicPr>
                      <p:cNvPr id="0" name="Object 3"/>
                      <p:cNvPicPr>
                        <a:picLocks noChangeAspect="1" noChangeArrowheads="1"/>
                      </p:cNvPicPr>
                      <p:nvPr/>
                    </p:nvPicPr>
                    <p:blipFill>
                      <a:blip r:embed="rId5"/>
                      <a:srcRect/>
                      <a:stretch>
                        <a:fillRect/>
                      </a:stretch>
                    </p:blipFill>
                    <p:spPr bwMode="auto">
                      <a:xfrm>
                        <a:off x="2000250" y="1106330"/>
                        <a:ext cx="5467350" cy="45943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
        <p:nvSpPr>
          <p:cNvPr id="2" name="Title 1"/>
          <p:cNvSpPr>
            <a:spLocks noGrp="1"/>
          </p:cNvSpPr>
          <p:nvPr>
            <p:ph type="title"/>
          </p:nvPr>
        </p:nvSpPr>
        <p:spPr/>
        <p:txBody>
          <a:bodyPr/>
          <a:lstStyle/>
          <a:p>
            <a:r>
              <a:rPr lang="en-US" dirty="0" smtClean="0"/>
              <a:t>Diagram Error Problem Solution</a:t>
            </a:r>
            <a:endParaRPr lang="en-US" dirty="0"/>
          </a:p>
        </p:txBody>
      </p:sp>
      <p:sp>
        <p:nvSpPr>
          <p:cNvPr id="4" name="Rectangle 2"/>
          <p:cNvSpPr>
            <a:spLocks noChangeArrowheads="1"/>
          </p:cNvSpPr>
          <p:nvPr/>
        </p:nvSpPr>
        <p:spPr bwMode="auto">
          <a:xfrm flipV="1">
            <a:off x="0" y="-1"/>
            <a:ext cx="785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68432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1299&quot;&gt;&lt;property id=&quot;20148&quot; value=&quot;5&quot;/&gt;&lt;property id=&quot;20300&quot; value=&quot;Slide 3 - &amp;quot;ERD Notation Problem 2 Solution&amp;quot;&quot;/&gt;&lt;property id=&quot;20307&quot; value=&quot;278&quot;/&gt;&lt;/object&gt;&lt;object type=&quot;3&quot; unique_id=&quot;11300&quot;&gt;&lt;property id=&quot;20148&quot; value=&quot;5&quot;/&gt;&lt;property id=&quot;20300&quot; value=&quot;Slide 4 - &amp;quot;ERD Notation Problem 3&amp;quot;&quot;/&gt;&lt;property id=&quot;20307&quot; value=&quot;275&quot;/&gt;&lt;/object&gt;&lt;object type=&quot;3&quot; unique_id=&quot;11301&quot;&gt;&lt;property id=&quot;20148&quot; value=&quot;5&quot;/&gt;&lt;property id=&quot;20300&quot; value=&quot;Slide 5 - &amp;quot;ERD Notation Problem 3 Solution&amp;quot;&quot;/&gt;&lt;property id=&quot;20307&quot; value=&quot;279&quot;/&gt;&lt;/object&gt;&lt;object type=&quot;3&quot; unique_id=&quot;11302&quot;&gt;&lt;property id=&quot;20148&quot; value=&quot;5&quot;/&gt;&lt;property id=&quot;20300&quot; value=&quot;Slide 6 - &amp;quot;ERD Problem 4&amp;quot;&quot;/&gt;&lt;property id=&quot;20307&quot; value=&quot;276&quot;/&gt;&lt;/object&gt;&lt;object type=&quot;3&quot; unique_id=&quot;11303&quot;&gt;&lt;property id=&quot;20148&quot; value=&quot;5&quot;/&gt;&lt;property id=&quot;20300&quot; value=&quot;Slide 7 - &amp;quot;ERD Notation Problem 4 Solution&amp;quot;&quot;/&gt;&lt;property id=&quot;20307&quot; value=&quot;280&quot;/&gt;&lt;/object&gt;&lt;object type=&quot;3&quot; unique_id=&quot;11304&quot;&gt;&lt;property id=&quot;20148&quot; value=&quot;5&quot;/&gt;&lt;property id=&quot;20300&quot; value=&quot;Slide 8 - &amp;quot;Diagram Error Problem&amp;quot;&quot;/&gt;&lt;property id=&quot;20307&quot; value=&quot;271&quot;/&gt;&lt;/object&gt;&lt;object type=&quot;3&quot; unique_id=&quot;11305&quot;&gt;&lt;property id=&quot;20148&quot; value=&quot;5&quot;/&gt;&lt;property id=&quot;20300&quot; value=&quot;Slide 9 - &amp;quot;Diagram Error Problem Solution&amp;quot;&quot;/&gt;&lt;property id=&quot;20307&quot; value=&quot;272&quot;/&gt;&lt;/object&gt;&lt;object type=&quot;3&quot; unique_id=&quot;11306&quot;&gt;&lt;property id=&quot;20148&quot; value=&quot;5&quot;/&gt;&lt;property id=&quot;20300&quot; value=&quot;Slide 10 - &amp;quot;Summary&amp;quot;&quot;/&gt;&lt;property id=&quot;20307&quot; value=&quot;270&quot;/&gt;&lt;/object&gt;&lt;object type=&quot;3&quot; unique_id=&quot;12181&quot;&gt;&lt;property id=&quot;20148&quot; value=&quot;5&quot;/&gt;&lt;property id=&quot;20300&quot; value=&quot;Slide 2 - &amp;quot;Lesson Objectives&amp;quot;&quot;/&gt;&lt;property id=&quot;20307&quot; value=&quot;28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3988</TotalTime>
  <Words>520</Words>
  <Application>Microsoft Office PowerPoint</Application>
  <PresentationFormat>On-screen Show (4:3)</PresentationFormat>
  <Paragraphs>69</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 ERD Rules and Problem Solving</vt:lpstr>
      <vt:lpstr>Lesson Objectives</vt:lpstr>
      <vt:lpstr>ERD Notation Problem 2 Solution</vt:lpstr>
      <vt:lpstr>ERD Notation Problem 3</vt:lpstr>
      <vt:lpstr>ERD Notation Problem 3 Solution</vt:lpstr>
      <vt:lpstr>ERD Problem 4</vt:lpstr>
      <vt:lpstr>ERD Notation Problem 4 Solution</vt:lpstr>
      <vt:lpstr>Diagram Error Problem</vt:lpstr>
      <vt:lpstr>Diagram Error Problem Solution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Sana Qabil</cp:lastModifiedBy>
  <cp:revision>877</cp:revision>
  <cp:lastPrinted>1601-01-01T00:00:00Z</cp:lastPrinted>
  <dcterms:created xsi:type="dcterms:W3CDTF">2000-07-15T18:34:14Z</dcterms:created>
  <dcterms:modified xsi:type="dcterms:W3CDTF">2020-08-30T17:19:31Z</dcterms:modified>
</cp:coreProperties>
</file>