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58" r:id="rId4"/>
    <p:sldId id="259" r:id="rId5"/>
    <p:sldId id="260" r:id="rId6"/>
    <p:sldId id="264" r:id="rId7"/>
    <p:sldId id="277" r:id="rId8"/>
    <p:sldId id="27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</a:t>
            </a:r>
            <a:r>
              <a:rPr lang="en-US" baseline="0" dirty="0" smtClean="0"/>
              <a:t> question: </a:t>
            </a:r>
          </a:p>
          <a:p>
            <a:r>
              <a:rPr lang="en-US" baseline="0" dirty="0" smtClean="0"/>
              <a:t>- What is the difference between existence dependency and identification dependency?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- Deepen understanding of ERD notation</a:t>
            </a:r>
          </a:p>
          <a:p>
            <a:r>
              <a:rPr lang="en-US" dirty="0" smtClean="0"/>
              <a:t> - Specialized kinds of relationships: identification dependency, M-N relationships with attributes, M-way relationships, generalization hierarchies</a:t>
            </a:r>
          </a:p>
          <a:p>
            <a:r>
              <a:rPr lang="en-US" dirty="0" smtClean="0"/>
              <a:t> - Understand so that you do not overuse</a:t>
            </a:r>
          </a:p>
          <a:p>
            <a:r>
              <a:rPr lang="en-US" dirty="0" smtClean="0"/>
              <a:t> - Common sources of diagram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5E8E286-5748-47F1-AE9B-FE641485E6E2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Concept:</a:t>
            </a:r>
          </a:p>
          <a:p>
            <a:r>
              <a:rPr lang="en-US" smtClean="0"/>
              <a:t> - Some entity types borrow part or entire PK</a:t>
            </a:r>
          </a:p>
          <a:p>
            <a:r>
              <a:rPr lang="en-US" smtClean="0"/>
              <a:t> - Specialized concept: important when it occurs but not too common</a:t>
            </a:r>
          </a:p>
          <a:p>
            <a:r>
              <a:rPr lang="en-US" smtClean="0"/>
              <a:t> - Similar to FK part of PK in relational model</a:t>
            </a:r>
          </a:p>
          <a:p>
            <a:r>
              <a:rPr lang="en-US" smtClean="0"/>
              <a:t> - Closely related entities: physical containment</a:t>
            </a:r>
          </a:p>
          <a:p>
            <a:r>
              <a:rPr lang="en-US" smtClean="0"/>
              <a:t> - Room is physically contained in a building</a:t>
            </a:r>
          </a:p>
          <a:p>
            <a:r>
              <a:rPr lang="en-US" smtClean="0"/>
              <a:t> - Identification of room includes building</a:t>
            </a:r>
          </a:p>
          <a:p>
            <a:r>
              <a:rPr lang="en-US" smtClean="0"/>
              <a:t> - Others: country-state, order-orderline</a:t>
            </a:r>
          </a:p>
          <a:p>
            <a:r>
              <a:rPr lang="en-US" smtClean="0"/>
              <a:t>Symbols:</a:t>
            </a:r>
          </a:p>
          <a:p>
            <a:r>
              <a:rPr lang="en-US" smtClean="0"/>
              <a:t> - Weak entity:</a:t>
            </a:r>
          </a:p>
          <a:p>
            <a:r>
              <a:rPr lang="en-US" smtClean="0"/>
              <a:t>    - Borrows part or all of PK </a:t>
            </a:r>
          </a:p>
          <a:p>
            <a:r>
              <a:rPr lang="en-US" smtClean="0"/>
              <a:t>    - Diagonal lines in the corners</a:t>
            </a:r>
          </a:p>
          <a:p>
            <a:r>
              <a:rPr lang="en-US" smtClean="0"/>
              <a:t> - Identifying relationship: </a:t>
            </a:r>
          </a:p>
          <a:p>
            <a:r>
              <a:rPr lang="en-US" smtClean="0"/>
              <a:t>     - Solid line</a:t>
            </a:r>
          </a:p>
          <a:p>
            <a:r>
              <a:rPr lang="en-US" smtClean="0"/>
              <a:t>     - Indicates the source of PK</a:t>
            </a:r>
          </a:p>
          <a:p>
            <a:r>
              <a:rPr lang="en-US" smtClean="0"/>
              <a:t>     - Ambiguity if entity type participates in more than one relationship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 - PK of Room is a combination of RoomNo (local key) and BldgID (borrowed attribute)</a:t>
            </a:r>
          </a:p>
          <a:p>
            <a:r>
              <a:rPr lang="en-US" smtClean="0"/>
              <a:t> - Cardinality of weak entity in the identifying relationship must be 1-1</a:t>
            </a:r>
          </a:p>
          <a:p>
            <a:r>
              <a:rPr lang="en-US" smtClean="0"/>
              <a:t> - Room cannot exist unless associated building exists</a:t>
            </a:r>
          </a:p>
          <a:p>
            <a:r>
              <a:rPr lang="en-US" smtClean="0"/>
              <a:t> - Identification dependency involves existence dependency:</a:t>
            </a:r>
          </a:p>
          <a:p>
            <a:r>
              <a:rPr lang="en-US" smtClean="0"/>
              <a:t>   - Weak entity is existent dependent on other entity</a:t>
            </a:r>
          </a:p>
          <a:p>
            <a:r>
              <a:rPr lang="en-US" smtClean="0"/>
              <a:t>   - Also borrows part of all of PK</a:t>
            </a:r>
          </a:p>
        </p:txBody>
      </p:sp>
    </p:spTree>
    <p:extLst>
      <p:ext uri="{BB962C8B-B14F-4D97-AF65-F5344CB8AC3E}">
        <p14:creationId xmlns:p14="http://schemas.microsoft.com/office/powerpoint/2010/main" val="217980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E72DB67-E65F-45BA-9105-12175E3B647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Relationships are first class citizens</a:t>
            </a:r>
          </a:p>
          <a:p>
            <a:r>
              <a:rPr lang="en-US" smtClean="0"/>
              <a:t> - Can have attributes just like entity types</a:t>
            </a:r>
          </a:p>
          <a:p>
            <a:r>
              <a:rPr lang="en-US" smtClean="0"/>
              <a:t> - Most typical for M-N relationships</a:t>
            </a:r>
          </a:p>
          <a:p>
            <a:r>
              <a:rPr lang="en-US" smtClean="0"/>
              <a:t> - Attribute depends on both entity types, not just one entity type</a:t>
            </a:r>
          </a:p>
          <a:p>
            <a:r>
              <a:rPr lang="en-US" smtClean="0"/>
              <a:t> - 1-M relationships with attributes is controversial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 - EnrGrade: grade recorded for a student in a particular course</a:t>
            </a:r>
          </a:p>
          <a:p>
            <a:r>
              <a:rPr lang="en-US" smtClean="0"/>
              <a:t> - Depends on the combination of Student and Offering</a:t>
            </a:r>
          </a:p>
          <a:p>
            <a:r>
              <a:rPr lang="en-US" smtClean="0"/>
              <a:t> -EnrGrade is not part of the Student or Offering entity types</a:t>
            </a:r>
          </a:p>
        </p:txBody>
      </p:sp>
    </p:spTree>
    <p:extLst>
      <p:ext uri="{BB962C8B-B14F-4D97-AF65-F5344CB8AC3E}">
        <p14:creationId xmlns:p14="http://schemas.microsoft.com/office/powerpoint/2010/main" val="125640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AE70B3-2770-4CE1-B604-5572A2248C2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AuthOrder: the order in which the author’s name appears in the title of a book</a:t>
            </a:r>
          </a:p>
          <a:p>
            <a:r>
              <a:rPr lang="en-US" smtClean="0"/>
              <a:t> - Record order of authors: important in publishing disciplines</a:t>
            </a:r>
          </a:p>
          <a:p>
            <a:r>
              <a:rPr lang="en-US" smtClean="0"/>
              <a:t> - AuthOrder is part of the Writes relationship (combination of Author and Book)</a:t>
            </a:r>
          </a:p>
          <a:p>
            <a:r>
              <a:rPr lang="en-US" smtClean="0"/>
              <a:t> - AuthOrder is not part of the Author or Book entity types</a:t>
            </a:r>
          </a:p>
          <a:p>
            <a:endParaRPr lang="en-US" smtClean="0"/>
          </a:p>
          <a:p>
            <a:r>
              <a:rPr lang="en-US" smtClean="0"/>
              <a:t>Qty: quantity of part supplied by a supplier; quantity varies by part and supplier</a:t>
            </a:r>
          </a:p>
        </p:txBody>
      </p:sp>
    </p:spTree>
    <p:extLst>
      <p:ext uri="{BB962C8B-B14F-4D97-AF65-F5344CB8AC3E}">
        <p14:creationId xmlns:p14="http://schemas.microsoft.com/office/powerpoint/2010/main" val="390523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2E3F19-BEA6-45FC-8DFD-DD244FDAECF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Similar to Relational Model representation:</a:t>
            </a:r>
          </a:p>
          <a:p>
            <a:r>
              <a:rPr lang="en-US" smtClean="0"/>
              <a:t> - associative or linking table</a:t>
            </a:r>
          </a:p>
          <a:p>
            <a:r>
              <a:rPr lang="en-US" smtClean="0"/>
              <a:t> - 2 FKs</a:t>
            </a:r>
          </a:p>
          <a:p>
            <a:r>
              <a:rPr lang="en-US" smtClean="0"/>
              <a:t>Choice:</a:t>
            </a:r>
          </a:p>
          <a:p>
            <a:r>
              <a:rPr lang="en-US" smtClean="0"/>
              <a:t> - Some students find associative entity type easier to understand than M-N relationship</a:t>
            </a:r>
          </a:p>
          <a:p>
            <a:r>
              <a:rPr lang="en-US" smtClean="0"/>
              <a:t> - Neither representation is inherently better</a:t>
            </a:r>
          </a:p>
          <a:p>
            <a:r>
              <a:rPr lang="en-US" smtClean="0"/>
              <a:t> - Associative entity type is more flexible in some situations (next slide)</a:t>
            </a:r>
          </a:p>
          <a:p>
            <a:r>
              <a:rPr lang="en-US" smtClean="0"/>
              <a:t>Applies to M-way relationships</a:t>
            </a:r>
          </a:p>
          <a:p>
            <a:r>
              <a:rPr lang="en-US" smtClean="0"/>
              <a:t> - Some ERD notations do not directly support M-way relationships such as the Crow’s Foot notation</a:t>
            </a:r>
          </a:p>
          <a:p>
            <a:r>
              <a:rPr lang="en-US" smtClean="0"/>
              <a:t> - Replace with associative entity and M identifying 1-M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21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6A3E9E-2BC7-4159-AE51-CFF8124CAFF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Specialized relationships</a:t>
            </a:r>
          </a:p>
          <a:p>
            <a:r>
              <a:rPr lang="en-US" dirty="0" smtClean="0"/>
              <a:t> - Not common</a:t>
            </a:r>
          </a:p>
          <a:p>
            <a:r>
              <a:rPr lang="en-US" dirty="0" smtClean="0"/>
              <a:t> - Important parts of a diagram when occurring</a:t>
            </a:r>
          </a:p>
          <a:p>
            <a:r>
              <a:rPr lang="en-US" dirty="0" smtClean="0"/>
              <a:t> - Do not overuse</a:t>
            </a:r>
          </a:p>
          <a:p>
            <a:r>
              <a:rPr lang="en-US" dirty="0" smtClean="0"/>
              <a:t> - Common source of notation errors and design errors</a:t>
            </a:r>
          </a:p>
          <a:p>
            <a:r>
              <a:rPr lang="en-US" dirty="0" smtClean="0"/>
              <a:t>Part 3 </a:t>
            </a:r>
            <a:r>
              <a:rPr lang="en-US" smtClean="0"/>
              <a:t>of Unit 3: </a:t>
            </a:r>
            <a:r>
              <a:rPr lang="en-US" dirty="0" smtClean="0"/>
              <a:t>diagram rules to avoid notation errors</a:t>
            </a:r>
          </a:p>
          <a:p>
            <a:r>
              <a:rPr lang="en-US" dirty="0" smtClean="0"/>
              <a:t>Use the notation precisely</a:t>
            </a:r>
          </a:p>
        </p:txBody>
      </p:sp>
    </p:spTree>
    <p:extLst>
      <p:ext uri="{BB962C8B-B14F-4D97-AF65-F5344CB8AC3E}">
        <p14:creationId xmlns:p14="http://schemas.microsoft.com/office/powerpoint/2010/main" val="427879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smtClean="0"/>
              <a:t> </a:t>
            </a:r>
            <a:r>
              <a:rPr lang="en-US" altLang="en-US" dirty="0" smtClean="0"/>
              <a:t>Relationship Variations I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an example involving identification dependency</a:t>
            </a:r>
          </a:p>
          <a:p>
            <a:r>
              <a:rPr lang="en-US" dirty="0" smtClean="0"/>
              <a:t>Apply relationship equivalency between M-N relationship and associative entity type</a:t>
            </a:r>
          </a:p>
          <a:p>
            <a:r>
              <a:rPr lang="en-US" dirty="0" smtClean="0"/>
              <a:t>Appreciate specialized relationships but resist temptation to overuse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Identification Dependency</a:t>
            </a:r>
          </a:p>
        </p:txBody>
      </p:sp>
      <p:graphicFrame>
        <p:nvGraphicFramePr>
          <p:cNvPr id="829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78649"/>
              </p:ext>
            </p:extLst>
          </p:nvPr>
        </p:nvGraphicFramePr>
        <p:xfrm>
          <a:off x="1295400" y="1676400"/>
          <a:ext cx="71628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4" imgW="4276080" imgH="2048040" progId="Visio.Drawing.6">
                  <p:embed/>
                </p:oleObj>
              </mc:Choice>
              <mc:Fallback>
                <p:oleObj name="VISIO" r:id="rId4" imgW="4276080" imgH="2048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162800" cy="37623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082468"/>
      </p:ext>
    </p:extLst>
  </p:cSld>
  <p:clrMapOvr>
    <a:masterClrMapping/>
  </p:clrMapOvr>
  <p:transition advTm="1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M-N Relationships with Attributes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49683"/>
              </p:ext>
            </p:extLst>
          </p:nvPr>
        </p:nvGraphicFramePr>
        <p:xfrm>
          <a:off x="868363" y="1981200"/>
          <a:ext cx="781843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isio" r:id="rId4" imgW="3626632" imgH="1168481" progId="Visio.Drawing.11">
                  <p:embed/>
                </p:oleObj>
              </mc:Choice>
              <mc:Fallback>
                <p:oleObj name="Visio" r:id="rId4" imgW="3626632" imgH="1168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981200"/>
                        <a:ext cx="7818437" cy="25193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361711"/>
      </p:ext>
    </p:extLst>
  </p:cSld>
  <p:clrMapOvr>
    <a:masterClrMapping/>
  </p:clrMapOvr>
  <p:transition advTm="85000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M-N Relationships with Attributes (II)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09466"/>
              </p:ext>
            </p:extLst>
          </p:nvPr>
        </p:nvGraphicFramePr>
        <p:xfrm>
          <a:off x="876300" y="3733800"/>
          <a:ext cx="75438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VISIO" r:id="rId5" imgW="3512520" imgH="1037520" progId="Visio.Drawing.6">
                  <p:embed/>
                </p:oleObj>
              </mc:Choice>
              <mc:Fallback>
                <p:oleObj name="VISIO" r:id="rId5" imgW="3512520" imgH="1037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33800"/>
                        <a:ext cx="7543800" cy="21605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87320"/>
              </p:ext>
            </p:extLst>
          </p:nvPr>
        </p:nvGraphicFramePr>
        <p:xfrm>
          <a:off x="794004" y="1524000"/>
          <a:ext cx="7620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Visio" r:id="rId7" imgW="3435401" imgH="1007211" progId="Visio.Drawing.6">
                  <p:embed/>
                </p:oleObj>
              </mc:Choice>
              <mc:Fallback>
                <p:oleObj name="Visio" r:id="rId7" imgW="3435401" imgH="10072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04" y="1524000"/>
                        <a:ext cx="7620000" cy="20335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8473088"/>
      </p:ext>
    </p:extLst>
  </p:cSld>
  <p:clrMapOvr>
    <a:masterClrMapping/>
  </p:clrMapOvr>
  <p:transition advTm="73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M-N Relationship Equivalency Rule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Replace M-N relationship </a:t>
            </a:r>
          </a:p>
          <a:p>
            <a:pPr lvl="1" eaLnBrk="1" hangingPunct="1"/>
            <a:r>
              <a:rPr lang="en-US" dirty="0" smtClean="0"/>
              <a:t>Associative entity type</a:t>
            </a:r>
          </a:p>
          <a:p>
            <a:pPr lvl="1" eaLnBrk="1" hangingPunct="1"/>
            <a:r>
              <a:rPr lang="en-US" dirty="0" smtClean="0"/>
              <a:t>Two identifying 1-M relationships</a:t>
            </a:r>
          </a:p>
          <a:p>
            <a:pPr eaLnBrk="1" hangingPunct="1"/>
            <a:r>
              <a:rPr lang="en-US" dirty="0" smtClean="0"/>
              <a:t>M-N relationship versus associative entity type</a:t>
            </a:r>
          </a:p>
          <a:p>
            <a:pPr lvl="1" eaLnBrk="1" hangingPunct="1"/>
            <a:r>
              <a:rPr lang="en-US" dirty="0" smtClean="0"/>
              <a:t>Largely preference</a:t>
            </a:r>
          </a:p>
          <a:p>
            <a:pPr lvl="1" eaLnBrk="1" hangingPunct="1"/>
            <a:r>
              <a:rPr lang="en-US" dirty="0" smtClean="0"/>
              <a:t>Associative entity type is more flexible in some situations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246825"/>
      </p:ext>
    </p:extLst>
  </p:cSld>
  <p:clrMapOvr>
    <a:masterClrMapping/>
  </p:clrMapOvr>
  <p:transition advTm="94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Equivalency Example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68063"/>
              </p:ext>
            </p:extLst>
          </p:nvPr>
        </p:nvGraphicFramePr>
        <p:xfrm>
          <a:off x="1941094" y="3611880"/>
          <a:ext cx="510941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Visio" r:id="rId3" imgW="3743232" imgH="1571670" progId="Visio.Drawing.11">
                  <p:embed/>
                </p:oleObj>
              </mc:Choice>
              <mc:Fallback>
                <p:oleObj name="Visio" r:id="rId3" imgW="3743232" imgH="15716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94" y="3611880"/>
                        <a:ext cx="5109411" cy="21336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29758"/>
              </p:ext>
            </p:extLst>
          </p:nvPr>
        </p:nvGraphicFramePr>
        <p:xfrm>
          <a:off x="1561681" y="1278447"/>
          <a:ext cx="5940425" cy="204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5" imgW="4038487" imgH="1390770" progId="Visio.Drawing.11">
                  <p:embed/>
                </p:oleObj>
              </mc:Choice>
              <mc:Fallback>
                <p:oleObj name="Visio" r:id="rId5" imgW="4038487" imgH="1390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681" y="1278447"/>
                        <a:ext cx="5940425" cy="204558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4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relationships are not common but important when necessary</a:t>
            </a:r>
          </a:p>
          <a:p>
            <a:pPr eaLnBrk="1" hangingPunct="1"/>
            <a:r>
              <a:rPr lang="en-US" dirty="0" smtClean="0"/>
              <a:t>Do not overuse specialized relationships</a:t>
            </a:r>
          </a:p>
          <a:p>
            <a:pPr eaLnBrk="1" hangingPunct="1"/>
            <a:r>
              <a:rPr lang="en-US" dirty="0" smtClean="0"/>
              <a:t>Avoid notation errors with specialized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84716"/>
      </p:ext>
    </p:extLst>
  </p:cSld>
  <p:clrMapOvr>
    <a:masterClrMapping/>
  </p:clrMapOvr>
  <p:transition advTm="86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M-N Relationships with Attributes&amp;quot;&quot;/&gt;&lt;property id=&quot;20307&quot; value=&quot;259&quot;/&gt;&lt;/object&gt;&lt;object type=&quot;3&quot; unique_id=&quot;10006&quot;&gt;&lt;property id=&quot;20148&quot; value=&quot;5&quot;/&gt;&lt;property id=&quot;20300&quot; value=&quot;Slide 5 - &amp;quot;M-N Relationships with Attributes (II)&amp;quot;&quot;/&gt;&lt;property id=&quot;20307&quot; value=&quot;260&quot;/&gt;&lt;/object&gt;&lt;object type=&quot;3&quot; unique_id=&quot;10022&quot;&gt;&lt;property id=&quot;20148&quot; value=&quot;5&quot;/&gt;&lt;property id=&quot;20300&quot; value=&quot;Slide 3 - &amp;quot;Identification Dependency&amp;quot;&quot;/&gt;&lt;property id=&quot;20307&quot; value=&quot;258&quot;/&gt;&lt;/object&gt;&lt;object type=&quot;3&quot; unique_id=&quot;10025&quot;&gt;&lt;property id=&quot;20148&quot; value=&quot;5&quot;/&gt;&lt;property id=&quot;20300&quot; value=&quot;Slide 6 - &amp;quot;M-N Relationship Equivalency Rule&amp;quot;&quot;/&gt;&lt;property id=&quot;20307&quot; value=&quot;264&quot;/&gt;&lt;/object&gt;&lt;object type=&quot;3&quot; unique_id=&quot;27175&quot;&gt;&lt;property id=&quot;20148&quot; value=&quot;5&quot;/&gt;&lt;property id=&quot;20300&quot; value=&quot;Slide 8 - &amp;quot;Summary&amp;quot;&quot;/&gt;&lt;property id=&quot;20307&quot; value=&quot;275&quot;/&gt;&lt;/object&gt;&lt;object type=&quot;3&quot; unique_id=&quot;28055&quot;&gt;&lt;property id=&quot;20148&quot; value=&quot;5&quot;/&gt;&lt;property id=&quot;20300&quot; value=&quot;Slide 2 - &amp;quot;Lesson Objectives&amp;quot;&quot;/&gt;&lt;property id=&quot;20307&quot; value=&quot;276&quot;/&gt;&lt;/object&gt;&lt;object type=&quot;3&quot; unique_id=&quot;28056&quot;&gt;&lt;property id=&quot;20148&quot; value=&quot;5&quot;/&gt;&lt;property id=&quot;20300&quot; value=&quot;Slide 7 - &amp;quot;Relationship Equivalency Example&amp;quot;&quot;/&gt;&lt;property id=&quot;20307&quot; value=&quot;27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2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1|5.5|29.4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669</Words>
  <Application>Microsoft Office PowerPoint</Application>
  <PresentationFormat>On-screen Show (4:3)</PresentationFormat>
  <Paragraphs>96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VISIO</vt:lpstr>
      <vt:lpstr>Visio</vt:lpstr>
      <vt:lpstr> Notation for Entity Relationship Diagrams</vt:lpstr>
      <vt:lpstr>Lesson Objectives</vt:lpstr>
      <vt:lpstr>Identification Dependency</vt:lpstr>
      <vt:lpstr>M-N Relationships with Attributes</vt:lpstr>
      <vt:lpstr>M-N Relationships with Attributes (II)</vt:lpstr>
      <vt:lpstr>M-N Relationship Equivalency Rule</vt:lpstr>
      <vt:lpstr>Relationship Equivalency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Part 3: Relationship Variations I</dc:title>
  <dc:subject>Query Formulation with SQL</dc:subject>
  <dc:creator>Michael Mannino</dc:creator>
  <cp:lastModifiedBy>Sana Qabil</cp:lastModifiedBy>
  <cp:revision>799</cp:revision>
  <cp:lastPrinted>1601-01-01T00:00:00Z</cp:lastPrinted>
  <dcterms:created xsi:type="dcterms:W3CDTF">2000-07-15T18:34:14Z</dcterms:created>
  <dcterms:modified xsi:type="dcterms:W3CDTF">2020-08-11T19:52:33Z</dcterms:modified>
</cp:coreProperties>
</file>