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9"/>
  </p:notesMasterIdLst>
  <p:handoutMasterIdLst>
    <p:handoutMasterId r:id="rId10"/>
  </p:handoutMasterIdLst>
  <p:sldIdLst>
    <p:sldId id="256" r:id="rId2"/>
    <p:sldId id="275" r:id="rId3"/>
    <p:sldId id="298" r:id="rId4"/>
    <p:sldId id="295" r:id="rId5"/>
    <p:sldId id="296" r:id="rId6"/>
    <p:sldId id="297" r:id="rId7"/>
    <p:sldId id="293" r:id="rId8"/>
  </p:sldIdLst>
  <p:sldSz cx="9144000" cy="6858000" type="screen4x3"/>
  <p:notesSz cx="6858000" cy="9144000"/>
  <p:custDataLst>
    <p:tags r:id="rId11"/>
  </p:custDataLst>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1982" autoAdjust="0"/>
  </p:normalViewPr>
  <p:slideViewPr>
    <p:cSldViewPr>
      <p:cViewPr varScale="1">
        <p:scale>
          <a:sx n="61" d="100"/>
          <a:sy n="61" d="100"/>
        </p:scale>
        <p:origin x="1650"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31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7.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239F2F7-C06B-4DFD-A900-99338B3C6CEE}" type="slidenum">
              <a:rPr lang="en-US"/>
              <a:pPr>
                <a:defRPr/>
              </a:pPr>
              <a:t>‹#›</a:t>
            </a:fld>
            <a:endParaRPr lang="en-US"/>
          </a:p>
        </p:txBody>
      </p:sp>
    </p:spTree>
    <p:extLst>
      <p:ext uri="{BB962C8B-B14F-4D97-AF65-F5344CB8AC3E}">
        <p14:creationId xmlns:p14="http://schemas.microsoft.com/office/powerpoint/2010/main" val="3328368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4BD0E479-FEE3-4A7D-BB6A-B260D0FC3601}" type="slidenum">
              <a:rPr lang="en-US"/>
              <a:pPr>
                <a:defRPr/>
              </a:pPr>
              <a:t>‹#›</a:t>
            </a:fld>
            <a:endParaRPr lang="en-US"/>
          </a:p>
        </p:txBody>
      </p:sp>
    </p:spTree>
    <p:extLst>
      <p:ext uri="{BB962C8B-B14F-4D97-AF65-F5344CB8AC3E}">
        <p14:creationId xmlns:p14="http://schemas.microsoft.com/office/powerpoint/2010/main" val="3398324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9BE062-688E-4EE8-9D2C-41B35AB90E4F}" type="slidenum">
              <a:rPr lang="en-US" sz="1200" smtClean="0"/>
              <a:pPr/>
              <a:t>1</a:t>
            </a:fld>
            <a:endParaRPr lang="en-US" sz="1200"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dirty="0" smtClean="0"/>
          </a:p>
          <a:p>
            <a:r>
              <a:rPr lang="en-US" dirty="0" smtClean="0"/>
              <a:t>Query formulation is an important skill in application development.</a:t>
            </a:r>
          </a:p>
          <a:p>
            <a:r>
              <a:rPr lang="en-US" dirty="0" smtClean="0"/>
              <a:t>Everyone involved in the application development must be competent in query formulation.</a:t>
            </a:r>
          </a:p>
          <a:p>
            <a:r>
              <a:rPr lang="en-US" dirty="0" smtClean="0"/>
              <a:t>Most students will be involved (at least initially) in application development rather than in a role as a database specialist. Database specialists must also understand query formulation and SQL.</a:t>
            </a:r>
          </a:p>
          <a:p>
            <a:endParaRPr lang="en-US" dirty="0" smtClean="0"/>
          </a:p>
          <a:p>
            <a:r>
              <a:rPr lang="en-US" dirty="0" smtClean="0"/>
              <a:t>Opening question: </a:t>
            </a:r>
          </a:p>
          <a:p>
            <a:pPr marL="171450" indent="-171450">
              <a:buFontTx/>
              <a:buChar char="-"/>
            </a:pPr>
            <a:r>
              <a:rPr lang="en-US" dirty="0" smtClean="0"/>
              <a:t>Why are the manipulation</a:t>
            </a:r>
            <a:r>
              <a:rPr lang="en-US" baseline="0" dirty="0" smtClean="0"/>
              <a:t> statements less widely used?</a:t>
            </a:r>
          </a:p>
          <a:p>
            <a:pPr marL="0" indent="0">
              <a:buFontTx/>
              <a:buNone/>
            </a:pPr>
            <a:endParaRPr lang="en-US" baseline="0" dirty="0" smtClean="0"/>
          </a:p>
        </p:txBody>
      </p:sp>
    </p:spTree>
    <p:extLst>
      <p:ext uri="{BB962C8B-B14F-4D97-AF65-F5344CB8AC3E}">
        <p14:creationId xmlns:p14="http://schemas.microsoft.com/office/powerpoint/2010/main" val="1922894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t>
            </a:r>
            <a:r>
              <a:rPr lang="en-US" baseline="0" dirty="0" smtClean="0"/>
              <a:t> syntax presented for each statement</a:t>
            </a:r>
          </a:p>
          <a:p>
            <a:endParaRPr lang="en-US" baseline="0" dirty="0" smtClean="0"/>
          </a:p>
          <a:p>
            <a:r>
              <a:rPr lang="en-US" baseline="0" dirty="0" smtClean="0"/>
              <a:t>Variations not presented</a:t>
            </a:r>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2</a:t>
            </a:fld>
            <a:endParaRPr lang="en-US"/>
          </a:p>
        </p:txBody>
      </p:sp>
    </p:spTree>
    <p:extLst>
      <p:ext uri="{BB962C8B-B14F-4D97-AF65-F5344CB8AC3E}">
        <p14:creationId xmlns:p14="http://schemas.microsoft.com/office/powerpoint/2010/main" val="2807682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cs typeface="Times New Roman" pitchFamily="18" charset="0"/>
              </a:rPr>
              <a:t>The modification statements support entering new rows (INSERT), changing columns in one or more rows (UPDATE), and deleting one or more rows (DELETE). Although well designed and powerful, they are not as widely used as SELECT because data entry forms are easier to use for end users.</a:t>
            </a:r>
            <a:r>
              <a:rPr lang="en-US"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 as widely used</a:t>
            </a:r>
            <a:r>
              <a:rPr lang="en-US" baseline="0" dirty="0" smtClean="0"/>
              <a:t> as SELECT statement</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Use custom interfaces with data entry forms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Important part of application development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BD0E479-FEE3-4A7D-BB6A-B260D0FC3601}" type="slidenum">
              <a:rPr lang="en-US" smtClean="0"/>
              <a:pPr>
                <a:defRPr/>
              </a:pPr>
              <a:t>3</a:t>
            </a:fld>
            <a:endParaRPr lang="en-US"/>
          </a:p>
        </p:txBody>
      </p:sp>
    </p:spTree>
    <p:extLst>
      <p:ext uri="{BB962C8B-B14F-4D97-AF65-F5344CB8AC3E}">
        <p14:creationId xmlns:p14="http://schemas.microsoft.com/office/powerpoint/2010/main" val="723170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E29C5CB-DE03-42E3-AFC8-075A3A7BEB4E}" type="slidenum">
              <a:rPr lang="en-US" sz="1200" smtClean="0"/>
              <a:pPr/>
              <a:t>4</a:t>
            </a:fld>
            <a:endParaRPr lang="en-US" sz="1200"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In this format, one row at a time can be added.  You specify values for each column with the VALUES clause. You must format the constant values appropriate for each column. Refer to the documentation of your DBMS for details about specifying constants especially string and date constants.  Specifying a null value for a column is also not standard across DBMSs. In some systems, you simply omit the column name and the value.  In other systems, you specify a particular symbol for a null value. Of course, you must be careful that the table definition permits null values for the column of interest.  Otherwise, the INSERT statement will be rejected.</a:t>
            </a:r>
            <a:endParaRPr lang="en-US" dirty="0" smtClean="0"/>
          </a:p>
        </p:txBody>
      </p:sp>
    </p:spTree>
    <p:extLst>
      <p:ext uri="{BB962C8B-B14F-4D97-AF65-F5344CB8AC3E}">
        <p14:creationId xmlns:p14="http://schemas.microsoft.com/office/powerpoint/2010/main" val="124576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335379-CC1A-49FD-9CCB-63D07ECBC7D2}" type="slidenum">
              <a:rPr lang="en-US" sz="1200" smtClean="0"/>
              <a:pPr/>
              <a:t>5</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The UPDATE statement allows one or more rows to be changed.  Any number of columns can be changed, although typically only one column at a time is changed.  When changing the primary key, update rules on referenced rows may not allow the operation.</a:t>
            </a:r>
            <a:endParaRPr lang="en-US" dirty="0" smtClean="0"/>
          </a:p>
        </p:txBody>
      </p:sp>
    </p:spTree>
    <p:extLst>
      <p:ext uri="{BB962C8B-B14F-4D97-AF65-F5344CB8AC3E}">
        <p14:creationId xmlns:p14="http://schemas.microsoft.com/office/powerpoint/2010/main" val="4047271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AAA9E13-7C84-48F9-A4CA-F7A7A30053F1}" type="slidenum">
              <a:rPr lang="en-US" sz="1200" smtClean="0"/>
              <a:pPr/>
              <a:t>6</a:t>
            </a:fld>
            <a:endParaRPr lang="en-US" sz="1200"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dirty="0" smtClean="0">
                <a:cs typeface="Times New Roman" pitchFamily="18" charset="0"/>
              </a:rPr>
              <a:t>The DELETE statement allows one or more rows to be removed.  </a:t>
            </a:r>
          </a:p>
          <a:p>
            <a:endParaRPr lang="en-US" dirty="0" smtClean="0">
              <a:cs typeface="Times New Roman" pitchFamily="18" charset="0"/>
            </a:endParaRPr>
          </a:p>
          <a:p>
            <a:r>
              <a:rPr lang="en-US" dirty="0" smtClean="0">
                <a:cs typeface="Times New Roman" pitchFamily="18" charset="0"/>
              </a:rPr>
              <a:t>DELETE is subject to the rules on referenced rows.  For example, a </a:t>
            </a:r>
            <a:r>
              <a:rPr lang="en-US" i="1" dirty="0" smtClean="0">
                <a:cs typeface="Times New Roman" pitchFamily="18" charset="0"/>
              </a:rPr>
              <a:t>Student</a:t>
            </a:r>
            <a:r>
              <a:rPr lang="en-US" dirty="0" smtClean="0">
                <a:cs typeface="Times New Roman" pitchFamily="18" charset="0"/>
              </a:rPr>
              <a:t> row cannot be deleted if related </a:t>
            </a:r>
            <a:r>
              <a:rPr lang="en-US" i="1" dirty="0" smtClean="0">
                <a:cs typeface="Times New Roman" pitchFamily="18" charset="0"/>
              </a:rPr>
              <a:t>Enrollment</a:t>
            </a:r>
            <a:r>
              <a:rPr lang="en-US" dirty="0" smtClean="0">
                <a:cs typeface="Times New Roman" pitchFamily="18" charset="0"/>
              </a:rPr>
              <a:t> rows exist and the deletion action is restrict.</a:t>
            </a:r>
          </a:p>
          <a:p>
            <a:endParaRPr lang="en-US" dirty="0" smtClean="0">
              <a:cs typeface="Times New Roman" pitchFamily="18" charset="0"/>
            </a:endParaRPr>
          </a:p>
          <a:p>
            <a:r>
              <a:rPr lang="en-US" dirty="0" smtClean="0">
                <a:cs typeface="Times New Roman" pitchFamily="18" charset="0"/>
              </a:rPr>
              <a:t>Typically rows in a child table should be</a:t>
            </a:r>
            <a:r>
              <a:rPr lang="en-US" baseline="0" dirty="0" smtClean="0">
                <a:cs typeface="Times New Roman" pitchFamily="18" charset="0"/>
              </a:rPr>
              <a:t> deleted before associated rows in parent tables.</a:t>
            </a:r>
            <a:endParaRPr lang="en-US" dirty="0" smtClean="0"/>
          </a:p>
        </p:txBody>
      </p:sp>
    </p:spTree>
    <p:extLst>
      <p:ext uri="{BB962C8B-B14F-4D97-AF65-F5344CB8AC3E}">
        <p14:creationId xmlns:p14="http://schemas.microsoft.com/office/powerpoint/2010/main" val="3325817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7</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marL="0" indent="0">
              <a:buFontTx/>
              <a:buNone/>
            </a:pPr>
            <a:r>
              <a:rPr lang="en-US" altLang="en-US" baseline="0" dirty="0" smtClean="0"/>
              <a:t>Some complications of manipulation statements have not be discussed: </a:t>
            </a:r>
          </a:p>
          <a:p>
            <a:pPr marL="171450" indent="-171450">
              <a:buFontTx/>
              <a:buChar char="-"/>
            </a:pPr>
            <a:r>
              <a:rPr lang="en-US" altLang="en-US" baseline="0" dirty="0" smtClean="0"/>
              <a:t>Conditions on related tables</a:t>
            </a:r>
          </a:p>
          <a:p>
            <a:pPr marL="171450" indent="-171450">
              <a:buFontTx/>
              <a:buChar char="-"/>
            </a:pPr>
            <a:r>
              <a:rPr lang="en-US" altLang="en-US" baseline="0" dirty="0" smtClean="0"/>
              <a:t>Rules on reference rows</a:t>
            </a:r>
          </a:p>
          <a:p>
            <a:pPr marL="0" indent="0">
              <a:buFontTx/>
              <a:buNone/>
            </a:pPr>
            <a:endParaRPr lang="en-US" altLang="en-US" baseline="0" dirty="0" smtClean="0"/>
          </a:p>
          <a:p>
            <a:pPr marL="0" indent="0">
              <a:buFontTx/>
              <a:buNone/>
            </a:pPr>
            <a:r>
              <a:rPr lang="en-US" altLang="en-US" baseline="0" dirty="0" smtClean="0"/>
              <a:t>Less commonly used</a:t>
            </a:r>
          </a:p>
          <a:p>
            <a:pPr marL="171450" indent="-171450">
              <a:buFontTx/>
              <a:buChar char="-"/>
            </a:pPr>
            <a:r>
              <a:rPr lang="en-US" altLang="en-US" baseline="0" dirty="0" smtClean="0"/>
              <a:t>Customized data entry forms for direct usage</a:t>
            </a:r>
          </a:p>
          <a:p>
            <a:pPr marL="171450" indent="-171450">
              <a:buFontTx/>
              <a:buChar char="-"/>
            </a:pPr>
            <a:r>
              <a:rPr lang="en-US" altLang="en-US" baseline="0" dirty="0" smtClean="0"/>
              <a:t>Manipulation statements written in code to implement data entry forms</a:t>
            </a:r>
          </a:p>
          <a:p>
            <a:pPr marL="0" indent="0">
              <a:buFontTx/>
              <a:buNone/>
            </a:pPr>
            <a:endParaRPr lang="en-US" altLang="en-US" baseline="0" dirty="0" smtClean="0"/>
          </a:p>
          <a:p>
            <a:pPr marL="0" indent="0">
              <a:buFontTx/>
              <a:buNone/>
            </a:pPr>
            <a:r>
              <a:rPr lang="en-US" altLang="en-US" dirty="0" smtClean="0"/>
              <a:t>Data integration variations</a:t>
            </a:r>
          </a:p>
          <a:p>
            <a:pPr marL="0" indent="0">
              <a:buFontTx/>
              <a:buNone/>
            </a:pPr>
            <a:r>
              <a:rPr lang="en-US" altLang="en-US" dirty="0" smtClean="0"/>
              <a:t>- Course 3 on relational database support</a:t>
            </a:r>
          </a:p>
        </p:txBody>
      </p:sp>
    </p:spTree>
    <p:extLst>
      <p:ext uri="{BB962C8B-B14F-4D97-AF65-F5344CB8AC3E}">
        <p14:creationId xmlns:p14="http://schemas.microsoft.com/office/powerpoint/2010/main" val="25721815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1249"/>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lgn="ctr">
              <a:defRPr sz="3200" b="1">
                <a:solidFill>
                  <a:schemeClr val="bg1"/>
                </a:solidFill>
              </a:defRPr>
            </a:lvl1pPr>
          </a:lstStyle>
          <a:p>
            <a:r>
              <a:rPr lang="en-US"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lgn="r">
              <a:buFontTx/>
              <a:buNone/>
              <a:defRPr sz="2800">
                <a:solidFill>
                  <a:schemeClr val="bg1"/>
                </a:solidFill>
              </a:defRPr>
            </a:lvl1pPr>
          </a:lstStyle>
          <a:p>
            <a:r>
              <a:rPr lang="en-US"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413803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130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540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3171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39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926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046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282993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99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942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27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31846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4"/>
          <p:cNvSpPr>
            <a:spLocks noGrp="1" noChangeArrowheads="1"/>
          </p:cNvSpPr>
          <p:nvPr>
            <p:ph type="ctrTitle"/>
          </p:nvPr>
        </p:nvSpPr>
        <p:spPr/>
        <p:txBody>
          <a:bodyPr/>
          <a:lstStyle/>
          <a:p>
            <a:pPr eaLnBrk="1" hangingPunct="1"/>
            <a:r>
              <a:rPr lang="en-US" sz="3200" dirty="0" smtClean="0"/>
              <a:t>Module </a:t>
            </a:r>
            <a:r>
              <a:rPr lang="en-US" dirty="0"/>
              <a:t>5</a:t>
            </a:r>
            <a:r>
              <a:rPr lang="en-US" sz="3200" dirty="0" smtClean="0"/>
              <a:t/>
            </a:r>
            <a:br>
              <a:rPr lang="en-US" sz="3200" dirty="0" smtClean="0"/>
            </a:br>
            <a:r>
              <a:rPr lang="en-US" sz="3200" dirty="0" smtClean="0"/>
              <a:t>Extended Query Formulation with SQL</a:t>
            </a:r>
          </a:p>
        </p:txBody>
      </p:sp>
      <p:sp>
        <p:nvSpPr>
          <p:cNvPr id="3" name="Rectangle 5"/>
          <p:cNvSpPr>
            <a:spLocks noGrp="1" noChangeArrowheads="1"/>
          </p:cNvSpPr>
          <p:nvPr>
            <p:ph type="subTitle" idx="1"/>
          </p:nvPr>
        </p:nvSpPr>
        <p:spPr>
          <a:xfrm>
            <a:off x="745434" y="3864321"/>
            <a:ext cx="7260536" cy="858336"/>
          </a:xfrm>
          <a:noFill/>
          <a:ln w="25400"/>
        </p:spPr>
        <p:txBody>
          <a:bodyPr/>
          <a:lstStyle/>
          <a:p>
            <a:pPr eaLnBrk="1" hangingPunct="1"/>
            <a:r>
              <a:rPr lang="en-US" altLang="en-US" dirty="0" smtClean="0"/>
              <a:t>Topic: </a:t>
            </a:r>
            <a:r>
              <a:rPr lang="en-US" altLang="en-US" dirty="0" smtClean="0"/>
              <a:t>SQL modification statements</a:t>
            </a:r>
          </a:p>
        </p:txBody>
      </p:sp>
    </p:spTree>
    <p:extLst>
      <p:ext uri="{BB962C8B-B14F-4D97-AF65-F5344CB8AC3E}">
        <p14:creationId xmlns:p14="http://schemas.microsoft.com/office/powerpoint/2010/main" val="2477198662"/>
      </p:ext>
    </p:extLst>
  </p:cSld>
  <p:clrMapOvr>
    <a:masterClrMapping/>
  </p:clrMapOvr>
  <p:transition advTm="53917"/>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basic INSERT statements</a:t>
            </a:r>
          </a:p>
          <a:p>
            <a:r>
              <a:rPr lang="en-US" dirty="0"/>
              <a:t>Write basic </a:t>
            </a:r>
            <a:r>
              <a:rPr lang="en-US" dirty="0" smtClean="0"/>
              <a:t>UPDATE statements</a:t>
            </a:r>
          </a:p>
          <a:p>
            <a:r>
              <a:rPr lang="en-US" dirty="0"/>
              <a:t>Write basic </a:t>
            </a:r>
            <a:r>
              <a:rPr lang="en-US" dirty="0" smtClean="0"/>
              <a:t>DELETE statements</a:t>
            </a:r>
            <a:endParaRPr lang="en-US" dirty="0"/>
          </a:p>
        </p:txBody>
      </p:sp>
    </p:spTree>
    <p:extLst>
      <p:ext uri="{BB962C8B-B14F-4D97-AF65-F5344CB8AC3E}">
        <p14:creationId xmlns:p14="http://schemas.microsoft.com/office/powerpoint/2010/main" val="35865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Statements</a:t>
            </a:r>
            <a:endParaRPr lang="en-US" dirty="0"/>
          </a:p>
        </p:txBody>
      </p:sp>
      <p:grpSp>
        <p:nvGrpSpPr>
          <p:cNvPr id="14" name="Group 13"/>
          <p:cNvGrpSpPr/>
          <p:nvPr/>
        </p:nvGrpSpPr>
        <p:grpSpPr>
          <a:xfrm>
            <a:off x="972326" y="2288931"/>
            <a:ext cx="1104900" cy="1143000"/>
            <a:chOff x="1066800" y="1905000"/>
            <a:chExt cx="1104900" cy="1143000"/>
          </a:xfrm>
        </p:grpSpPr>
        <p:sp>
          <p:nvSpPr>
            <p:cNvPr id="12" name="Flowchart: Magnetic Disk 11"/>
            <p:cNvSpPr/>
            <p:nvPr/>
          </p:nvSpPr>
          <p:spPr bwMode="auto">
            <a:xfrm>
              <a:off x="1066800" y="1905000"/>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7" name="Plus 6"/>
            <p:cNvSpPr/>
            <p:nvPr/>
          </p:nvSpPr>
          <p:spPr bwMode="auto">
            <a:xfrm>
              <a:off x="1333500" y="2256692"/>
              <a:ext cx="529004" cy="729762"/>
            </a:xfrm>
            <a:prstGeom prst="mathPlu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pSp>
      <p:grpSp>
        <p:nvGrpSpPr>
          <p:cNvPr id="16" name="Group 15"/>
          <p:cNvGrpSpPr/>
          <p:nvPr/>
        </p:nvGrpSpPr>
        <p:grpSpPr>
          <a:xfrm>
            <a:off x="6497193" y="2286000"/>
            <a:ext cx="1104900" cy="1143000"/>
            <a:chOff x="6287233" y="1902069"/>
            <a:chExt cx="1104900" cy="1143000"/>
          </a:xfrm>
        </p:grpSpPr>
        <p:sp>
          <p:nvSpPr>
            <p:cNvPr id="13" name="Flowchart: Magnetic Disk 12"/>
            <p:cNvSpPr/>
            <p:nvPr/>
          </p:nvSpPr>
          <p:spPr bwMode="auto">
            <a:xfrm>
              <a:off x="6287233" y="1902069"/>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8" name="Minus 7"/>
            <p:cNvSpPr/>
            <p:nvPr/>
          </p:nvSpPr>
          <p:spPr bwMode="auto">
            <a:xfrm>
              <a:off x="6400800" y="2277208"/>
              <a:ext cx="877766" cy="709246"/>
            </a:xfrm>
            <a:prstGeom prst="mathMinu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grpSp>
      <p:grpSp>
        <p:nvGrpSpPr>
          <p:cNvPr id="15" name="Group 14"/>
          <p:cNvGrpSpPr/>
          <p:nvPr/>
        </p:nvGrpSpPr>
        <p:grpSpPr>
          <a:xfrm>
            <a:off x="3886200" y="2288931"/>
            <a:ext cx="1104900" cy="1143000"/>
            <a:chOff x="3807069" y="1905000"/>
            <a:chExt cx="1104900" cy="1143000"/>
          </a:xfrm>
        </p:grpSpPr>
        <p:sp>
          <p:nvSpPr>
            <p:cNvPr id="9" name="Flowchart: Magnetic Disk 8"/>
            <p:cNvSpPr/>
            <p:nvPr/>
          </p:nvSpPr>
          <p:spPr bwMode="auto">
            <a:xfrm>
              <a:off x="3807069" y="1905000"/>
              <a:ext cx="1104900" cy="1143000"/>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8598" y="2362200"/>
              <a:ext cx="441842" cy="605487"/>
            </a:xfrm>
            <a:prstGeom prst="rect">
              <a:avLst/>
            </a:prstGeom>
          </p:spPr>
        </p:pic>
      </p:grpSp>
      <p:sp>
        <p:nvSpPr>
          <p:cNvPr id="17" name="TextBox 16"/>
          <p:cNvSpPr txBox="1"/>
          <p:nvPr/>
        </p:nvSpPr>
        <p:spPr>
          <a:xfrm>
            <a:off x="858026" y="3733800"/>
            <a:ext cx="13335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INSERT</a:t>
            </a:r>
            <a:endParaRPr lang="en-US" dirty="0">
              <a:latin typeface="+mn-lt"/>
            </a:endParaRPr>
          </a:p>
        </p:txBody>
      </p:sp>
      <p:sp>
        <p:nvSpPr>
          <p:cNvPr id="18" name="TextBox 17"/>
          <p:cNvSpPr txBox="1"/>
          <p:nvPr/>
        </p:nvSpPr>
        <p:spPr>
          <a:xfrm>
            <a:off x="3695700" y="3724656"/>
            <a:ext cx="14859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UPDATE</a:t>
            </a:r>
            <a:endParaRPr lang="en-US" dirty="0">
              <a:latin typeface="+mn-lt"/>
            </a:endParaRPr>
          </a:p>
        </p:txBody>
      </p:sp>
      <p:sp>
        <p:nvSpPr>
          <p:cNvPr id="19" name="TextBox 18"/>
          <p:cNvSpPr txBox="1"/>
          <p:nvPr/>
        </p:nvSpPr>
        <p:spPr>
          <a:xfrm>
            <a:off x="6326886" y="3724656"/>
            <a:ext cx="1445514"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dirty="0" smtClean="0">
                <a:latin typeface="+mn-lt"/>
              </a:rPr>
              <a:t>DELETE</a:t>
            </a:r>
            <a:endParaRPr lang="en-US" dirty="0">
              <a:latin typeface="+mn-lt"/>
            </a:endParaRPr>
          </a:p>
        </p:txBody>
      </p:sp>
    </p:spTree>
    <p:extLst>
      <p:ext uri="{BB962C8B-B14F-4D97-AF65-F5344CB8AC3E}">
        <p14:creationId xmlns:p14="http://schemas.microsoft.com/office/powerpoint/2010/main" val="260597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AutoShape 2"/>
          <p:cNvSpPr>
            <a:spLocks noGrp="1" noChangeArrowheads="1"/>
          </p:cNvSpPr>
          <p:nvPr>
            <p:ph type="title"/>
          </p:nvPr>
        </p:nvSpPr>
        <p:spPr/>
        <p:txBody>
          <a:bodyPr/>
          <a:lstStyle/>
          <a:p>
            <a:pPr eaLnBrk="1" hangingPunct="1"/>
            <a:r>
              <a:rPr lang="en-US" dirty="0" smtClean="0"/>
              <a:t>SQL INSERT Example</a:t>
            </a:r>
          </a:p>
        </p:txBody>
      </p:sp>
      <p:sp>
        <p:nvSpPr>
          <p:cNvPr id="132099" name="Rectangle 3"/>
          <p:cNvSpPr>
            <a:spLocks noGrp="1" noChangeArrowheads="1"/>
          </p:cNvSpPr>
          <p:nvPr>
            <p:ph type="body" idx="1"/>
          </p:nvPr>
        </p:nvSpPr>
        <p:spPr>
          <a:xfrm>
            <a:off x="457200" y="1447800"/>
            <a:ext cx="7699375" cy="838200"/>
          </a:xfrm>
        </p:spPr>
        <p:txBody>
          <a:bodyPr/>
          <a:lstStyle/>
          <a:p>
            <a:pPr marL="0" indent="0" eaLnBrk="1" hangingPunct="1">
              <a:buFont typeface="Wingdings" pitchFamily="2" charset="2"/>
              <a:buNone/>
            </a:pPr>
            <a:r>
              <a:rPr lang="en-US" sz="2000" dirty="0" smtClean="0">
                <a:cs typeface="Times New Roman" pitchFamily="18" charset="0"/>
              </a:rPr>
              <a:t>Example 1: Insert a row into the </a:t>
            </a:r>
            <a:r>
              <a:rPr lang="en-US" sz="2000" i="1" dirty="0" smtClean="0">
                <a:cs typeface="Times New Roman" pitchFamily="18" charset="0"/>
              </a:rPr>
              <a:t>Student</a:t>
            </a:r>
            <a:r>
              <a:rPr lang="en-US" sz="2000" dirty="0" smtClean="0">
                <a:cs typeface="Times New Roman" pitchFamily="18" charset="0"/>
              </a:rPr>
              <a:t> table supplying values for all columns.</a:t>
            </a:r>
            <a:endParaRPr lang="en-US" sz="2000" dirty="0" smtClean="0"/>
          </a:p>
        </p:txBody>
      </p:sp>
      <p:sp>
        <p:nvSpPr>
          <p:cNvPr id="2" name="Rectangle 1"/>
          <p:cNvSpPr/>
          <p:nvPr/>
        </p:nvSpPr>
        <p:spPr>
          <a:xfrm>
            <a:off x="838200" y="2590800"/>
            <a:ext cx="7239000" cy="175432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INSERT INTO Student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StdNo</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StdLastName</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StdCity</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StdState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StdZip</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StdClass</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StdMajor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StdGPA</a:t>
            </a:r>
            <a:r>
              <a:rPr lang="en-US" sz="1800" dirty="0">
                <a:latin typeface="Courier New" pitchFamily="49" charset="0"/>
                <a:cs typeface="Courier New" pitchFamily="49" charset="0"/>
              </a:rPr>
              <a:t>) </a:t>
            </a:r>
          </a:p>
          <a:p>
            <a:pPr marL="0" indent="0" eaLnBrk="1" hangingPunct="1">
              <a:buFont typeface="Wingdings" pitchFamily="2" charset="2"/>
              <a:buNone/>
            </a:pPr>
            <a:r>
              <a:rPr lang="en-US" sz="1800" dirty="0">
                <a:latin typeface="Courier New" pitchFamily="49" charset="0"/>
                <a:cs typeface="Courier New" pitchFamily="49" charset="0"/>
              </a:rPr>
              <a:t> VALUES (</a:t>
            </a:r>
            <a:r>
              <a:rPr lang="en-US" sz="1800" dirty="0" smtClean="0">
                <a:latin typeface="Courier New" pitchFamily="49" charset="0"/>
                <a:cs typeface="Courier New" pitchFamily="49" charset="0"/>
              </a:rPr>
              <a:t>'999-99-9999</a:t>
            </a:r>
            <a:r>
              <a:rPr lang="en-US" sz="1800" dirty="0">
                <a:latin typeface="Courier New" pitchFamily="49" charset="0"/>
                <a:cs typeface="Courier New" pitchFamily="49" charset="0"/>
              </a:rPr>
              <a:t>','JOE','STUDENT','SEATAC',</a:t>
            </a:r>
          </a:p>
          <a:p>
            <a:pPr marL="0" indent="0" eaLnBrk="1" hangingPunct="1">
              <a:buFont typeface="Wingdings" pitchFamily="2" charset="2"/>
              <a:buNone/>
            </a:pPr>
            <a:r>
              <a:rPr lang="en-US" sz="1800" dirty="0">
                <a:latin typeface="Courier New" pitchFamily="49" charset="0"/>
                <a:cs typeface="Courier New" pitchFamily="49" charset="0"/>
              </a:rPr>
              <a:t>   'WA','98042-1121','FR','IS', 0.0</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903560927"/>
      </p:ext>
    </p:extLst>
  </p:cSld>
  <p:clrMapOvr>
    <a:masterClrMapping/>
  </p:clrMapOvr>
  <p:transition advTm="9073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AutoShape 2"/>
          <p:cNvSpPr>
            <a:spLocks noGrp="1" noChangeArrowheads="1"/>
          </p:cNvSpPr>
          <p:nvPr>
            <p:ph type="title"/>
          </p:nvPr>
        </p:nvSpPr>
        <p:spPr/>
        <p:txBody>
          <a:bodyPr/>
          <a:lstStyle/>
          <a:p>
            <a:pPr eaLnBrk="1" hangingPunct="1"/>
            <a:r>
              <a:rPr lang="en-US" dirty="0" smtClean="0"/>
              <a:t>SQL UPDATE Example</a:t>
            </a:r>
          </a:p>
        </p:txBody>
      </p:sp>
      <p:sp>
        <p:nvSpPr>
          <p:cNvPr id="134147" name="Rectangle 3"/>
          <p:cNvSpPr>
            <a:spLocks noGrp="1" noChangeArrowheads="1"/>
          </p:cNvSpPr>
          <p:nvPr>
            <p:ph type="body" idx="1"/>
          </p:nvPr>
        </p:nvSpPr>
        <p:spPr>
          <a:xfrm>
            <a:off x="304800" y="1066800"/>
            <a:ext cx="8382000" cy="685800"/>
          </a:xfrm>
        </p:spPr>
        <p:txBody>
          <a:bodyPr/>
          <a:lstStyle/>
          <a:p>
            <a:pPr marL="0" indent="0" eaLnBrk="1" hangingPunct="1">
              <a:buFont typeface="Wingdings" pitchFamily="2" charset="2"/>
              <a:buNone/>
            </a:pPr>
            <a:r>
              <a:rPr lang="en-US" sz="2400" dirty="0" smtClean="0">
                <a:cs typeface="Times New Roman" pitchFamily="18" charset="0"/>
              </a:rPr>
              <a:t>Example </a:t>
            </a:r>
            <a:r>
              <a:rPr lang="en-US" sz="2400" dirty="0">
                <a:cs typeface="Times New Roman" pitchFamily="18" charset="0"/>
              </a:rPr>
              <a:t>2</a:t>
            </a:r>
            <a:r>
              <a:rPr lang="en-US" sz="2400" dirty="0" smtClean="0">
                <a:cs typeface="Times New Roman" pitchFamily="18" charset="0"/>
              </a:rPr>
              <a:t>: Change the major and class of Joe Student.</a:t>
            </a:r>
            <a:endParaRPr lang="en-US" sz="2400" dirty="0" smtClean="0">
              <a:latin typeface="Courier New" pitchFamily="49" charset="0"/>
              <a:cs typeface="Courier New" pitchFamily="49" charset="0"/>
            </a:endParaRPr>
          </a:p>
        </p:txBody>
      </p:sp>
      <p:sp>
        <p:nvSpPr>
          <p:cNvPr id="2" name="Rectangle 1"/>
          <p:cNvSpPr/>
          <p:nvPr/>
        </p:nvSpPr>
        <p:spPr>
          <a:xfrm>
            <a:off x="1447800" y="2286000"/>
            <a:ext cx="5562600" cy="147732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marL="0" indent="0" eaLnBrk="1" hangingPunct="1">
              <a:buFont typeface="Wingdings" pitchFamily="2" charset="2"/>
              <a:buNone/>
            </a:pPr>
            <a:r>
              <a:rPr lang="en-US" sz="1800" dirty="0">
                <a:latin typeface="Courier New" pitchFamily="49" charset="0"/>
                <a:cs typeface="Courier New" pitchFamily="49" charset="0"/>
              </a:rPr>
              <a:t>UPDATE Student </a:t>
            </a:r>
          </a:p>
          <a:p>
            <a:pPr marL="0" indent="0" eaLnBrk="1" hangingPunct="1">
              <a:buFont typeface="Wingdings" pitchFamily="2" charset="2"/>
              <a:buNone/>
            </a:pPr>
            <a:r>
              <a:rPr lang="en-US" sz="1800" dirty="0">
                <a:latin typeface="Courier New" pitchFamily="49" charset="0"/>
                <a:cs typeface="Courier New" pitchFamily="49" charset="0"/>
              </a:rPr>
              <a:t> SET </a:t>
            </a:r>
            <a:r>
              <a:rPr lang="en-US" sz="1800" dirty="0" err="1">
                <a:latin typeface="Courier New" pitchFamily="49" charset="0"/>
                <a:cs typeface="Courier New" pitchFamily="49" charset="0"/>
              </a:rPr>
              <a:t>StdMajor</a:t>
            </a:r>
            <a:r>
              <a:rPr lang="en-US" sz="1800" dirty="0">
                <a:latin typeface="Courier New" pitchFamily="49" charset="0"/>
                <a:cs typeface="Courier New" pitchFamily="49" charset="0"/>
              </a:rPr>
              <a:t> = 'ACCT', </a:t>
            </a:r>
          </a:p>
          <a:p>
            <a:pPr marL="0" indent="0" eaLnBrk="1" hangingPunct="1">
              <a:buFont typeface="Wingdings" pitchFamily="2" charset="2"/>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StdClass</a:t>
            </a:r>
            <a:r>
              <a:rPr lang="en-US" sz="1800" dirty="0">
                <a:latin typeface="Courier New" pitchFamily="49" charset="0"/>
                <a:cs typeface="Courier New" pitchFamily="49" charset="0"/>
              </a:rPr>
              <a:t> = 'SO' </a:t>
            </a:r>
          </a:p>
          <a:p>
            <a:pPr marL="0" indent="0" eaLnBrk="1" hangingPunct="1">
              <a:buFont typeface="Wingdings" pitchFamily="2" charset="2"/>
              <a:buNone/>
            </a:pPr>
            <a:r>
              <a:rPr lang="en-US" sz="1800" dirty="0">
                <a:latin typeface="Courier New" pitchFamily="49" charset="0"/>
                <a:cs typeface="Courier New" pitchFamily="49" charset="0"/>
              </a:rPr>
              <a:t> WHERE </a:t>
            </a:r>
            <a:r>
              <a:rPr lang="en-US" sz="1800" dirty="0" err="1">
                <a:latin typeface="Courier New" pitchFamily="49" charset="0"/>
                <a:cs typeface="Courier New" pitchFamily="49" charset="0"/>
              </a:rPr>
              <a:t>StdFirstName</a:t>
            </a:r>
            <a:r>
              <a:rPr lang="en-US" sz="1800" dirty="0">
                <a:latin typeface="Courier New" pitchFamily="49" charset="0"/>
                <a:cs typeface="Courier New" pitchFamily="49" charset="0"/>
              </a:rPr>
              <a:t> = </a:t>
            </a:r>
            <a:r>
              <a:rPr lang="en-US" sz="1800" dirty="0" smtClean="0">
                <a:latin typeface="Courier New" pitchFamily="49" charset="0"/>
                <a:cs typeface="Courier New" pitchFamily="49" charset="0"/>
              </a:rPr>
              <a:t>'JOE' </a:t>
            </a:r>
            <a:endParaRPr lang="en-US" sz="1800" dirty="0">
              <a:latin typeface="Courier New" pitchFamily="49" charset="0"/>
              <a:cs typeface="Courier New" pitchFamily="49" charset="0"/>
            </a:endParaRPr>
          </a:p>
          <a:p>
            <a:pPr marL="0" indent="0" eaLnBrk="1" hangingPunct="1">
              <a:buFont typeface="Wingdings" pitchFamily="2" charset="2"/>
              <a:buNone/>
            </a:pPr>
            <a:r>
              <a:rPr lang="en-US" sz="1800" dirty="0">
                <a:latin typeface="Courier New" pitchFamily="49" charset="0"/>
                <a:cs typeface="Times New Roman" pitchFamily="18" charset="0"/>
              </a:rPr>
              <a:t>   AND </a:t>
            </a:r>
            <a:r>
              <a:rPr lang="en-US" sz="1800" dirty="0" err="1">
                <a:latin typeface="Courier New" pitchFamily="49" charset="0"/>
                <a:cs typeface="Times New Roman" pitchFamily="18" charset="0"/>
              </a:rPr>
              <a:t>StdLastName</a:t>
            </a:r>
            <a:r>
              <a:rPr lang="en-US" sz="1800" dirty="0">
                <a:latin typeface="Courier New" pitchFamily="49" charset="0"/>
                <a:cs typeface="Times New Roman" pitchFamily="18" charset="0"/>
              </a:rPr>
              <a:t> = </a:t>
            </a:r>
            <a:r>
              <a:rPr lang="en-US" sz="1800" dirty="0" smtClean="0">
                <a:latin typeface="Courier New" pitchFamily="49" charset="0"/>
                <a:cs typeface="Times New Roman" pitchFamily="18" charset="0"/>
              </a:rPr>
              <a:t>'STUDENT';</a:t>
            </a:r>
            <a:r>
              <a:rPr lang="en-US" sz="1800" dirty="0" smtClean="0">
                <a:latin typeface="Courier New" pitchFamily="49" charset="0"/>
              </a:rPr>
              <a:t> </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2391955460"/>
      </p:ext>
    </p:extLst>
  </p:cSld>
  <p:clrMapOvr>
    <a:masterClrMapping/>
  </p:clrMapOvr>
  <p:transition advTm="65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AutoShape 2"/>
          <p:cNvSpPr>
            <a:spLocks noGrp="1" noChangeArrowheads="1"/>
          </p:cNvSpPr>
          <p:nvPr>
            <p:ph type="title"/>
          </p:nvPr>
        </p:nvSpPr>
        <p:spPr/>
        <p:txBody>
          <a:bodyPr/>
          <a:lstStyle/>
          <a:p>
            <a:pPr eaLnBrk="1" hangingPunct="1"/>
            <a:r>
              <a:rPr lang="en-US" dirty="0" smtClean="0"/>
              <a:t>SQL DELETE Example</a:t>
            </a:r>
          </a:p>
        </p:txBody>
      </p:sp>
      <p:sp>
        <p:nvSpPr>
          <p:cNvPr id="136195" name="Rectangle 3"/>
          <p:cNvSpPr>
            <a:spLocks noGrp="1" noChangeArrowheads="1"/>
          </p:cNvSpPr>
          <p:nvPr>
            <p:ph type="body" idx="1"/>
          </p:nvPr>
        </p:nvSpPr>
        <p:spPr>
          <a:xfrm>
            <a:off x="304800" y="1066800"/>
            <a:ext cx="8382000" cy="685800"/>
          </a:xfrm>
        </p:spPr>
        <p:txBody>
          <a:bodyPr/>
          <a:lstStyle/>
          <a:p>
            <a:pPr eaLnBrk="1" hangingPunct="1">
              <a:buFont typeface="Wingdings" pitchFamily="2" charset="2"/>
              <a:buNone/>
            </a:pPr>
            <a:r>
              <a:rPr lang="en-US" sz="2400" dirty="0" smtClean="0">
                <a:cs typeface="Times New Roman" pitchFamily="18" charset="0"/>
              </a:rPr>
              <a:t>Example </a:t>
            </a:r>
            <a:r>
              <a:rPr lang="en-US" sz="2400" dirty="0">
                <a:cs typeface="Times New Roman" pitchFamily="18" charset="0"/>
              </a:rPr>
              <a:t>3</a:t>
            </a:r>
            <a:r>
              <a:rPr lang="en-US" sz="2400" dirty="0" smtClean="0">
                <a:cs typeface="Times New Roman" pitchFamily="18" charset="0"/>
              </a:rPr>
              <a:t>: Delete Joe Student in the Student table.</a:t>
            </a:r>
            <a:endParaRPr lang="en-US" sz="2400" dirty="0" smtClean="0"/>
          </a:p>
        </p:txBody>
      </p:sp>
      <p:sp>
        <p:nvSpPr>
          <p:cNvPr id="2" name="Rectangle 1"/>
          <p:cNvSpPr/>
          <p:nvPr/>
        </p:nvSpPr>
        <p:spPr>
          <a:xfrm>
            <a:off x="990600" y="2133600"/>
            <a:ext cx="4572000" cy="923330"/>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eaLnBrk="1" hangingPunct="1">
              <a:buFont typeface="Wingdings" pitchFamily="2" charset="2"/>
              <a:buNone/>
            </a:pPr>
            <a:r>
              <a:rPr lang="en-US" sz="1800" dirty="0">
                <a:latin typeface="Courier New" pitchFamily="49" charset="0"/>
                <a:cs typeface="Courier New" pitchFamily="49" charset="0"/>
              </a:rPr>
              <a:t>DELETE FROM Student </a:t>
            </a:r>
          </a:p>
          <a:p>
            <a:pPr eaLnBrk="1" hangingPunct="1">
              <a:buFont typeface="Wingdings" pitchFamily="2" charset="2"/>
              <a:buNone/>
            </a:pPr>
            <a:r>
              <a:rPr lang="en-US" sz="1800" dirty="0">
                <a:latin typeface="Courier New" pitchFamily="49" charset="0"/>
                <a:cs typeface="Times New Roman" pitchFamily="18" charset="0"/>
              </a:rPr>
              <a:t> WHERE </a:t>
            </a:r>
            <a:r>
              <a:rPr lang="en-US" sz="1800" dirty="0" err="1" smtClean="0">
                <a:latin typeface="Courier New" pitchFamily="49" charset="0"/>
                <a:cs typeface="Times New Roman" pitchFamily="18" charset="0"/>
              </a:rPr>
              <a:t>StdFirstName</a:t>
            </a:r>
            <a:r>
              <a:rPr lang="en-US" sz="1800" dirty="0" smtClean="0">
                <a:latin typeface="Courier New" pitchFamily="49" charset="0"/>
                <a:cs typeface="Times New Roman" pitchFamily="18" charset="0"/>
              </a:rPr>
              <a:t> </a:t>
            </a: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'JOE' </a:t>
            </a:r>
            <a:endParaRPr lang="en-US" sz="1800" dirty="0">
              <a:latin typeface="Courier New" pitchFamily="49" charset="0"/>
              <a:cs typeface="Times New Roman" pitchFamily="18" charset="0"/>
            </a:endParaRPr>
          </a:p>
          <a:p>
            <a:pPr eaLnBrk="1" hangingPunct="1">
              <a:buFont typeface="Wingdings" pitchFamily="2" charset="2"/>
              <a:buNone/>
            </a:pPr>
            <a:r>
              <a:rPr lang="en-US" sz="1800" dirty="0">
                <a:latin typeface="Courier New" pitchFamily="49" charset="0"/>
                <a:cs typeface="Times New Roman" pitchFamily="18" charset="0"/>
              </a:rPr>
              <a:t>   AND </a:t>
            </a:r>
            <a:r>
              <a:rPr lang="en-US" sz="1800" dirty="0" err="1" smtClean="0">
                <a:latin typeface="Courier New" pitchFamily="49" charset="0"/>
                <a:cs typeface="Times New Roman" pitchFamily="18" charset="0"/>
              </a:rPr>
              <a:t>StdLastName</a:t>
            </a:r>
            <a:r>
              <a:rPr lang="en-US" sz="1800" dirty="0" smtClean="0">
                <a:latin typeface="Courier New" pitchFamily="49" charset="0"/>
                <a:cs typeface="Times New Roman" pitchFamily="18" charset="0"/>
              </a:rPr>
              <a:t> </a:t>
            </a:r>
            <a:r>
              <a:rPr lang="en-US" sz="1800" dirty="0">
                <a:latin typeface="Courier New" pitchFamily="49" charset="0"/>
                <a:cs typeface="Times New Roman" pitchFamily="18" charset="0"/>
              </a:rPr>
              <a:t>= </a:t>
            </a:r>
            <a:r>
              <a:rPr lang="en-US" sz="1800" dirty="0" smtClean="0">
                <a:latin typeface="Courier New" pitchFamily="49" charset="0"/>
                <a:cs typeface="Times New Roman" pitchFamily="18" charset="0"/>
              </a:rPr>
              <a:t>'STUDENT';</a:t>
            </a:r>
            <a:r>
              <a:rPr lang="en-US" sz="1800" dirty="0" smtClean="0">
                <a:latin typeface="Courier New" pitchFamily="49" charset="0"/>
              </a:rPr>
              <a:t> </a:t>
            </a:r>
            <a:endParaRPr lang="en-US" sz="1800" dirty="0">
              <a:latin typeface="Courier New" pitchFamily="49" charset="0"/>
            </a:endParaRPr>
          </a:p>
        </p:txBody>
      </p:sp>
    </p:spTree>
    <p:custDataLst>
      <p:tags r:id="rId1"/>
    </p:custDataLst>
    <p:extLst>
      <p:ext uri="{BB962C8B-B14F-4D97-AF65-F5344CB8AC3E}">
        <p14:creationId xmlns:p14="http://schemas.microsoft.com/office/powerpoint/2010/main" val="1147350289"/>
      </p:ext>
    </p:extLst>
  </p:cSld>
  <p:clrMapOvr>
    <a:masterClrMapping/>
  </p:clrMapOvr>
  <p:transition advTm="4181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r>
              <a:rPr lang="en-US" dirty="0" smtClean="0"/>
              <a:t>Modification statements simpler </a:t>
            </a:r>
            <a:r>
              <a:rPr lang="en-US" dirty="0"/>
              <a:t>than the SELECT statement</a:t>
            </a:r>
          </a:p>
          <a:p>
            <a:r>
              <a:rPr lang="en-US" dirty="0" smtClean="0"/>
              <a:t>Modification statements less common in direct usage</a:t>
            </a:r>
            <a:endParaRPr lang="en-US" dirty="0"/>
          </a:p>
          <a:p>
            <a:r>
              <a:rPr lang="en-US" dirty="0" smtClean="0"/>
              <a:t>Important variations for data integration usage</a:t>
            </a:r>
            <a:endParaRPr lang="en-US" dirty="0"/>
          </a:p>
        </p:txBody>
      </p:sp>
    </p:spTree>
    <p:extLst>
      <p:ext uri="{BB962C8B-B14F-4D97-AF65-F5344CB8AC3E}">
        <p14:creationId xmlns:p14="http://schemas.microsoft.com/office/powerpoint/2010/main" val="76966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464"/>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odule 5 Extended Query Formulation with SQL&amp;quot;&quot;/&gt;&lt;property id=&quot;20307&quot; value=&quot;256&quot;/&gt;&lt;/object&gt;&lt;object type=&quot;3&quot; unique_id=&quot;26618&quot;&gt;&lt;property id=&quot;20148&quot; value=&quot;5&quot;/&gt;&lt;property id=&quot;20300&quot; value=&quot;Slide 2 - &amp;quot;Lesson Objectives&amp;quot;&quot;/&gt;&lt;property id=&quot;20307&quot; value=&quot;275&quot;/&gt;&lt;/object&gt;&lt;object type=&quot;3&quot; unique_id=&quot;28510&quot;&gt;&lt;property id=&quot;20148&quot; value=&quot;5&quot;/&gt;&lt;property id=&quot;20300&quot; value=&quot;Slide 3 - &amp;quot;Modification Statements&amp;quot;&quot;/&gt;&lt;property id=&quot;20307&quot; value=&quot;298&quot;/&gt;&lt;/object&gt;&lt;object type=&quot;3&quot; unique_id=&quot;28511&quot;&gt;&lt;property id=&quot;20148&quot; value=&quot;5&quot;/&gt;&lt;property id=&quot;20300&quot; value=&quot;Slide 4 - &amp;quot;SQL INSERT Example&amp;quot;&quot;/&gt;&lt;property id=&quot;20307&quot; value=&quot;295&quot;/&gt;&lt;/object&gt;&lt;object type=&quot;3&quot; unique_id=&quot;28512&quot;&gt;&lt;property id=&quot;20148&quot; value=&quot;5&quot;/&gt;&lt;property id=&quot;20300&quot; value=&quot;Slide 5 - &amp;quot;SQL UPDATE Example&amp;quot;&quot;/&gt;&lt;property id=&quot;20307&quot; value=&quot;296&quot;/&gt;&lt;/object&gt;&lt;object type=&quot;3&quot; unique_id=&quot;28513&quot;&gt;&lt;property id=&quot;20148&quot; value=&quot;5&quot;/&gt;&lt;property id=&quot;20300&quot; value=&quot;Slide 6 - &amp;quot;SQL DELETE Example&amp;quot;&quot;/&gt;&lt;property id=&quot;20307&quot; value=&quot;297&quot;/&gt;&lt;/object&gt;&lt;object type=&quot;3&quot; unique_id=&quot;28514&quot;&gt;&lt;property id=&quot;20148&quot; value=&quot;5&quot;/&gt;&lt;property id=&quot;20300&quot; value=&quot;Slide 7 - &amp;quot;Summary&amp;quot;&quot;/&gt;&lt;property id=&quot;20307&quot; value=&quot;293&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TIMING" val="|6.4|6.3"/>
</p:tagLst>
</file>

<file path=ppt/tags/tag3.xml><?xml version="1.0" encoding="utf-8"?>
<p:tagLst xmlns:a="http://schemas.openxmlformats.org/drawingml/2006/main" xmlns:r="http://schemas.openxmlformats.org/officeDocument/2006/relationships" xmlns:p="http://schemas.openxmlformats.org/presentationml/2006/main">
  <p:tag name="TIMING" val="|19.4|5.9"/>
</p:tagLst>
</file>

<file path=ppt/tags/tag4.xml><?xml version="1.0" encoding="utf-8"?>
<p:tagLst xmlns:a="http://schemas.openxmlformats.org/drawingml/2006/main" xmlns:r="http://schemas.openxmlformats.org/officeDocument/2006/relationships" xmlns:p="http://schemas.openxmlformats.org/presentationml/2006/main">
  <p:tag name="TIMING" val="|19.1|4.7"/>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4111</TotalTime>
  <Words>619</Words>
  <Application>Microsoft Office PowerPoint</Application>
  <PresentationFormat>On-screen Show (4:3)</PresentationFormat>
  <Paragraphs>74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ＭＳ Ｐゴシック</vt:lpstr>
      <vt:lpstr>Arial</vt:lpstr>
      <vt:lpstr>Courier New</vt:lpstr>
      <vt:lpstr>Times New Roman</vt:lpstr>
      <vt:lpstr>Wingdings</vt:lpstr>
      <vt:lpstr>Blank Presentation</vt:lpstr>
      <vt:lpstr>Module 5 Extended Query Formulation with SQL</vt:lpstr>
      <vt:lpstr>Lesson Objectives</vt:lpstr>
      <vt:lpstr>Modification Statements</vt:lpstr>
      <vt:lpstr>SQL INSERT Example</vt:lpstr>
      <vt:lpstr>SQL UPDATE Example</vt:lpstr>
      <vt:lpstr>SQL DELETE Example</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Lesson 5: SQL modification statements</dc:title>
  <dc:subject>Query Formulation with SQL</dc:subject>
  <dc:creator>Michael Mannino</dc:creator>
  <cp:lastModifiedBy>Sana Qabil</cp:lastModifiedBy>
  <cp:revision>1014</cp:revision>
  <cp:lastPrinted>1601-01-01T00:00:00Z</cp:lastPrinted>
  <dcterms:created xsi:type="dcterms:W3CDTF">2000-07-15T18:34:14Z</dcterms:created>
  <dcterms:modified xsi:type="dcterms:W3CDTF">2020-08-06T03:26:14Z</dcterms:modified>
</cp:coreProperties>
</file>