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5" d="100"/>
          <a:sy n="45" d="100"/>
        </p:scale>
        <p:origin x="82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1/29/2020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Database Management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521167"/>
          </a:xfrm>
        </p:spPr>
        <p:txBody>
          <a:bodyPr>
            <a:noAutofit/>
          </a:bodyPr>
          <a:lstStyle/>
          <a:p>
            <a:pPr algn="ctr"/>
            <a:r>
              <a:rPr lang="en-US" sz="3600" dirty="0"/>
              <a:t>Lecture-1</a:t>
            </a:r>
          </a:p>
        </p:txBody>
      </p:sp>
    </p:spTree>
    <p:extLst>
      <p:ext uri="{BB962C8B-B14F-4D97-AF65-F5344CB8AC3E}">
        <p14:creationId xmlns:p14="http://schemas.microsoft.com/office/powerpoint/2010/main" val="16945468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file based processi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635" y="167425"/>
            <a:ext cx="8596668" cy="6587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6205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File-Based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63024"/>
            <a:ext cx="8596668" cy="3880773"/>
          </a:xfrm>
        </p:spPr>
        <p:txBody>
          <a:bodyPr>
            <a:normAutofit/>
          </a:bodyPr>
          <a:lstStyle/>
          <a:p>
            <a:r>
              <a:rPr lang="en-US" b="1" dirty="0">
                <a:latin typeface="Calibri" panose="020F0502020204030204" pitchFamily="34" charset="0"/>
              </a:rPr>
              <a:t>Separation and isolation of data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Calibri" panose="020F0502020204030204" pitchFamily="34" charset="0"/>
              </a:rPr>
              <a:t>Each program maintains its own set of data.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Calibri" panose="020F0502020204030204" pitchFamily="34" charset="0"/>
              </a:rPr>
              <a:t>Users of one program may be unaware of potentially useful data held by other programs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Calibri" panose="020F0502020204030204" pitchFamily="34" charset="0"/>
              </a:rPr>
              <a:t>For example, if we want to produce a list of all houses that match the requirements of clients.</a:t>
            </a:r>
          </a:p>
          <a:p>
            <a:r>
              <a:rPr lang="en-US" b="1" dirty="0">
                <a:latin typeface="Calibri" panose="020F0502020204030204" pitchFamily="34" charset="0"/>
              </a:rPr>
              <a:t>Duplication of data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Calibri" panose="020F0502020204030204" pitchFamily="34" charset="0"/>
              </a:rPr>
              <a:t>Decentralized approach taken by each department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Calibri" panose="020F0502020204030204" pitchFamily="34" charset="0"/>
              </a:rPr>
              <a:t>Same data is held by different programs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Calibri" panose="020F0502020204030204" pitchFamily="34" charset="0"/>
              </a:rPr>
              <a:t>Wasted space and potentially different values and/or different formats for same item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57181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File-Based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24383"/>
            <a:ext cx="8596668" cy="3880773"/>
          </a:xfrm>
        </p:spPr>
        <p:txBody>
          <a:bodyPr/>
          <a:lstStyle/>
          <a:p>
            <a:r>
              <a:rPr lang="en-US" b="1" dirty="0">
                <a:latin typeface="Calibri" panose="020F0502020204030204" pitchFamily="34" charset="0"/>
              </a:rPr>
              <a:t>Database dependence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Calibri" panose="020F0502020204030204" pitchFamily="34" charset="0"/>
              </a:rPr>
              <a:t>File structure is defined in the program code</a:t>
            </a:r>
          </a:p>
          <a:p>
            <a:r>
              <a:rPr lang="en-US" b="1" dirty="0">
                <a:latin typeface="Calibri" panose="020F0502020204030204" pitchFamily="34" charset="0"/>
              </a:rPr>
              <a:t>Incompatible file formats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Calibri" panose="020F0502020204030204" pitchFamily="34" charset="0"/>
              </a:rPr>
              <a:t>Programs are written in different languages, and so cannot easily access each other’s files.</a:t>
            </a:r>
          </a:p>
          <a:p>
            <a:r>
              <a:rPr lang="en-US" b="1" dirty="0">
                <a:latin typeface="Calibri" panose="020F0502020204030204" pitchFamily="34" charset="0"/>
              </a:rPr>
              <a:t>Fixed Queries/Proliferation of application programs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Calibri" panose="020F0502020204030204" pitchFamily="34" charset="0"/>
              </a:rPr>
              <a:t>Programs are written to satisfy particular functions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Calibri" panose="020F0502020204030204" pitchFamily="34" charset="0"/>
              </a:rPr>
              <a:t>Any new requirement needs a new program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6488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/>
          <a:lstStyle/>
          <a:p>
            <a:r>
              <a:rPr lang="en-US" b="1" dirty="0">
                <a:latin typeface="Calibri" panose="020F0502020204030204" pitchFamily="34" charset="0"/>
              </a:rPr>
              <a:t>Arose because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Calibri" panose="020F0502020204030204" pitchFamily="34" charset="0"/>
              </a:rPr>
              <a:t>Definition of data was embedded in application programs, rather than being stored separately and independently.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Calibri" panose="020F0502020204030204" pitchFamily="34" charset="0"/>
              </a:rPr>
              <a:t>No control over access and manipulation of data beyond that imposed by application programs </a:t>
            </a:r>
          </a:p>
          <a:p>
            <a:r>
              <a:rPr lang="en-US" b="1" dirty="0">
                <a:latin typeface="Calibri" panose="020F0502020204030204" pitchFamily="34" charset="0"/>
              </a:rPr>
              <a:t>Result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Calibri" panose="020F0502020204030204" pitchFamily="34" charset="0"/>
              </a:rPr>
              <a:t>The database and Database Management System (DBMS)</a:t>
            </a:r>
          </a:p>
        </p:txBody>
      </p:sp>
    </p:spTree>
    <p:extLst>
      <p:ext uri="{BB962C8B-B14F-4D97-AF65-F5344CB8AC3E}">
        <p14:creationId xmlns:p14="http://schemas.microsoft.com/office/powerpoint/2010/main" val="8287271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49772"/>
            <a:ext cx="8596668" cy="3880773"/>
          </a:xfrm>
        </p:spPr>
        <p:txBody>
          <a:bodyPr/>
          <a:lstStyle/>
          <a:p>
            <a:r>
              <a:rPr lang="en-US" u="sng" dirty="0">
                <a:latin typeface="Calibri" panose="020F0502020204030204" pitchFamily="34" charset="0"/>
              </a:rPr>
              <a:t>Shared</a:t>
            </a:r>
            <a:r>
              <a:rPr lang="en-US" dirty="0">
                <a:latin typeface="Calibri" panose="020F0502020204030204" pitchFamily="34" charset="0"/>
              </a:rPr>
              <a:t> collection of </a:t>
            </a:r>
            <a:r>
              <a:rPr lang="en-US" u="sng" dirty="0">
                <a:latin typeface="Calibri" panose="020F0502020204030204" pitchFamily="34" charset="0"/>
              </a:rPr>
              <a:t>logically related data</a:t>
            </a:r>
            <a:r>
              <a:rPr lang="en-US" dirty="0">
                <a:latin typeface="Calibri" panose="020F0502020204030204" pitchFamily="34" charset="0"/>
              </a:rPr>
              <a:t> to meet the requirements of </a:t>
            </a:r>
            <a:r>
              <a:rPr lang="en-US" u="sng" dirty="0">
                <a:latin typeface="Calibri" panose="020F0502020204030204" pitchFamily="34" charset="0"/>
              </a:rPr>
              <a:t>different users </a:t>
            </a:r>
            <a:r>
              <a:rPr lang="en-US" dirty="0">
                <a:latin typeface="Calibri" panose="020F0502020204030204" pitchFamily="34" charset="0"/>
              </a:rPr>
              <a:t>of an organization</a:t>
            </a:r>
          </a:p>
          <a:p>
            <a:r>
              <a:rPr lang="en-US" dirty="0">
                <a:latin typeface="Calibri" panose="020F0502020204030204" pitchFamily="34" charset="0"/>
              </a:rPr>
              <a:t>System catalogue (metadata) provides description of data to enable program-data independence</a:t>
            </a:r>
          </a:p>
          <a:p>
            <a:r>
              <a:rPr lang="en-US" dirty="0">
                <a:latin typeface="Calibri" panose="020F0502020204030204" pitchFamily="34" charset="0"/>
              </a:rPr>
              <a:t>Logically related data comprises entities, attributes, and relationships of an organization’s information.</a:t>
            </a:r>
          </a:p>
        </p:txBody>
      </p:sp>
    </p:spTree>
    <p:extLst>
      <p:ext uri="{BB962C8B-B14F-4D97-AF65-F5344CB8AC3E}">
        <p14:creationId xmlns:p14="http://schemas.microsoft.com/office/powerpoint/2010/main" val="2275758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Management System(DBMS)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</a:rPr>
              <a:t>A  software system that enables users to define, create, maintain, and to control access to the database.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</a:rPr>
              <a:t>(database) Application program: a computer program that interacts with database by issuing an appropriate request to the DBMS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3245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DBMS property for ren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91540"/>
            <a:ext cx="9349740" cy="5447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4386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Approach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/>
          <a:lstStyle/>
          <a:p>
            <a:r>
              <a:rPr lang="en-US" b="1" dirty="0">
                <a:latin typeface="Calibri" panose="020F0502020204030204" pitchFamily="34" charset="0"/>
              </a:rPr>
              <a:t>Data Definition Language (DDL)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</a:rPr>
              <a:t>Permits specification of data types, structures and data constraints.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</a:rPr>
              <a:t>All specifications are stored in database.</a:t>
            </a:r>
          </a:p>
          <a:p>
            <a:r>
              <a:rPr lang="en-US" b="1" dirty="0">
                <a:latin typeface="Calibri" panose="020F0502020204030204" pitchFamily="34" charset="0"/>
              </a:rPr>
              <a:t>Data Manipulation Language (DML)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</a:rPr>
              <a:t>General enquiry facility (query language) of the data</a:t>
            </a:r>
          </a:p>
        </p:txBody>
      </p:sp>
    </p:spTree>
    <p:extLst>
      <p:ext uri="{BB962C8B-B14F-4D97-AF65-F5344CB8AC3E}">
        <p14:creationId xmlns:p14="http://schemas.microsoft.com/office/powerpoint/2010/main" val="19930254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29285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</a:rPr>
              <a:t>Controlled access to database may include:</a:t>
            </a:r>
          </a:p>
          <a:p>
            <a:r>
              <a:rPr lang="en-US" b="1" dirty="0">
                <a:latin typeface="Calibri" panose="020F0502020204030204" pitchFamily="34" charset="0"/>
              </a:rPr>
              <a:t>A security system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Calibri" panose="020F0502020204030204" pitchFamily="34" charset="0"/>
              </a:rPr>
              <a:t>Which prevents unauthorized users accessing database</a:t>
            </a:r>
          </a:p>
          <a:p>
            <a:r>
              <a:rPr lang="en-US" b="1" dirty="0">
                <a:latin typeface="Calibri" panose="020F0502020204030204" pitchFamily="34" charset="0"/>
              </a:rPr>
              <a:t>An integrity system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Calibri" panose="020F0502020204030204" pitchFamily="34" charset="0"/>
              </a:rPr>
              <a:t>Which maintains the consistency of stored data </a:t>
            </a:r>
          </a:p>
          <a:p>
            <a:r>
              <a:rPr lang="en-US" b="1" dirty="0">
                <a:latin typeface="Calibri" panose="020F0502020204030204" pitchFamily="34" charset="0"/>
              </a:rPr>
              <a:t>A concurrency control system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Calibri" panose="020F0502020204030204" pitchFamily="34" charset="0"/>
              </a:rPr>
              <a:t>Which allows shared access of the database </a:t>
            </a:r>
          </a:p>
          <a:p>
            <a:r>
              <a:rPr lang="en-US" b="1" dirty="0">
                <a:latin typeface="Calibri" panose="020F0502020204030204" pitchFamily="34" charset="0"/>
              </a:rPr>
              <a:t>A recovery control system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Calibri" panose="020F0502020204030204" pitchFamily="34" charset="0"/>
              </a:rPr>
              <a:t>Which restores the database to a previous consistent state in case of hardware or software failure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5853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/>
          <a:lstStyle/>
          <a:p>
            <a:r>
              <a:rPr lang="en-US" b="1" dirty="0">
                <a:latin typeface="Calibri" panose="020F0502020204030204" pitchFamily="34" charset="0"/>
              </a:rPr>
              <a:t>A user-accessible catalogue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Calibri" panose="020F0502020204030204" pitchFamily="34" charset="0"/>
              </a:rPr>
              <a:t>Which contains description of the data in the database </a:t>
            </a:r>
          </a:p>
        </p:txBody>
      </p:sp>
    </p:spTree>
    <p:extLst>
      <p:ext uri="{BB962C8B-B14F-4D97-AF65-F5344CB8AC3E}">
        <p14:creationId xmlns:p14="http://schemas.microsoft.com/office/powerpoint/2010/main" val="167189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be able to understand the underlying concepts of database. And database management system (DBMS)</a:t>
            </a:r>
          </a:p>
          <a:p>
            <a:r>
              <a:rPr lang="en-US" dirty="0"/>
              <a:t>To introduce students to the concepts of relational data model.</a:t>
            </a:r>
          </a:p>
          <a:p>
            <a:r>
              <a:rPr lang="en-US" dirty="0"/>
              <a:t>Analysis and design of database application or information systems</a:t>
            </a:r>
          </a:p>
          <a:p>
            <a:r>
              <a:rPr lang="en-US" dirty="0"/>
              <a:t>Experience with SQL</a:t>
            </a:r>
          </a:p>
          <a:p>
            <a:r>
              <a:rPr lang="en-US" dirty="0"/>
              <a:t>Implementation of database using SQL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3462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8064" y="1763024"/>
            <a:ext cx="8596668" cy="3880773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</a:rPr>
              <a:t>Allows each user to have his or her own view of the database </a:t>
            </a:r>
          </a:p>
          <a:p>
            <a:r>
              <a:rPr lang="en-US" dirty="0">
                <a:latin typeface="Calibri" panose="020F0502020204030204" pitchFamily="34" charset="0"/>
              </a:rPr>
              <a:t>A view is essentially some subset of the database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2285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View-Benefits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57007"/>
            <a:ext cx="8596668" cy="3880773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</a:rPr>
              <a:t>Reduce complexity</a:t>
            </a:r>
          </a:p>
          <a:p>
            <a:r>
              <a:rPr lang="en-US" dirty="0">
                <a:latin typeface="Calibri" panose="020F0502020204030204" pitchFamily="34" charset="0"/>
              </a:rPr>
              <a:t>Provide a level of security</a:t>
            </a:r>
          </a:p>
          <a:p>
            <a:r>
              <a:rPr lang="en-US" dirty="0">
                <a:latin typeface="Calibri" panose="020F0502020204030204" pitchFamily="34" charset="0"/>
              </a:rPr>
              <a:t>Provide a mechanism to customize the appearance of the database</a:t>
            </a:r>
          </a:p>
          <a:p>
            <a:r>
              <a:rPr lang="en-US" dirty="0">
                <a:latin typeface="Calibri" panose="020F0502020204030204" pitchFamily="34" charset="0"/>
              </a:rPr>
              <a:t>Present a consistent, unchanging picture of the structure of the database, even if the underlying database is changed</a:t>
            </a:r>
          </a:p>
        </p:txBody>
      </p:sp>
    </p:spTree>
    <p:extLst>
      <p:ext uri="{BB962C8B-B14F-4D97-AF65-F5344CB8AC3E}">
        <p14:creationId xmlns:p14="http://schemas.microsoft.com/office/powerpoint/2010/main" val="3775615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Contents at a glance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57006"/>
            <a:ext cx="8596668" cy="3880773"/>
          </a:xfrm>
        </p:spPr>
        <p:txBody>
          <a:bodyPr>
            <a:no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Introduction to database concepts</a:t>
            </a:r>
          </a:p>
          <a:p>
            <a:r>
              <a:rPr lang="en-US" dirty="0">
                <a:latin typeface="Calibri" panose="020F0502020204030204" pitchFamily="34" charset="0"/>
              </a:rPr>
              <a:t>Database environment</a:t>
            </a:r>
          </a:p>
          <a:p>
            <a:r>
              <a:rPr lang="en-US" dirty="0">
                <a:latin typeface="Calibri" panose="020F0502020204030204" pitchFamily="34" charset="0"/>
              </a:rPr>
              <a:t>The Relational Model</a:t>
            </a:r>
          </a:p>
          <a:p>
            <a:r>
              <a:rPr lang="en-US" dirty="0">
                <a:latin typeface="Calibri" panose="020F0502020204030204" pitchFamily="34" charset="0"/>
              </a:rPr>
              <a:t>Relational Algebra</a:t>
            </a:r>
          </a:p>
          <a:p>
            <a:r>
              <a:rPr lang="en-US" dirty="0">
                <a:latin typeface="Calibri" panose="020F0502020204030204" pitchFamily="34" charset="0"/>
              </a:rPr>
              <a:t>SQL: Data Manipulation</a:t>
            </a:r>
          </a:p>
          <a:p>
            <a:r>
              <a:rPr lang="en-US" dirty="0">
                <a:latin typeface="Calibri" panose="020F0502020204030204" pitchFamily="34" charset="0"/>
              </a:rPr>
              <a:t>SQL: Data Definition</a:t>
            </a:r>
          </a:p>
          <a:p>
            <a:r>
              <a:rPr lang="en-US" dirty="0">
                <a:latin typeface="Calibri" panose="020F0502020204030204" pitchFamily="34" charset="0"/>
              </a:rPr>
              <a:t>Database Planning. Design &amp; Administration</a:t>
            </a:r>
          </a:p>
          <a:p>
            <a:r>
              <a:rPr lang="en-US" dirty="0">
                <a:latin typeface="Calibri" panose="020F0502020204030204" pitchFamily="34" charset="0"/>
              </a:rPr>
              <a:t>Fact-Finding Techniques</a:t>
            </a:r>
          </a:p>
          <a:p>
            <a:r>
              <a:rPr lang="en-US" dirty="0">
                <a:latin typeface="Calibri" panose="020F0502020204030204" pitchFamily="34" charset="0"/>
              </a:rPr>
              <a:t>Entity-Relationship Model</a:t>
            </a:r>
          </a:p>
          <a:p>
            <a:r>
              <a:rPr lang="en-US" dirty="0">
                <a:latin typeface="Calibri" panose="020F0502020204030204" pitchFamily="34" charset="0"/>
              </a:rPr>
              <a:t>Transaction Management</a:t>
            </a:r>
          </a:p>
          <a:p>
            <a:r>
              <a:rPr lang="en-US" dirty="0">
                <a:latin typeface="Calibri" panose="020F0502020204030204" pitchFamily="34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3564869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Database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70258"/>
            <a:ext cx="8596668" cy="3880773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</a:rPr>
              <a:t>Purchases from the supermarket </a:t>
            </a:r>
          </a:p>
          <a:p>
            <a:r>
              <a:rPr lang="en-US" dirty="0">
                <a:latin typeface="Calibri" panose="020F0502020204030204" pitchFamily="34" charset="0"/>
              </a:rPr>
              <a:t>Purchases using your credit card</a:t>
            </a:r>
          </a:p>
          <a:p>
            <a:r>
              <a:rPr lang="en-US" dirty="0">
                <a:latin typeface="Calibri" panose="020F0502020204030204" pitchFamily="34" charset="0"/>
              </a:rPr>
              <a:t>Booking a holiday at the travel agents</a:t>
            </a:r>
          </a:p>
          <a:p>
            <a:r>
              <a:rPr lang="en-US" dirty="0">
                <a:latin typeface="Calibri" panose="020F0502020204030204" pitchFamily="34" charset="0"/>
              </a:rPr>
              <a:t>Using the local library </a:t>
            </a:r>
          </a:p>
          <a:p>
            <a:r>
              <a:rPr lang="en-US" dirty="0">
                <a:latin typeface="Calibri" panose="020F0502020204030204" pitchFamily="34" charset="0"/>
              </a:rPr>
              <a:t>Taking out insurance</a:t>
            </a:r>
          </a:p>
          <a:p>
            <a:r>
              <a:rPr lang="en-US" dirty="0">
                <a:latin typeface="Calibri" panose="020F0502020204030204" pitchFamily="34" charset="0"/>
              </a:rPr>
              <a:t>Using the internet</a:t>
            </a:r>
          </a:p>
          <a:p>
            <a:r>
              <a:rPr lang="en-US" dirty="0">
                <a:latin typeface="Calibri" panose="020F0502020204030204" pitchFamily="34" charset="0"/>
              </a:rPr>
              <a:t>Studying at university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723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File-Based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63024"/>
            <a:ext cx="8596668" cy="3880773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</a:rPr>
              <a:t>Early attempts to computerize the manual filing system</a:t>
            </a:r>
          </a:p>
          <a:p>
            <a:r>
              <a:rPr lang="en-US" dirty="0">
                <a:latin typeface="Calibri" panose="020F0502020204030204" pitchFamily="34" charset="0"/>
              </a:rPr>
              <a:t>Collection of application programs that perform services for the end users (</a:t>
            </a:r>
            <a:r>
              <a:rPr lang="en-US" dirty="0" err="1">
                <a:latin typeface="Calibri" panose="020F0502020204030204" pitchFamily="34" charset="0"/>
              </a:rPr>
              <a:t>e.g</a:t>
            </a:r>
            <a:r>
              <a:rPr lang="en-US" dirty="0">
                <a:latin typeface="Calibri" panose="020F0502020204030204" pitchFamily="34" charset="0"/>
              </a:rPr>
              <a:t> reports)</a:t>
            </a:r>
          </a:p>
          <a:p>
            <a:r>
              <a:rPr lang="en-US" dirty="0">
                <a:latin typeface="Calibri" panose="020F0502020204030204" pitchFamily="34" charset="0"/>
              </a:rPr>
              <a:t>Each program defines and manages its own data </a:t>
            </a:r>
          </a:p>
        </p:txBody>
      </p:sp>
    </p:spTree>
    <p:extLst>
      <p:ext uri="{BB962C8B-B14F-4D97-AF65-F5344CB8AC3E}">
        <p14:creationId xmlns:p14="http://schemas.microsoft.com/office/powerpoint/2010/main" val="3904789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 Filing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65357"/>
            <a:ext cx="8596668" cy="3880773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</a:rPr>
              <a:t>Number of items to be stored is small.</a:t>
            </a:r>
          </a:p>
          <a:p>
            <a:r>
              <a:rPr lang="en-US" dirty="0">
                <a:latin typeface="Calibri" panose="020F0502020204030204" pitchFamily="34" charset="0"/>
              </a:rPr>
              <a:t>For only storage or retrieval functionality of large number of items </a:t>
            </a:r>
          </a:p>
        </p:txBody>
      </p:sp>
    </p:spTree>
    <p:extLst>
      <p:ext uri="{BB962C8B-B14F-4D97-AF65-F5344CB8AC3E}">
        <p14:creationId xmlns:p14="http://schemas.microsoft.com/office/powerpoint/2010/main" val="1740884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File-Based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05113"/>
            <a:ext cx="8596668" cy="3880773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</a:rPr>
              <a:t>Consider </a:t>
            </a:r>
            <a:r>
              <a:rPr lang="en-US" dirty="0" err="1">
                <a:latin typeface="Calibri" panose="020F0502020204030204" pitchFamily="34" charset="0"/>
              </a:rPr>
              <a:t>DreamHome</a:t>
            </a:r>
            <a:r>
              <a:rPr lang="en-US" dirty="0">
                <a:latin typeface="Calibri" panose="020F0502020204030204" pitchFamily="34" charset="0"/>
              </a:rPr>
              <a:t> example for file-based systems</a:t>
            </a:r>
          </a:p>
          <a:p>
            <a:r>
              <a:rPr lang="en-US" dirty="0">
                <a:latin typeface="Calibri" panose="020F0502020204030204" pitchFamily="34" charset="0"/>
              </a:rPr>
              <a:t>Sales Department: responsible for selling and renting properties </a:t>
            </a:r>
          </a:p>
          <a:p>
            <a:r>
              <a:rPr lang="en-US" dirty="0">
                <a:latin typeface="Calibri" panose="020F0502020204030204" pitchFamily="34" charset="0"/>
              </a:rPr>
              <a:t>Contract Department: responsible for handling lease agreements</a:t>
            </a:r>
          </a:p>
        </p:txBody>
      </p:sp>
    </p:spTree>
    <p:extLst>
      <p:ext uri="{BB962C8B-B14F-4D97-AF65-F5344CB8AC3E}">
        <p14:creationId xmlns:p14="http://schemas.microsoft.com/office/powerpoint/2010/main" val="3449868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Sales Department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36519"/>
            <a:ext cx="8596668" cy="3880773"/>
          </a:xfrm>
        </p:spPr>
        <p:txBody>
          <a:bodyPr/>
          <a:lstStyle/>
          <a:p>
            <a:r>
              <a:rPr lang="en-US" b="1" dirty="0" err="1">
                <a:latin typeface="Calibri" panose="020F0502020204030204" pitchFamily="34" charset="0"/>
              </a:rPr>
              <a:t>PropertyForRent</a:t>
            </a:r>
            <a:endParaRPr lang="en-US" b="1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</a:rPr>
              <a:t>(</a:t>
            </a:r>
            <a:r>
              <a:rPr lang="en-US" dirty="0" err="1">
                <a:latin typeface="Calibri" panose="020F0502020204030204" pitchFamily="34" charset="0"/>
              </a:rPr>
              <a:t>propertyNo</a:t>
            </a:r>
            <a:r>
              <a:rPr lang="en-US" dirty="0">
                <a:latin typeface="Calibri" panose="020F0502020204030204" pitchFamily="34" charset="0"/>
              </a:rPr>
              <a:t>, street, city, postcode, type, rooms, rent, </a:t>
            </a:r>
            <a:r>
              <a:rPr lang="en-US" dirty="0" err="1">
                <a:latin typeface="Calibri" panose="020F0502020204030204" pitchFamily="34" charset="0"/>
              </a:rPr>
              <a:t>ownerNo</a:t>
            </a:r>
            <a:r>
              <a:rPr lang="en-US" dirty="0">
                <a:latin typeface="Calibri" panose="020F0502020204030204" pitchFamily="34" charset="0"/>
              </a:rPr>
              <a:t>)</a:t>
            </a:r>
          </a:p>
          <a:p>
            <a:r>
              <a:rPr lang="en-US" b="1" dirty="0">
                <a:latin typeface="Calibri" panose="020F0502020204030204" pitchFamily="34" charset="0"/>
              </a:rPr>
              <a:t>Client 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</a:rPr>
              <a:t>(</a:t>
            </a:r>
            <a:r>
              <a:rPr lang="en-US" dirty="0" err="1">
                <a:latin typeface="Calibri" panose="020F0502020204030204" pitchFamily="34" charset="0"/>
              </a:rPr>
              <a:t>clientNo</a:t>
            </a:r>
            <a:r>
              <a:rPr lang="en-US" dirty="0">
                <a:latin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</a:rPr>
              <a:t>fName</a:t>
            </a:r>
            <a:r>
              <a:rPr lang="en-US" dirty="0">
                <a:latin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</a:rPr>
              <a:t>lName</a:t>
            </a:r>
            <a:r>
              <a:rPr lang="en-US" dirty="0">
                <a:latin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</a:rPr>
              <a:t>tellNo</a:t>
            </a:r>
            <a:r>
              <a:rPr lang="en-US" dirty="0">
                <a:latin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</a:rPr>
              <a:t>perftype</a:t>
            </a:r>
            <a:r>
              <a:rPr lang="en-US" dirty="0">
                <a:latin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</a:rPr>
              <a:t>maxRent</a:t>
            </a:r>
            <a:r>
              <a:rPr lang="en-US" dirty="0">
                <a:latin typeface="Calibri" panose="020F0502020204030204" pitchFamily="34" charset="0"/>
              </a:rPr>
              <a:t>)</a:t>
            </a:r>
          </a:p>
          <a:p>
            <a:r>
              <a:rPr lang="en-US" b="1" dirty="0" err="1">
                <a:latin typeface="Calibri" panose="020F0502020204030204" pitchFamily="34" charset="0"/>
              </a:rPr>
              <a:t>PrivateOwner</a:t>
            </a:r>
            <a:endParaRPr lang="en-US" b="1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</a:rPr>
              <a:t>(</a:t>
            </a:r>
            <a:r>
              <a:rPr lang="en-US" dirty="0" err="1">
                <a:latin typeface="Calibri" panose="020F0502020204030204" pitchFamily="34" charset="0"/>
              </a:rPr>
              <a:t>ownerNo,fName,lName,address,tellNo</a:t>
            </a:r>
            <a:r>
              <a:rPr lang="en-US" dirty="0">
                <a:latin typeface="Calibri" panose="020F05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7594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Contract Department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76276"/>
            <a:ext cx="8596668" cy="3880773"/>
          </a:xfrm>
        </p:spPr>
        <p:txBody>
          <a:bodyPr/>
          <a:lstStyle/>
          <a:p>
            <a:r>
              <a:rPr lang="en-US" b="1" dirty="0">
                <a:latin typeface="Calibri" panose="020F0502020204030204" pitchFamily="34" charset="0"/>
              </a:rPr>
              <a:t>Lease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</a:rPr>
              <a:t>(</a:t>
            </a:r>
            <a:r>
              <a:rPr lang="en-US" dirty="0" err="1">
                <a:latin typeface="Calibri" panose="020F0502020204030204" pitchFamily="34" charset="0"/>
              </a:rPr>
              <a:t>leaseNo</a:t>
            </a:r>
            <a:r>
              <a:rPr lang="en-US" dirty="0">
                <a:latin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</a:rPr>
              <a:t>propetyNo</a:t>
            </a:r>
            <a:r>
              <a:rPr lang="en-US" dirty="0">
                <a:latin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</a:rPr>
              <a:t>clientNo</a:t>
            </a:r>
            <a:r>
              <a:rPr lang="en-US" dirty="0">
                <a:latin typeface="Calibri" panose="020F0502020204030204" pitchFamily="34" charset="0"/>
              </a:rPr>
              <a:t>, rent, </a:t>
            </a:r>
            <a:r>
              <a:rPr lang="en-US" dirty="0" err="1">
                <a:latin typeface="Calibri" panose="020F0502020204030204" pitchFamily="34" charset="0"/>
              </a:rPr>
              <a:t>paymentMethod</a:t>
            </a:r>
            <a:r>
              <a:rPr lang="en-US" dirty="0">
                <a:latin typeface="Calibri" panose="020F0502020204030204" pitchFamily="34" charset="0"/>
              </a:rPr>
              <a:t>, deposit, paid, </a:t>
            </a:r>
            <a:r>
              <a:rPr lang="en-US" dirty="0" err="1">
                <a:latin typeface="Calibri" panose="020F0502020204030204" pitchFamily="34" charset="0"/>
              </a:rPr>
              <a:t>rentStart</a:t>
            </a:r>
            <a:r>
              <a:rPr lang="en-US" dirty="0">
                <a:latin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</a:rPr>
              <a:t>rentFinish</a:t>
            </a:r>
            <a:r>
              <a:rPr lang="en-US" dirty="0">
                <a:latin typeface="Calibri" panose="020F0502020204030204" pitchFamily="34" charset="0"/>
              </a:rPr>
              <a:t>, duration)</a:t>
            </a:r>
          </a:p>
          <a:p>
            <a:r>
              <a:rPr lang="en-US" b="1" dirty="0" err="1">
                <a:latin typeface="Calibri" panose="020F0502020204030204" pitchFamily="34" charset="0"/>
              </a:rPr>
              <a:t>PropertyForRent</a:t>
            </a:r>
            <a:endParaRPr lang="en-US" b="1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</a:rPr>
              <a:t>(</a:t>
            </a:r>
            <a:r>
              <a:rPr lang="en-US" dirty="0" err="1">
                <a:latin typeface="Calibri" panose="020F0502020204030204" pitchFamily="34" charset="0"/>
              </a:rPr>
              <a:t>propertyNo</a:t>
            </a:r>
            <a:r>
              <a:rPr lang="en-US" dirty="0">
                <a:latin typeface="Calibri" panose="020F0502020204030204" pitchFamily="34" charset="0"/>
              </a:rPr>
              <a:t>, street, city, postcode, type, rooms, rent)</a:t>
            </a:r>
          </a:p>
          <a:p>
            <a:r>
              <a:rPr lang="en-US" b="1" dirty="0">
                <a:latin typeface="Calibri" panose="020F0502020204030204" pitchFamily="34" charset="0"/>
              </a:rPr>
              <a:t>Client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</a:rPr>
              <a:t>(</a:t>
            </a:r>
            <a:r>
              <a:rPr lang="en-US" dirty="0" err="1">
                <a:latin typeface="Calibri" panose="020F0502020204030204" pitchFamily="34" charset="0"/>
              </a:rPr>
              <a:t>clientNo</a:t>
            </a:r>
            <a:r>
              <a:rPr lang="en-US" dirty="0">
                <a:latin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</a:rPr>
              <a:t>fName,lName</a:t>
            </a:r>
            <a:r>
              <a:rPr lang="en-US" dirty="0">
                <a:latin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</a:rPr>
              <a:t>tellNo</a:t>
            </a:r>
            <a:r>
              <a:rPr lang="en-US" dirty="0">
                <a:latin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</a:rPr>
              <a:t>preftype</a:t>
            </a:r>
            <a:r>
              <a:rPr lang="en-US" dirty="0">
                <a:latin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</a:rPr>
              <a:t>maxRent</a:t>
            </a:r>
            <a:r>
              <a:rPr lang="en-US" dirty="0">
                <a:latin typeface="Calibri" panose="020F05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1105628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90</TotalTime>
  <Words>756</Words>
  <Application>Microsoft Office PowerPoint</Application>
  <PresentationFormat>Widescreen</PresentationFormat>
  <Paragraphs>110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Trebuchet MS</vt:lpstr>
      <vt:lpstr>Wingdings</vt:lpstr>
      <vt:lpstr>Wingdings 3</vt:lpstr>
      <vt:lpstr>Facet</vt:lpstr>
      <vt:lpstr>Database Management System</vt:lpstr>
      <vt:lpstr>Course Objectives</vt:lpstr>
      <vt:lpstr>Course Contents at a glance</vt:lpstr>
      <vt:lpstr>Examples of Database Applications</vt:lpstr>
      <vt:lpstr>File-Based Systems</vt:lpstr>
      <vt:lpstr>Manual Filing Systems</vt:lpstr>
      <vt:lpstr>File-Based Systems</vt:lpstr>
      <vt:lpstr>Sales Department</vt:lpstr>
      <vt:lpstr>Contract Department</vt:lpstr>
      <vt:lpstr>PowerPoint Presentation</vt:lpstr>
      <vt:lpstr>Limitations of File-Based Approach</vt:lpstr>
      <vt:lpstr>Limitations of File-Based Approach</vt:lpstr>
      <vt:lpstr>Database Approach</vt:lpstr>
      <vt:lpstr>Database</vt:lpstr>
      <vt:lpstr>Database Management System(DBMS)</vt:lpstr>
      <vt:lpstr>PowerPoint Presentation</vt:lpstr>
      <vt:lpstr>Database Approach </vt:lpstr>
      <vt:lpstr>Database Approach</vt:lpstr>
      <vt:lpstr>Database Approach</vt:lpstr>
      <vt:lpstr>Views </vt:lpstr>
      <vt:lpstr>View-Benefits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Sana Qabil</dc:creator>
  <cp:lastModifiedBy>M.Usman</cp:lastModifiedBy>
  <cp:revision>10</cp:revision>
  <dcterms:created xsi:type="dcterms:W3CDTF">2020-01-28T17:03:35Z</dcterms:created>
  <dcterms:modified xsi:type="dcterms:W3CDTF">2020-01-29T05:42:05Z</dcterms:modified>
</cp:coreProperties>
</file>