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8ACF-682E-4967-BB09-B155A1F3D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348D27-0E5C-4076-99AA-C09FE7C6E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EAEFA0-6AF8-4EE6-9380-31B67E0A1E77}"/>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5" name="Footer Placeholder 4">
            <a:extLst>
              <a:ext uri="{FF2B5EF4-FFF2-40B4-BE49-F238E27FC236}">
                <a16:creationId xmlns:a16="http://schemas.microsoft.com/office/drawing/2014/main" id="{1F85F22E-293C-4F73-98BD-9E26F5A88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39171-6C51-4B0E-B157-87BD653CBD15}"/>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137052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008B-99C7-4E9B-A1CE-C2148AC97B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4CA720-B447-4BE5-937D-85AF0D5A3B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94C78-69B0-45CE-BD69-0C10FFEFB6AF}"/>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5" name="Footer Placeholder 4">
            <a:extLst>
              <a:ext uri="{FF2B5EF4-FFF2-40B4-BE49-F238E27FC236}">
                <a16:creationId xmlns:a16="http://schemas.microsoft.com/office/drawing/2014/main" id="{EF9B7708-46B7-4E97-870D-91D02033E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961DA-2563-4244-BD22-52B5DF7E76E4}"/>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279790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7611B-8349-4BC0-931E-CDEFCA5F4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A97553-F0FD-4B96-8D35-F270BE757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46558-FEB1-434B-BBC7-40EB201EC44F}"/>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5" name="Footer Placeholder 4">
            <a:extLst>
              <a:ext uri="{FF2B5EF4-FFF2-40B4-BE49-F238E27FC236}">
                <a16:creationId xmlns:a16="http://schemas.microsoft.com/office/drawing/2014/main" id="{6A7133E4-FADC-402A-AAAE-75C5A21F7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AAB9F-CDD5-43BA-A47B-165340E89245}"/>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24345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038A-C5C2-4A4D-83C2-D806F50FE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6FF223-524F-4C4A-93C6-D5BE55611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E38E-36C2-4662-A2A7-85A517504C25}"/>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5" name="Footer Placeholder 4">
            <a:extLst>
              <a:ext uri="{FF2B5EF4-FFF2-40B4-BE49-F238E27FC236}">
                <a16:creationId xmlns:a16="http://schemas.microsoft.com/office/drawing/2014/main" id="{1494B68A-364F-43F1-B138-9672743E5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BA838-770A-4436-90EB-19EA865B66DB}"/>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288389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E41C-DD99-4BAA-8152-EDEA387FA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B4839-D2C2-4BBE-94FB-68277D102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B58519-38D3-48DB-8CD6-B8CC8537AB72}"/>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5" name="Footer Placeholder 4">
            <a:extLst>
              <a:ext uri="{FF2B5EF4-FFF2-40B4-BE49-F238E27FC236}">
                <a16:creationId xmlns:a16="http://schemas.microsoft.com/office/drawing/2014/main" id="{0DFCA9F4-E14B-4BC2-AF1C-FE739C970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7D0BA-F8AE-460D-B546-83D29429B37E}"/>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395811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AB35-D5B9-416D-83EF-6C7C24556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E371C-9D66-4D10-8BD1-D2EE4B24E3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E37A83-5EE6-4E13-8202-1FAAE557D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576977-279D-4049-8567-610A40549B6C}"/>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6" name="Footer Placeholder 5">
            <a:extLst>
              <a:ext uri="{FF2B5EF4-FFF2-40B4-BE49-F238E27FC236}">
                <a16:creationId xmlns:a16="http://schemas.microsoft.com/office/drawing/2014/main" id="{980AA853-4EC1-4D71-8133-53ED051E0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2BBC1-BF69-4C82-B4C1-BE00C0BE51E2}"/>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400736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C1A7-8DE8-48F1-ADCC-2C959CB113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CE626-C450-42FF-90BF-29BD92C38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AF7F39-9B39-4ABE-B4CC-B4F9CDF3C7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AF3FC2-525E-41B0-8B65-146663649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D60831-A4F7-4C3A-A72D-0C5ECC3B8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656916-5438-44D1-9004-3291E9567D65}"/>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8" name="Footer Placeholder 7">
            <a:extLst>
              <a:ext uri="{FF2B5EF4-FFF2-40B4-BE49-F238E27FC236}">
                <a16:creationId xmlns:a16="http://schemas.microsoft.com/office/drawing/2014/main" id="{5CFD939C-594D-4E09-A75A-BD15B79F2F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8514C6-C42B-484D-A1D0-1F29D9768A22}"/>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128980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62AE-78E7-4634-B374-83F7D14FF3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54398-B08F-4A0C-83F3-AD737AF2B120}"/>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4" name="Footer Placeholder 3">
            <a:extLst>
              <a:ext uri="{FF2B5EF4-FFF2-40B4-BE49-F238E27FC236}">
                <a16:creationId xmlns:a16="http://schemas.microsoft.com/office/drawing/2014/main" id="{597E4134-F9F4-4EE2-8B77-84080CBD2F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5AAA3C-7990-4E3D-BB4D-921806619633}"/>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327588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FFB44-D122-4469-9720-32A8400B9A43}"/>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3" name="Footer Placeholder 2">
            <a:extLst>
              <a:ext uri="{FF2B5EF4-FFF2-40B4-BE49-F238E27FC236}">
                <a16:creationId xmlns:a16="http://schemas.microsoft.com/office/drawing/2014/main" id="{A1154AE5-19DE-4ADB-9C96-EDCBD73914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18DBB-FBDF-4FEE-98A1-497FF2F36AB9}"/>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389563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C72C-B2FE-4F7F-BD21-C5D3311E6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F9A520-F1AE-4E42-9EC7-E7F2ED0B8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D2617F-1584-4B2B-8920-01D1A7BE9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7BD57-F20E-43F0-B82E-E7DE9A3C01B8}"/>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6" name="Footer Placeholder 5">
            <a:extLst>
              <a:ext uri="{FF2B5EF4-FFF2-40B4-BE49-F238E27FC236}">
                <a16:creationId xmlns:a16="http://schemas.microsoft.com/office/drawing/2014/main" id="{0D6AA739-FECF-40F5-85FE-3BEFD8783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FC21D-6824-4648-AE5C-CE3B949A2051}"/>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349212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D7F2-56D8-4A6A-BAE5-70206D8BF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9C27C4-AAD9-489E-B3AE-91551E5CC1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C326E7-2ABF-492E-B724-9F8F25F2B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8444C-B6F4-48B6-B80A-059C9D70C383}"/>
              </a:ext>
            </a:extLst>
          </p:cNvPr>
          <p:cNvSpPr>
            <a:spLocks noGrp="1"/>
          </p:cNvSpPr>
          <p:nvPr>
            <p:ph type="dt" sz="half" idx="10"/>
          </p:nvPr>
        </p:nvSpPr>
        <p:spPr/>
        <p:txBody>
          <a:bodyPr/>
          <a:lstStyle/>
          <a:p>
            <a:fld id="{6B0E334F-8C01-4FCE-9799-740B88CBA310}" type="datetimeFigureOut">
              <a:rPr lang="en-US" smtClean="0"/>
              <a:t>2/6/2020</a:t>
            </a:fld>
            <a:endParaRPr lang="en-US"/>
          </a:p>
        </p:txBody>
      </p:sp>
      <p:sp>
        <p:nvSpPr>
          <p:cNvPr id="6" name="Footer Placeholder 5">
            <a:extLst>
              <a:ext uri="{FF2B5EF4-FFF2-40B4-BE49-F238E27FC236}">
                <a16:creationId xmlns:a16="http://schemas.microsoft.com/office/drawing/2014/main" id="{8D0A073C-6334-495C-AE1D-1F46E1B11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9DC67-480D-4782-92A7-8246694F1D75}"/>
              </a:ext>
            </a:extLst>
          </p:cNvPr>
          <p:cNvSpPr>
            <a:spLocks noGrp="1"/>
          </p:cNvSpPr>
          <p:nvPr>
            <p:ph type="sldNum" sz="quarter" idx="12"/>
          </p:nvPr>
        </p:nvSpPr>
        <p:spPr/>
        <p:txBody>
          <a:bodyPr/>
          <a:lstStyle/>
          <a:p>
            <a:fld id="{08F79C54-C3BC-4261-858A-C51959AE77A5}" type="slidenum">
              <a:rPr lang="en-US" smtClean="0"/>
              <a:t>‹#›</a:t>
            </a:fld>
            <a:endParaRPr lang="en-US"/>
          </a:p>
        </p:txBody>
      </p:sp>
    </p:spTree>
    <p:extLst>
      <p:ext uri="{BB962C8B-B14F-4D97-AF65-F5344CB8AC3E}">
        <p14:creationId xmlns:p14="http://schemas.microsoft.com/office/powerpoint/2010/main" val="35570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C3B7F-3D1E-4477-9387-06C147871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B41C92-5DB9-41D4-936A-DDBF2512FA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2B639-7D8C-4605-9F20-ED9221615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E334F-8C01-4FCE-9799-740B88CBA310}" type="datetimeFigureOut">
              <a:rPr lang="en-US" smtClean="0"/>
              <a:t>2/6/2020</a:t>
            </a:fld>
            <a:endParaRPr lang="en-US"/>
          </a:p>
        </p:txBody>
      </p:sp>
      <p:sp>
        <p:nvSpPr>
          <p:cNvPr id="5" name="Footer Placeholder 4">
            <a:extLst>
              <a:ext uri="{FF2B5EF4-FFF2-40B4-BE49-F238E27FC236}">
                <a16:creationId xmlns:a16="http://schemas.microsoft.com/office/drawing/2014/main" id="{C583381C-B764-46AF-ACDE-39F619792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B90F0D-5580-4BE5-8DD5-8CE363DC1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79C54-C3BC-4261-858A-C51959AE77A5}" type="slidenum">
              <a:rPr lang="en-US" smtClean="0"/>
              <a:t>‹#›</a:t>
            </a:fld>
            <a:endParaRPr lang="en-US"/>
          </a:p>
        </p:txBody>
      </p:sp>
    </p:spTree>
    <p:extLst>
      <p:ext uri="{BB962C8B-B14F-4D97-AF65-F5344CB8AC3E}">
        <p14:creationId xmlns:p14="http://schemas.microsoft.com/office/powerpoint/2010/main" val="3833371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4FA2-0E49-4D86-8BA0-D04E0CE6AC59}"/>
              </a:ext>
            </a:extLst>
          </p:cNvPr>
          <p:cNvSpPr>
            <a:spLocks noGrp="1"/>
          </p:cNvSpPr>
          <p:nvPr>
            <p:ph type="ctrTitle"/>
          </p:nvPr>
        </p:nvSpPr>
        <p:spPr/>
        <p:txBody>
          <a:bodyPr>
            <a:normAutofit/>
          </a:bodyPr>
          <a:lstStyle/>
          <a:p>
            <a:r>
              <a:rPr lang="en-US" sz="6600" dirty="0"/>
              <a:t>DBMS</a:t>
            </a:r>
          </a:p>
        </p:txBody>
      </p:sp>
      <p:sp>
        <p:nvSpPr>
          <p:cNvPr id="3" name="Subtitle 2">
            <a:extLst>
              <a:ext uri="{FF2B5EF4-FFF2-40B4-BE49-F238E27FC236}">
                <a16:creationId xmlns:a16="http://schemas.microsoft.com/office/drawing/2014/main" id="{FA933921-CBFB-4506-B090-CE76C4A4D062}"/>
              </a:ext>
            </a:extLst>
          </p:cNvPr>
          <p:cNvSpPr>
            <a:spLocks noGrp="1"/>
          </p:cNvSpPr>
          <p:nvPr>
            <p:ph type="subTitle" idx="1"/>
          </p:nvPr>
        </p:nvSpPr>
        <p:spPr/>
        <p:txBody>
          <a:bodyPr>
            <a:normAutofit/>
          </a:bodyPr>
          <a:lstStyle/>
          <a:p>
            <a:r>
              <a:rPr lang="en-US" sz="3600" dirty="0"/>
              <a:t>Lecture-3</a:t>
            </a:r>
          </a:p>
        </p:txBody>
      </p:sp>
    </p:spTree>
    <p:extLst>
      <p:ext uri="{BB962C8B-B14F-4D97-AF65-F5344CB8AC3E}">
        <p14:creationId xmlns:p14="http://schemas.microsoft.com/office/powerpoint/2010/main" val="327277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1873-1D62-439D-8124-F743C29E07C6}"/>
              </a:ext>
            </a:extLst>
          </p:cNvPr>
          <p:cNvSpPr>
            <a:spLocks noGrp="1"/>
          </p:cNvSpPr>
          <p:nvPr>
            <p:ph type="title"/>
          </p:nvPr>
        </p:nvSpPr>
        <p:spPr/>
        <p:txBody>
          <a:bodyPr/>
          <a:lstStyle/>
          <a:p>
            <a:r>
              <a:rPr lang="en-US" b="1" dirty="0"/>
              <a:t>Schemas</a:t>
            </a:r>
            <a:r>
              <a:rPr lang="en-US" dirty="0"/>
              <a:t> </a:t>
            </a:r>
          </a:p>
        </p:txBody>
      </p:sp>
      <p:sp>
        <p:nvSpPr>
          <p:cNvPr id="3" name="Content Placeholder 2">
            <a:extLst>
              <a:ext uri="{FF2B5EF4-FFF2-40B4-BE49-F238E27FC236}">
                <a16:creationId xmlns:a16="http://schemas.microsoft.com/office/drawing/2014/main" id="{A8E2F6E2-E8E3-4920-9A92-94967646D5F8}"/>
              </a:ext>
            </a:extLst>
          </p:cNvPr>
          <p:cNvSpPr>
            <a:spLocks noGrp="1"/>
          </p:cNvSpPr>
          <p:nvPr>
            <p:ph idx="1"/>
          </p:nvPr>
        </p:nvSpPr>
        <p:spPr/>
        <p:txBody>
          <a:bodyPr/>
          <a:lstStyle/>
          <a:p>
            <a:r>
              <a:rPr lang="en-US" b="1" dirty="0"/>
              <a:t>Internal Schema </a:t>
            </a:r>
          </a:p>
          <a:p>
            <a:r>
              <a:rPr lang="en-US" dirty="0"/>
              <a:t>a complete description of the internal model, containing the definitions of stored records, the methods of representation, the data fields, and the indexes and storage structures used</a:t>
            </a:r>
          </a:p>
          <a:p>
            <a:r>
              <a:rPr lang="en-US" dirty="0"/>
              <a:t>Only one schema per database</a:t>
            </a:r>
          </a:p>
        </p:txBody>
      </p:sp>
    </p:spTree>
    <p:extLst>
      <p:ext uri="{BB962C8B-B14F-4D97-AF65-F5344CB8AC3E}">
        <p14:creationId xmlns:p14="http://schemas.microsoft.com/office/powerpoint/2010/main" val="67327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04E-B72B-467D-85DE-6FE79604FFB9}"/>
              </a:ext>
            </a:extLst>
          </p:cNvPr>
          <p:cNvSpPr>
            <a:spLocks noGrp="1"/>
          </p:cNvSpPr>
          <p:nvPr>
            <p:ph type="title"/>
          </p:nvPr>
        </p:nvSpPr>
        <p:spPr/>
        <p:txBody>
          <a:bodyPr/>
          <a:lstStyle/>
          <a:p>
            <a:r>
              <a:rPr lang="en-US" b="1" dirty="0"/>
              <a:t>Mappings</a:t>
            </a:r>
          </a:p>
        </p:txBody>
      </p:sp>
      <p:sp>
        <p:nvSpPr>
          <p:cNvPr id="3" name="Content Placeholder 2">
            <a:extLst>
              <a:ext uri="{FF2B5EF4-FFF2-40B4-BE49-F238E27FC236}">
                <a16:creationId xmlns:a16="http://schemas.microsoft.com/office/drawing/2014/main" id="{8C86322F-748C-4928-B4D6-070FED25DA92}"/>
              </a:ext>
            </a:extLst>
          </p:cNvPr>
          <p:cNvSpPr>
            <a:spLocks noGrp="1"/>
          </p:cNvSpPr>
          <p:nvPr>
            <p:ph idx="1"/>
          </p:nvPr>
        </p:nvSpPr>
        <p:spPr/>
        <p:txBody>
          <a:bodyPr/>
          <a:lstStyle/>
          <a:p>
            <a:r>
              <a:rPr lang="en-US" b="1" dirty="0"/>
              <a:t>The DBMS is responsible for mapping between these three types of schema:</a:t>
            </a:r>
          </a:p>
          <a:p>
            <a:r>
              <a:rPr lang="en-US" dirty="0"/>
              <a:t>the DBMS must confirm that each external schema is derivable from the conceptual schema, and it must use the information in the conceptual schema to map between each external schema and the internal schema</a:t>
            </a:r>
          </a:p>
          <a:p>
            <a:r>
              <a:rPr lang="en-US" b="1" dirty="0"/>
              <a:t>Types of mappings</a:t>
            </a:r>
          </a:p>
          <a:p>
            <a:r>
              <a:rPr lang="en-US" dirty="0"/>
              <a:t>conceptual/internal mapping</a:t>
            </a:r>
          </a:p>
          <a:p>
            <a:r>
              <a:rPr lang="en-US" dirty="0"/>
              <a:t>External/conceptual mapping</a:t>
            </a:r>
          </a:p>
          <a:p>
            <a:endParaRPr lang="en-US" dirty="0"/>
          </a:p>
        </p:txBody>
      </p:sp>
    </p:spTree>
    <p:extLst>
      <p:ext uri="{BB962C8B-B14F-4D97-AF65-F5344CB8AC3E}">
        <p14:creationId xmlns:p14="http://schemas.microsoft.com/office/powerpoint/2010/main" val="232287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DF84-997B-403B-B0F7-8301CC16A4A4}"/>
              </a:ext>
            </a:extLst>
          </p:cNvPr>
          <p:cNvSpPr>
            <a:spLocks noGrp="1"/>
          </p:cNvSpPr>
          <p:nvPr>
            <p:ph type="title"/>
          </p:nvPr>
        </p:nvSpPr>
        <p:spPr/>
        <p:txBody>
          <a:bodyPr/>
          <a:lstStyle/>
          <a:p>
            <a:r>
              <a:rPr lang="en-US" b="1" dirty="0"/>
              <a:t>Conceptual/Internal mapping</a:t>
            </a:r>
            <a:br>
              <a:rPr lang="en-US" dirty="0"/>
            </a:br>
            <a:endParaRPr lang="en-US" dirty="0"/>
          </a:p>
        </p:txBody>
      </p:sp>
      <p:sp>
        <p:nvSpPr>
          <p:cNvPr id="3" name="Content Placeholder 2">
            <a:extLst>
              <a:ext uri="{FF2B5EF4-FFF2-40B4-BE49-F238E27FC236}">
                <a16:creationId xmlns:a16="http://schemas.microsoft.com/office/drawing/2014/main" id="{F9319384-3D10-43C3-A2C2-4BE952E6D914}"/>
              </a:ext>
            </a:extLst>
          </p:cNvPr>
          <p:cNvSpPr>
            <a:spLocks noGrp="1"/>
          </p:cNvSpPr>
          <p:nvPr>
            <p:ph idx="1"/>
          </p:nvPr>
        </p:nvSpPr>
        <p:spPr/>
        <p:txBody>
          <a:bodyPr/>
          <a:lstStyle/>
          <a:p>
            <a:r>
              <a:rPr lang="en-US" dirty="0"/>
              <a:t>Enables DBMS to:</a:t>
            </a:r>
          </a:p>
          <a:p>
            <a:r>
              <a:rPr lang="en-US" dirty="0"/>
              <a:t>to find the actual record or combination of records in physical storage that constitute a </a:t>
            </a:r>
            <a:r>
              <a:rPr lang="en-US" b="1" dirty="0"/>
              <a:t>logical record </a:t>
            </a:r>
            <a:r>
              <a:rPr lang="en-US" dirty="0"/>
              <a:t>in the conceptual schema</a:t>
            </a:r>
          </a:p>
          <a:p>
            <a:r>
              <a:rPr lang="en-US" dirty="0"/>
              <a:t>Together with any constraints to be enforced on the operations for that logical record.</a:t>
            </a:r>
          </a:p>
          <a:p>
            <a:r>
              <a:rPr lang="en-US" dirty="0"/>
              <a:t>It also allows any differences in entity names, attribute names, attribute </a:t>
            </a:r>
            <a:r>
              <a:rPr lang="en-US" dirty="0" err="1"/>
              <a:t>order,data</a:t>
            </a:r>
            <a:r>
              <a:rPr lang="en-US" dirty="0"/>
              <a:t> types, and so on to be resolved</a:t>
            </a:r>
          </a:p>
        </p:txBody>
      </p:sp>
    </p:spTree>
    <p:extLst>
      <p:ext uri="{BB962C8B-B14F-4D97-AF65-F5344CB8AC3E}">
        <p14:creationId xmlns:p14="http://schemas.microsoft.com/office/powerpoint/2010/main" val="119840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45D6-BB35-43E4-BC5D-169D617012AB}"/>
              </a:ext>
            </a:extLst>
          </p:cNvPr>
          <p:cNvSpPr>
            <a:spLocks noGrp="1"/>
          </p:cNvSpPr>
          <p:nvPr>
            <p:ph type="title"/>
          </p:nvPr>
        </p:nvSpPr>
        <p:spPr/>
        <p:txBody>
          <a:bodyPr/>
          <a:lstStyle/>
          <a:p>
            <a:r>
              <a:rPr lang="en-US" b="1" dirty="0"/>
              <a:t>External/Conceptual mapping</a:t>
            </a:r>
            <a:br>
              <a:rPr lang="en-US" dirty="0"/>
            </a:br>
            <a:endParaRPr lang="en-US" dirty="0"/>
          </a:p>
        </p:txBody>
      </p:sp>
      <p:sp>
        <p:nvSpPr>
          <p:cNvPr id="3" name="Content Placeholder 2">
            <a:extLst>
              <a:ext uri="{FF2B5EF4-FFF2-40B4-BE49-F238E27FC236}">
                <a16:creationId xmlns:a16="http://schemas.microsoft.com/office/drawing/2014/main" id="{2DB745BA-7D4E-457F-9BEA-03FCADC7D607}"/>
              </a:ext>
            </a:extLst>
          </p:cNvPr>
          <p:cNvSpPr>
            <a:spLocks noGrp="1"/>
          </p:cNvSpPr>
          <p:nvPr>
            <p:ph idx="1"/>
          </p:nvPr>
        </p:nvSpPr>
        <p:spPr/>
        <p:txBody>
          <a:bodyPr/>
          <a:lstStyle/>
          <a:p>
            <a:r>
              <a:rPr lang="en-US" dirty="0"/>
              <a:t>map names in the user’s view to the relevant part of the conceptual schema.</a:t>
            </a:r>
          </a:p>
        </p:txBody>
      </p:sp>
    </p:spTree>
    <p:extLst>
      <p:ext uri="{BB962C8B-B14F-4D97-AF65-F5344CB8AC3E}">
        <p14:creationId xmlns:p14="http://schemas.microsoft.com/office/powerpoint/2010/main" val="408067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E560-8C54-471E-8645-88166A306FD4}"/>
              </a:ext>
            </a:extLst>
          </p:cNvPr>
          <p:cNvSpPr>
            <a:spLocks noGrp="1"/>
          </p:cNvSpPr>
          <p:nvPr>
            <p:ph type="title"/>
          </p:nvPr>
        </p:nvSpPr>
        <p:spPr/>
        <p:txBody>
          <a:bodyPr/>
          <a:lstStyle/>
          <a:p>
            <a:r>
              <a:rPr lang="en-US" b="1" dirty="0"/>
              <a:t>Instances</a:t>
            </a:r>
            <a:r>
              <a:rPr lang="en-US" dirty="0"/>
              <a:t> </a:t>
            </a:r>
          </a:p>
        </p:txBody>
      </p:sp>
      <p:sp>
        <p:nvSpPr>
          <p:cNvPr id="3" name="Content Placeholder 2">
            <a:extLst>
              <a:ext uri="{FF2B5EF4-FFF2-40B4-BE49-F238E27FC236}">
                <a16:creationId xmlns:a16="http://schemas.microsoft.com/office/drawing/2014/main" id="{FF091963-81FA-41FA-B072-5B3F6D9586F9}"/>
              </a:ext>
            </a:extLst>
          </p:cNvPr>
          <p:cNvSpPr>
            <a:spLocks noGrp="1"/>
          </p:cNvSpPr>
          <p:nvPr>
            <p:ph idx="1"/>
          </p:nvPr>
        </p:nvSpPr>
        <p:spPr/>
        <p:txBody>
          <a:bodyPr/>
          <a:lstStyle/>
          <a:p>
            <a:r>
              <a:rPr lang="en-US" b="1" dirty="0"/>
              <a:t>Database Schema</a:t>
            </a:r>
          </a:p>
          <a:p>
            <a:r>
              <a:rPr lang="en-US" dirty="0"/>
              <a:t>Description of the database </a:t>
            </a:r>
          </a:p>
          <a:p>
            <a:r>
              <a:rPr lang="en-US" dirty="0"/>
              <a:t>Specified during design phase </a:t>
            </a:r>
          </a:p>
          <a:p>
            <a:r>
              <a:rPr lang="en-US" dirty="0"/>
              <a:t>Remain almost static </a:t>
            </a:r>
          </a:p>
          <a:p>
            <a:r>
              <a:rPr lang="en-US" b="1" dirty="0"/>
              <a:t>Database Instance </a:t>
            </a:r>
          </a:p>
          <a:p>
            <a:r>
              <a:rPr lang="en-US" dirty="0"/>
              <a:t>Data in the database at any particular point in time</a:t>
            </a:r>
          </a:p>
          <a:p>
            <a:r>
              <a:rPr lang="en-US" dirty="0"/>
              <a:t>Dynamic </a:t>
            </a:r>
          </a:p>
          <a:p>
            <a:r>
              <a:rPr lang="en-US" dirty="0"/>
              <a:t>Also called an intension (or state) of database</a:t>
            </a:r>
          </a:p>
          <a:p>
            <a:endParaRPr lang="en-US" dirty="0"/>
          </a:p>
        </p:txBody>
      </p:sp>
    </p:spTree>
    <p:extLst>
      <p:ext uri="{BB962C8B-B14F-4D97-AF65-F5344CB8AC3E}">
        <p14:creationId xmlns:p14="http://schemas.microsoft.com/office/powerpoint/2010/main" val="278366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EF4D-C494-465B-B23A-EEDF522E2108}"/>
              </a:ext>
            </a:extLst>
          </p:cNvPr>
          <p:cNvSpPr>
            <a:spLocks noGrp="1"/>
          </p:cNvSpPr>
          <p:nvPr>
            <p:ph type="title"/>
          </p:nvPr>
        </p:nvSpPr>
        <p:spPr/>
        <p:txBody>
          <a:bodyPr/>
          <a:lstStyle/>
          <a:p>
            <a:r>
              <a:rPr lang="en-US" b="1" dirty="0"/>
              <a:t>Data Independence</a:t>
            </a:r>
          </a:p>
        </p:txBody>
      </p:sp>
      <p:sp>
        <p:nvSpPr>
          <p:cNvPr id="3" name="Content Placeholder 2">
            <a:extLst>
              <a:ext uri="{FF2B5EF4-FFF2-40B4-BE49-F238E27FC236}">
                <a16:creationId xmlns:a16="http://schemas.microsoft.com/office/drawing/2014/main" id="{3B16A59D-C1FD-4AD7-9631-F979B882CDD6}"/>
              </a:ext>
            </a:extLst>
          </p:cNvPr>
          <p:cNvSpPr>
            <a:spLocks noGrp="1"/>
          </p:cNvSpPr>
          <p:nvPr>
            <p:ph idx="1"/>
          </p:nvPr>
        </p:nvSpPr>
        <p:spPr/>
        <p:txBody>
          <a:bodyPr/>
          <a:lstStyle/>
          <a:p>
            <a:r>
              <a:rPr lang="en-US" dirty="0"/>
              <a:t>Logical Data Independence</a:t>
            </a:r>
          </a:p>
          <a:p>
            <a:r>
              <a:rPr lang="en-US" dirty="0"/>
              <a:t>Refers to immunity of the external schemas to changes in the conceptual schema.</a:t>
            </a:r>
          </a:p>
          <a:p>
            <a:r>
              <a:rPr lang="en-US" dirty="0"/>
              <a:t>conceptual schema to changes (</a:t>
            </a:r>
            <a:r>
              <a:rPr lang="en-US" dirty="0" err="1"/>
              <a:t>e.g</a:t>
            </a:r>
            <a:r>
              <a:rPr lang="en-US" dirty="0"/>
              <a:t> addition/removal of entities)</a:t>
            </a:r>
          </a:p>
          <a:p>
            <a:r>
              <a:rPr lang="en-US" dirty="0"/>
              <a:t>Should not require changes to external schema or rewrites of application programs</a:t>
            </a:r>
          </a:p>
        </p:txBody>
      </p:sp>
    </p:spTree>
    <p:extLst>
      <p:ext uri="{BB962C8B-B14F-4D97-AF65-F5344CB8AC3E}">
        <p14:creationId xmlns:p14="http://schemas.microsoft.com/office/powerpoint/2010/main" val="2536734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6EA5-AAEA-435A-AF45-33540DE33CD0}"/>
              </a:ext>
            </a:extLst>
          </p:cNvPr>
          <p:cNvSpPr>
            <a:spLocks noGrp="1"/>
          </p:cNvSpPr>
          <p:nvPr>
            <p:ph type="title"/>
          </p:nvPr>
        </p:nvSpPr>
        <p:spPr/>
        <p:txBody>
          <a:bodyPr/>
          <a:lstStyle/>
          <a:p>
            <a:r>
              <a:rPr lang="en-US" b="1" dirty="0"/>
              <a:t>Data Independence </a:t>
            </a:r>
          </a:p>
        </p:txBody>
      </p:sp>
      <p:sp>
        <p:nvSpPr>
          <p:cNvPr id="3" name="Content Placeholder 2">
            <a:extLst>
              <a:ext uri="{FF2B5EF4-FFF2-40B4-BE49-F238E27FC236}">
                <a16:creationId xmlns:a16="http://schemas.microsoft.com/office/drawing/2014/main" id="{9AA630CB-0946-4784-BE94-E9CA19A5C748}"/>
              </a:ext>
            </a:extLst>
          </p:cNvPr>
          <p:cNvSpPr>
            <a:spLocks noGrp="1"/>
          </p:cNvSpPr>
          <p:nvPr>
            <p:ph idx="1"/>
          </p:nvPr>
        </p:nvSpPr>
        <p:spPr/>
        <p:txBody>
          <a:bodyPr/>
          <a:lstStyle/>
          <a:p>
            <a:r>
              <a:rPr lang="en-US" b="1" dirty="0"/>
              <a:t>Physical Data Independence </a:t>
            </a:r>
          </a:p>
          <a:p>
            <a:r>
              <a:rPr lang="en-US" dirty="0"/>
              <a:t>Refers to immunity of the conceptual schema to changes in the internal schema.</a:t>
            </a:r>
          </a:p>
          <a:p>
            <a:r>
              <a:rPr lang="en-US" dirty="0"/>
              <a:t>Internal schema changes (</a:t>
            </a:r>
            <a:r>
              <a:rPr lang="en-US" dirty="0" err="1"/>
              <a:t>e.g</a:t>
            </a:r>
            <a:r>
              <a:rPr lang="en-US" dirty="0"/>
              <a:t> different file organizations, storage structures, storage devices etc.)</a:t>
            </a:r>
          </a:p>
          <a:p>
            <a:r>
              <a:rPr lang="en-US" dirty="0"/>
              <a:t>Should not require change to conceptual or external schemas</a:t>
            </a:r>
          </a:p>
        </p:txBody>
      </p:sp>
    </p:spTree>
    <p:extLst>
      <p:ext uri="{BB962C8B-B14F-4D97-AF65-F5344CB8AC3E}">
        <p14:creationId xmlns:p14="http://schemas.microsoft.com/office/powerpoint/2010/main" val="271498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EC10-D15A-4EBE-9291-EC066C4F5792}"/>
              </a:ext>
            </a:extLst>
          </p:cNvPr>
          <p:cNvSpPr>
            <a:spLocks noGrp="1"/>
          </p:cNvSpPr>
          <p:nvPr>
            <p:ph type="title"/>
          </p:nvPr>
        </p:nvSpPr>
        <p:spPr/>
        <p:txBody>
          <a:bodyPr/>
          <a:lstStyle/>
          <a:p>
            <a:r>
              <a:rPr lang="en-US" b="1" dirty="0"/>
              <a:t>Data Independence &amp; Three-Level Architecture</a:t>
            </a:r>
          </a:p>
        </p:txBody>
      </p:sp>
      <p:pic>
        <p:nvPicPr>
          <p:cNvPr id="5" name="Content Placeholder 4">
            <a:extLst>
              <a:ext uri="{FF2B5EF4-FFF2-40B4-BE49-F238E27FC236}">
                <a16:creationId xmlns:a16="http://schemas.microsoft.com/office/drawing/2014/main" id="{AEBA5014-0228-425D-9927-BDB029E40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461" y="1563758"/>
            <a:ext cx="8759687" cy="4929118"/>
          </a:xfrm>
        </p:spPr>
      </p:pic>
    </p:spTree>
    <p:extLst>
      <p:ext uri="{BB962C8B-B14F-4D97-AF65-F5344CB8AC3E}">
        <p14:creationId xmlns:p14="http://schemas.microsoft.com/office/powerpoint/2010/main" val="389348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51AD-68F7-4259-8A7C-6BC686BB76D9}"/>
              </a:ext>
            </a:extLst>
          </p:cNvPr>
          <p:cNvSpPr>
            <a:spLocks noGrp="1"/>
          </p:cNvSpPr>
          <p:nvPr>
            <p:ph type="title"/>
          </p:nvPr>
        </p:nvSpPr>
        <p:spPr>
          <a:xfrm>
            <a:off x="838200" y="500062"/>
            <a:ext cx="10515600" cy="1325563"/>
          </a:xfrm>
        </p:spPr>
        <p:txBody>
          <a:bodyPr/>
          <a:lstStyle/>
          <a:p>
            <a:r>
              <a:rPr lang="en-US" dirty="0"/>
              <a:t>Objectives of Three-Level Architecture </a:t>
            </a:r>
          </a:p>
        </p:txBody>
      </p:sp>
      <p:sp>
        <p:nvSpPr>
          <p:cNvPr id="3" name="Content Placeholder 2">
            <a:extLst>
              <a:ext uri="{FF2B5EF4-FFF2-40B4-BE49-F238E27FC236}">
                <a16:creationId xmlns:a16="http://schemas.microsoft.com/office/drawing/2014/main" id="{7B79AAED-3B3F-4828-951B-E3385642D101}"/>
              </a:ext>
            </a:extLst>
          </p:cNvPr>
          <p:cNvSpPr>
            <a:spLocks noGrp="1"/>
          </p:cNvSpPr>
          <p:nvPr>
            <p:ph idx="1"/>
          </p:nvPr>
        </p:nvSpPr>
        <p:spPr/>
        <p:txBody>
          <a:bodyPr/>
          <a:lstStyle/>
          <a:p>
            <a:r>
              <a:rPr lang="en-US" dirty="0"/>
              <a:t>All users  should be able to access same data but have a different customized view.</a:t>
            </a:r>
          </a:p>
          <a:p>
            <a:r>
              <a:rPr lang="en-US" dirty="0"/>
              <a:t>A user’s view is immune to changes made in other views </a:t>
            </a:r>
          </a:p>
          <a:p>
            <a:r>
              <a:rPr lang="en-US" dirty="0"/>
              <a:t>Users should not need to know physical database storage details.</a:t>
            </a:r>
          </a:p>
          <a:p>
            <a:r>
              <a:rPr lang="en-US" dirty="0"/>
              <a:t>DBA should be able to change database storage structures without affecting the user’s view.</a:t>
            </a:r>
          </a:p>
          <a:p>
            <a:r>
              <a:rPr lang="en-US" dirty="0"/>
              <a:t>Internal structure of database should be un affected by changes to physical aspects of storage.</a:t>
            </a:r>
          </a:p>
        </p:txBody>
      </p:sp>
    </p:spTree>
    <p:extLst>
      <p:ext uri="{BB962C8B-B14F-4D97-AF65-F5344CB8AC3E}">
        <p14:creationId xmlns:p14="http://schemas.microsoft.com/office/powerpoint/2010/main" val="350473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4BCB-ABC2-4822-A811-9C50AE8A7CAC}"/>
              </a:ext>
            </a:extLst>
          </p:cNvPr>
          <p:cNvSpPr>
            <a:spLocks noGrp="1"/>
          </p:cNvSpPr>
          <p:nvPr>
            <p:ph type="title"/>
          </p:nvPr>
        </p:nvSpPr>
        <p:spPr/>
        <p:txBody>
          <a:bodyPr/>
          <a:lstStyle/>
          <a:p>
            <a:r>
              <a:rPr lang="en-US" dirty="0"/>
              <a:t>Objectives of Three-Level Architecture </a:t>
            </a:r>
          </a:p>
        </p:txBody>
      </p:sp>
      <p:sp>
        <p:nvSpPr>
          <p:cNvPr id="3" name="Content Placeholder 2">
            <a:extLst>
              <a:ext uri="{FF2B5EF4-FFF2-40B4-BE49-F238E27FC236}">
                <a16:creationId xmlns:a16="http://schemas.microsoft.com/office/drawing/2014/main" id="{87E98F0F-99CB-431A-B283-15D2F3EFCEB3}"/>
              </a:ext>
            </a:extLst>
          </p:cNvPr>
          <p:cNvSpPr>
            <a:spLocks noGrp="1"/>
          </p:cNvSpPr>
          <p:nvPr>
            <p:ph idx="1"/>
          </p:nvPr>
        </p:nvSpPr>
        <p:spPr/>
        <p:txBody>
          <a:bodyPr/>
          <a:lstStyle/>
          <a:p>
            <a:r>
              <a:rPr lang="en-US" dirty="0"/>
              <a:t>DBA should be able to change conceptual structure of database without affecting all users </a:t>
            </a:r>
          </a:p>
        </p:txBody>
      </p:sp>
    </p:spTree>
    <p:extLst>
      <p:ext uri="{BB962C8B-B14F-4D97-AF65-F5344CB8AC3E}">
        <p14:creationId xmlns:p14="http://schemas.microsoft.com/office/powerpoint/2010/main" val="34274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D995-AF7F-4C60-B2A9-09A9F4E20DC9}"/>
              </a:ext>
            </a:extLst>
          </p:cNvPr>
          <p:cNvSpPr>
            <a:spLocks noGrp="1"/>
          </p:cNvSpPr>
          <p:nvPr>
            <p:ph type="title"/>
          </p:nvPr>
        </p:nvSpPr>
        <p:spPr/>
        <p:txBody>
          <a:bodyPr/>
          <a:lstStyle/>
          <a:p>
            <a:r>
              <a:rPr lang="en-US" dirty="0"/>
              <a:t>ANSI-SPARC Three-Level Architecture </a:t>
            </a:r>
          </a:p>
        </p:txBody>
      </p:sp>
      <p:pic>
        <p:nvPicPr>
          <p:cNvPr id="5" name="Content Placeholder 4">
            <a:extLst>
              <a:ext uri="{FF2B5EF4-FFF2-40B4-BE49-F238E27FC236}">
                <a16:creationId xmlns:a16="http://schemas.microsoft.com/office/drawing/2014/main" id="{47ED7540-3135-473F-BA20-311997B33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4818" y="1537252"/>
            <a:ext cx="7673008" cy="5049078"/>
          </a:xfrm>
        </p:spPr>
      </p:pic>
    </p:spTree>
    <p:extLst>
      <p:ext uri="{BB962C8B-B14F-4D97-AF65-F5344CB8AC3E}">
        <p14:creationId xmlns:p14="http://schemas.microsoft.com/office/powerpoint/2010/main" val="310581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4D7D-1FA3-4BBF-8FAE-76BE1D62F7EB}"/>
              </a:ext>
            </a:extLst>
          </p:cNvPr>
          <p:cNvSpPr>
            <a:spLocks noGrp="1"/>
          </p:cNvSpPr>
          <p:nvPr>
            <p:ph type="title"/>
          </p:nvPr>
        </p:nvSpPr>
        <p:spPr/>
        <p:txBody>
          <a:bodyPr/>
          <a:lstStyle/>
          <a:p>
            <a:r>
              <a:rPr lang="en-US" b="1" dirty="0"/>
              <a:t>External Level </a:t>
            </a:r>
          </a:p>
        </p:txBody>
      </p:sp>
      <p:sp>
        <p:nvSpPr>
          <p:cNvPr id="3" name="Content Placeholder 2">
            <a:extLst>
              <a:ext uri="{FF2B5EF4-FFF2-40B4-BE49-F238E27FC236}">
                <a16:creationId xmlns:a16="http://schemas.microsoft.com/office/drawing/2014/main" id="{F55FC96A-8A28-43EF-88C1-68FE385D378F}"/>
              </a:ext>
            </a:extLst>
          </p:cNvPr>
          <p:cNvSpPr>
            <a:spLocks noGrp="1"/>
          </p:cNvSpPr>
          <p:nvPr>
            <p:ph idx="1"/>
          </p:nvPr>
        </p:nvSpPr>
        <p:spPr/>
        <p:txBody>
          <a:bodyPr/>
          <a:lstStyle/>
          <a:p>
            <a:r>
              <a:rPr lang="en-US" dirty="0"/>
              <a:t>Users’ view of the database</a:t>
            </a:r>
          </a:p>
          <a:p>
            <a:r>
              <a:rPr lang="en-US" dirty="0"/>
              <a:t>Describes that part of database that is relevant to a particular user </a:t>
            </a:r>
          </a:p>
          <a:p>
            <a:r>
              <a:rPr lang="en-US" dirty="0"/>
              <a:t>Different views may have different representation of same data (e.g. different date formats, age derived from DOB etc.)</a:t>
            </a:r>
          </a:p>
        </p:txBody>
      </p:sp>
    </p:spTree>
    <p:extLst>
      <p:ext uri="{BB962C8B-B14F-4D97-AF65-F5344CB8AC3E}">
        <p14:creationId xmlns:p14="http://schemas.microsoft.com/office/powerpoint/2010/main" val="133604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F6F7-40ED-4A63-B164-27BD1EF4528D}"/>
              </a:ext>
            </a:extLst>
          </p:cNvPr>
          <p:cNvSpPr>
            <a:spLocks noGrp="1"/>
          </p:cNvSpPr>
          <p:nvPr>
            <p:ph type="title"/>
          </p:nvPr>
        </p:nvSpPr>
        <p:spPr/>
        <p:txBody>
          <a:bodyPr/>
          <a:lstStyle/>
          <a:p>
            <a:r>
              <a:rPr lang="en-US" b="1" dirty="0"/>
              <a:t>Conceptual Level</a:t>
            </a:r>
          </a:p>
        </p:txBody>
      </p:sp>
      <p:sp>
        <p:nvSpPr>
          <p:cNvPr id="3" name="Content Placeholder 2">
            <a:extLst>
              <a:ext uri="{FF2B5EF4-FFF2-40B4-BE49-F238E27FC236}">
                <a16:creationId xmlns:a16="http://schemas.microsoft.com/office/drawing/2014/main" id="{81DA617B-27C0-425D-9941-95D9994A1D66}"/>
              </a:ext>
            </a:extLst>
          </p:cNvPr>
          <p:cNvSpPr>
            <a:spLocks noGrp="1"/>
          </p:cNvSpPr>
          <p:nvPr>
            <p:ph idx="1"/>
          </p:nvPr>
        </p:nvSpPr>
        <p:spPr/>
        <p:txBody>
          <a:bodyPr/>
          <a:lstStyle/>
          <a:p>
            <a:r>
              <a:rPr lang="en-US" dirty="0"/>
              <a:t>Community view of the database </a:t>
            </a:r>
          </a:p>
          <a:p>
            <a:r>
              <a:rPr lang="en-US" dirty="0"/>
              <a:t>Describes what data is stored in the database and the relationships among the data.</a:t>
            </a:r>
          </a:p>
          <a:p>
            <a:r>
              <a:rPr lang="en-US" dirty="0"/>
              <a:t>Along with any constraints on data</a:t>
            </a:r>
          </a:p>
          <a:p>
            <a:r>
              <a:rPr lang="en-US" dirty="0"/>
              <a:t>Independent of any storage considerations</a:t>
            </a:r>
          </a:p>
        </p:txBody>
      </p:sp>
    </p:spTree>
    <p:extLst>
      <p:ext uri="{BB962C8B-B14F-4D97-AF65-F5344CB8AC3E}">
        <p14:creationId xmlns:p14="http://schemas.microsoft.com/office/powerpoint/2010/main" val="59828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38DB-3379-4091-ACC1-1C0A424142E6}"/>
              </a:ext>
            </a:extLst>
          </p:cNvPr>
          <p:cNvSpPr>
            <a:spLocks noGrp="1"/>
          </p:cNvSpPr>
          <p:nvPr>
            <p:ph type="title"/>
          </p:nvPr>
        </p:nvSpPr>
        <p:spPr/>
        <p:txBody>
          <a:bodyPr/>
          <a:lstStyle/>
          <a:p>
            <a:r>
              <a:rPr lang="en-US" b="1" dirty="0"/>
              <a:t>Internal Level</a:t>
            </a:r>
          </a:p>
        </p:txBody>
      </p:sp>
      <p:sp>
        <p:nvSpPr>
          <p:cNvPr id="3" name="Content Placeholder 2">
            <a:extLst>
              <a:ext uri="{FF2B5EF4-FFF2-40B4-BE49-F238E27FC236}">
                <a16:creationId xmlns:a16="http://schemas.microsoft.com/office/drawing/2014/main" id="{FA4FF975-50A8-426A-9154-0D03ADF84F32}"/>
              </a:ext>
            </a:extLst>
          </p:cNvPr>
          <p:cNvSpPr>
            <a:spLocks noGrp="1"/>
          </p:cNvSpPr>
          <p:nvPr>
            <p:ph idx="1"/>
          </p:nvPr>
        </p:nvSpPr>
        <p:spPr/>
        <p:txBody>
          <a:bodyPr>
            <a:normAutofit lnSpcReduction="10000"/>
          </a:bodyPr>
          <a:lstStyle/>
          <a:p>
            <a:r>
              <a:rPr lang="en-US" dirty="0"/>
              <a:t>The physical representation of the database on the computer</a:t>
            </a:r>
          </a:p>
          <a:p>
            <a:r>
              <a:rPr lang="en-US" dirty="0"/>
              <a:t>describes how the data is stored in the database</a:t>
            </a:r>
          </a:p>
          <a:p>
            <a:r>
              <a:rPr lang="en-US" dirty="0"/>
              <a:t>physical implementation of the database to achieve optimal runtime performance and storage space utilization</a:t>
            </a:r>
          </a:p>
          <a:p>
            <a:r>
              <a:rPr lang="en-US" dirty="0"/>
              <a:t>Data structures and file organizations used to store data on storage devices.</a:t>
            </a:r>
          </a:p>
          <a:p>
            <a:r>
              <a:rPr lang="en-US" dirty="0"/>
              <a:t>Interfaces with the operating system access methods (file management techniques for storing and retrieving data records) to place the data on the storage devices, build the indexes, retrieve the data, and so on.</a:t>
            </a:r>
          </a:p>
        </p:txBody>
      </p:sp>
    </p:spTree>
    <p:extLst>
      <p:ext uri="{BB962C8B-B14F-4D97-AF65-F5344CB8AC3E}">
        <p14:creationId xmlns:p14="http://schemas.microsoft.com/office/powerpoint/2010/main" val="234589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6CA3-5B80-497D-B04A-3BAEE3C02E59}"/>
              </a:ext>
            </a:extLst>
          </p:cNvPr>
          <p:cNvSpPr>
            <a:spLocks noGrp="1"/>
          </p:cNvSpPr>
          <p:nvPr>
            <p:ph type="title"/>
          </p:nvPr>
        </p:nvSpPr>
        <p:spPr/>
        <p:txBody>
          <a:bodyPr/>
          <a:lstStyle/>
          <a:p>
            <a:r>
              <a:rPr lang="en-US" b="1" dirty="0"/>
              <a:t>Differences between Three-Levels</a:t>
            </a:r>
          </a:p>
        </p:txBody>
      </p:sp>
      <p:pic>
        <p:nvPicPr>
          <p:cNvPr id="5" name="Content Placeholder 4">
            <a:extLst>
              <a:ext uri="{FF2B5EF4-FFF2-40B4-BE49-F238E27FC236}">
                <a16:creationId xmlns:a16="http://schemas.microsoft.com/office/drawing/2014/main" id="{08F1158B-F3F7-40BC-8001-4500F9233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209" y="1550504"/>
            <a:ext cx="8507895" cy="4942371"/>
          </a:xfrm>
        </p:spPr>
      </p:pic>
    </p:spTree>
    <p:extLst>
      <p:ext uri="{BB962C8B-B14F-4D97-AF65-F5344CB8AC3E}">
        <p14:creationId xmlns:p14="http://schemas.microsoft.com/office/powerpoint/2010/main" val="31893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45C6-35DB-4FDB-A2EB-534D2530D0D9}"/>
              </a:ext>
            </a:extLst>
          </p:cNvPr>
          <p:cNvSpPr>
            <a:spLocks noGrp="1"/>
          </p:cNvSpPr>
          <p:nvPr>
            <p:ph type="title"/>
          </p:nvPr>
        </p:nvSpPr>
        <p:spPr/>
        <p:txBody>
          <a:bodyPr/>
          <a:lstStyle/>
          <a:p>
            <a:r>
              <a:rPr lang="en-US" b="1" dirty="0"/>
              <a:t>Schemas</a:t>
            </a:r>
          </a:p>
        </p:txBody>
      </p:sp>
      <p:sp>
        <p:nvSpPr>
          <p:cNvPr id="3" name="Content Placeholder 2">
            <a:extLst>
              <a:ext uri="{FF2B5EF4-FFF2-40B4-BE49-F238E27FC236}">
                <a16:creationId xmlns:a16="http://schemas.microsoft.com/office/drawing/2014/main" id="{7FF3EC88-23BB-42C6-8F26-5B297EC45254}"/>
              </a:ext>
            </a:extLst>
          </p:cNvPr>
          <p:cNvSpPr>
            <a:spLocks noGrp="1"/>
          </p:cNvSpPr>
          <p:nvPr>
            <p:ph idx="1"/>
          </p:nvPr>
        </p:nvSpPr>
        <p:spPr/>
        <p:txBody>
          <a:bodyPr/>
          <a:lstStyle/>
          <a:p>
            <a:r>
              <a:rPr lang="en-US" b="1" dirty="0"/>
              <a:t>External Schemas </a:t>
            </a:r>
          </a:p>
          <a:p>
            <a:r>
              <a:rPr lang="en-US" dirty="0"/>
              <a:t>also called subschemas</a:t>
            </a:r>
          </a:p>
          <a:p>
            <a:r>
              <a:rPr lang="en-US" dirty="0"/>
              <a:t>Multiple schemas per database </a:t>
            </a:r>
          </a:p>
          <a:p>
            <a:r>
              <a:rPr lang="en-US" dirty="0"/>
              <a:t>correspond to different views of the data</a:t>
            </a:r>
          </a:p>
          <a:p>
            <a:r>
              <a:rPr lang="en-US" b="1" dirty="0"/>
              <a:t>Conceptual Schema</a:t>
            </a:r>
          </a:p>
          <a:p>
            <a:r>
              <a:rPr lang="en-US" dirty="0"/>
              <a:t>describes all the entities, attributes, and relationships together with integrity constraints</a:t>
            </a:r>
          </a:p>
          <a:p>
            <a:r>
              <a:rPr lang="en-US" dirty="0"/>
              <a:t>Only one schema per database </a:t>
            </a:r>
          </a:p>
        </p:txBody>
      </p:sp>
    </p:spTree>
    <p:extLst>
      <p:ext uri="{BB962C8B-B14F-4D97-AF65-F5344CB8AC3E}">
        <p14:creationId xmlns:p14="http://schemas.microsoft.com/office/powerpoint/2010/main" val="3522577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620</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DBMS</vt:lpstr>
      <vt:lpstr>Objectives of Three-Level Architecture </vt:lpstr>
      <vt:lpstr>Objectives of Three-Level Architecture </vt:lpstr>
      <vt:lpstr>ANSI-SPARC Three-Level Architecture </vt:lpstr>
      <vt:lpstr>External Level </vt:lpstr>
      <vt:lpstr>Conceptual Level</vt:lpstr>
      <vt:lpstr>Internal Level</vt:lpstr>
      <vt:lpstr>Differences between Three-Levels</vt:lpstr>
      <vt:lpstr>Schemas</vt:lpstr>
      <vt:lpstr>Schemas </vt:lpstr>
      <vt:lpstr>Mappings</vt:lpstr>
      <vt:lpstr>Conceptual/Internal mapping </vt:lpstr>
      <vt:lpstr>External/Conceptual mapping </vt:lpstr>
      <vt:lpstr>Instances </vt:lpstr>
      <vt:lpstr>Data Independence</vt:lpstr>
      <vt:lpstr>Data Independence </vt:lpstr>
      <vt:lpstr>Data Independence &amp; Three-Level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M.Usman</dc:creator>
  <cp:lastModifiedBy>M.Usman</cp:lastModifiedBy>
  <cp:revision>7</cp:revision>
  <dcterms:created xsi:type="dcterms:W3CDTF">2020-02-03T07:58:46Z</dcterms:created>
  <dcterms:modified xsi:type="dcterms:W3CDTF">2020-02-06T05:42:01Z</dcterms:modified>
</cp:coreProperties>
</file>