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2A56-37FD-4BCD-B133-DB1BD071D4E7}" type="datetimeFigureOut">
              <a:rPr lang="en-US" smtClean="0"/>
              <a:pPr/>
              <a:t>08-May-18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7B79-2DC0-4CC4-8A1A-649B83DB0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2A56-37FD-4BCD-B133-DB1BD071D4E7}" type="datetimeFigureOut">
              <a:rPr lang="en-US" smtClean="0"/>
              <a:pPr/>
              <a:t>08-May-18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7B79-2DC0-4CC4-8A1A-649B83DB0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2A56-37FD-4BCD-B133-DB1BD071D4E7}" type="datetimeFigureOut">
              <a:rPr lang="en-US" smtClean="0"/>
              <a:pPr/>
              <a:t>08-May-18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7B79-2DC0-4CC4-8A1A-649B83DB0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2A56-37FD-4BCD-B133-DB1BD071D4E7}" type="datetimeFigureOut">
              <a:rPr lang="en-US" smtClean="0"/>
              <a:pPr/>
              <a:t>08-May-18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7B79-2DC0-4CC4-8A1A-649B83DB0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2A56-37FD-4BCD-B133-DB1BD071D4E7}" type="datetimeFigureOut">
              <a:rPr lang="en-US" smtClean="0"/>
              <a:pPr/>
              <a:t>08-May-18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7B79-2DC0-4CC4-8A1A-649B83DB0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2A56-37FD-4BCD-B133-DB1BD071D4E7}" type="datetimeFigureOut">
              <a:rPr lang="en-US" smtClean="0"/>
              <a:pPr/>
              <a:t>08-May-18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7B79-2DC0-4CC4-8A1A-649B83DB0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2A56-37FD-4BCD-B133-DB1BD071D4E7}" type="datetimeFigureOut">
              <a:rPr lang="en-US" smtClean="0"/>
              <a:pPr/>
              <a:t>08-May-18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7B79-2DC0-4CC4-8A1A-649B83DB0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2A56-37FD-4BCD-B133-DB1BD071D4E7}" type="datetimeFigureOut">
              <a:rPr lang="en-US" smtClean="0"/>
              <a:pPr/>
              <a:t>08-May-18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7B79-2DC0-4CC4-8A1A-649B83DB0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2A56-37FD-4BCD-B133-DB1BD071D4E7}" type="datetimeFigureOut">
              <a:rPr lang="en-US" smtClean="0"/>
              <a:pPr/>
              <a:t>08-May-18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7B79-2DC0-4CC4-8A1A-649B83DB0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2A56-37FD-4BCD-B133-DB1BD071D4E7}" type="datetimeFigureOut">
              <a:rPr lang="en-US" smtClean="0"/>
              <a:pPr/>
              <a:t>08-May-18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7B79-2DC0-4CC4-8A1A-649B83DB0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2A56-37FD-4BCD-B133-DB1BD071D4E7}" type="datetimeFigureOut">
              <a:rPr lang="en-US" smtClean="0"/>
              <a:pPr/>
              <a:t>08-May-18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7B79-2DC0-4CC4-8A1A-649B83DB0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D2A56-37FD-4BCD-B133-DB1BD071D4E7}" type="datetimeFigureOut">
              <a:rPr lang="en-US" smtClean="0"/>
              <a:pPr/>
              <a:t>08-May-18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B7B79-2DC0-4CC4-8A1A-649B83DB0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Data Structure and Algorithms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BS(CS) 3</a:t>
            </a:r>
            <a:r>
              <a:rPr lang="en-US" baseline="30000" dirty="0" smtClean="0">
                <a:solidFill>
                  <a:srgbClr val="7030A0"/>
                </a:solidFill>
              </a:rPr>
              <a:t>rd</a:t>
            </a:r>
            <a:r>
              <a:rPr lang="en-US" dirty="0" smtClean="0">
                <a:solidFill>
                  <a:srgbClr val="7030A0"/>
                </a:solidFill>
              </a:rPr>
              <a:t> Semester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Farhan Shafiq, Ph.D.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farhanshafiq@fuuast.edu.pk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is the process of defining a problem (or the solution to a problem) in terms of (a simpler version of) itself.</a:t>
            </a:r>
          </a:p>
          <a:p>
            <a:pPr>
              <a:buNone/>
            </a:pPr>
            <a:r>
              <a:rPr lang="en-US" dirty="0" smtClean="0"/>
              <a:t>For example, we can define the operation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"</a:t>
            </a:r>
            <a:r>
              <a:rPr lang="en-US" dirty="0" smtClean="0"/>
              <a:t>find your way home" as: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 are at home, stop moving.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Take one step toward home.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"find your way home".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the solution to finding your way home is two steps (three steps). </a:t>
            </a:r>
            <a:endParaRPr lang="en-US" dirty="0" smtClean="0"/>
          </a:p>
          <a:p>
            <a:pPr lvl="1"/>
            <a:r>
              <a:rPr lang="en-US" dirty="0" smtClean="0"/>
              <a:t>First</a:t>
            </a:r>
            <a:r>
              <a:rPr lang="en-US" dirty="0" smtClean="0"/>
              <a:t>, we don't go home if we are already home. </a:t>
            </a:r>
            <a:endParaRPr lang="en-US" dirty="0" smtClean="0"/>
          </a:p>
          <a:p>
            <a:pPr lvl="1"/>
            <a:r>
              <a:rPr lang="en-US" dirty="0" smtClean="0"/>
              <a:t>Secondly</a:t>
            </a:r>
            <a:r>
              <a:rPr lang="en-US" dirty="0" smtClean="0"/>
              <a:t>, we do a very simple action that makes our situation simpler to solve. </a:t>
            </a:r>
            <a:endParaRPr lang="en-US" dirty="0" smtClean="0"/>
          </a:p>
          <a:p>
            <a:pPr lvl="1"/>
            <a:r>
              <a:rPr lang="en-US" dirty="0" smtClean="0"/>
              <a:t>Finally</a:t>
            </a:r>
            <a:r>
              <a:rPr lang="en-US" dirty="0" smtClean="0"/>
              <a:t>, we redo the entire algorithm.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Arial Black" pitchFamily="34" charset="0"/>
              </a:rPr>
              <a:t>What is Recursion?</a:t>
            </a:r>
            <a:endParaRPr lang="en-US" b="1" dirty="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4000" b="1" dirty="0" smtClean="0">
                <a:solidFill>
                  <a:srgbClr val="0070C0"/>
                </a:solidFill>
              </a:rPr>
              <a:t>Recursion</a:t>
            </a:r>
            <a:r>
              <a:rPr lang="en-US" dirty="0" smtClean="0"/>
              <a:t> in computer science is a method where the solution to a problem depends on solutions to smaller instances of the same problem (as opposed to iteration</a:t>
            </a:r>
            <a:r>
              <a:rPr lang="en-US" dirty="0" smtClean="0"/>
              <a:t>).</a:t>
            </a:r>
            <a:r>
              <a:rPr lang="en-US" dirty="0" smtClean="0"/>
              <a:t> The approach can be applied to many types of problems, and recursion is one of the central ideas of computer </a:t>
            </a:r>
            <a:r>
              <a:rPr lang="en-US" dirty="0" smtClean="0"/>
              <a:t>science.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b="1" dirty="0" smtClean="0"/>
              <a:t>Recursion</a:t>
            </a:r>
            <a:r>
              <a:rPr lang="en-US" dirty="0" smtClean="0"/>
              <a:t> occurs when a thing is defined in terms of itself or of its type. Recursion is used in a variety of disciplines ranging from </a:t>
            </a:r>
            <a:r>
              <a:rPr lang="en-US" dirty="0" smtClean="0"/>
              <a:t>linguistics to</a:t>
            </a:r>
            <a:r>
              <a:rPr lang="en-US" dirty="0" smtClean="0"/>
              <a:t> logic.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smtClean="0"/>
              <a:t>most common application of recursion is in mathematics and computer science, where a function being defined is applied within its own definition. </a:t>
            </a:r>
            <a:endParaRPr lang="en-US" dirty="0" smtClean="0"/>
          </a:p>
          <a:p>
            <a:pPr algn="just"/>
            <a:r>
              <a:rPr lang="en-US" dirty="0" smtClean="0"/>
              <a:t>While </a:t>
            </a:r>
            <a:r>
              <a:rPr lang="en-US" dirty="0" smtClean="0"/>
              <a:t>this apparently defines an infinite number of instances (function values), it is often done in such a way that no loop or infinite chain of references can occur.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A common method of simplification is to divide a problem into </a:t>
            </a:r>
            <a:r>
              <a:rPr lang="en-US" dirty="0" smtClean="0"/>
              <a:t>sub-problems </a:t>
            </a:r>
            <a:r>
              <a:rPr lang="en-US" dirty="0" smtClean="0"/>
              <a:t>of the same type. </a:t>
            </a:r>
            <a:endParaRPr lang="en-US" dirty="0" smtClean="0"/>
          </a:p>
          <a:p>
            <a:pPr algn="just"/>
            <a:r>
              <a:rPr lang="en-US" dirty="0" smtClean="0"/>
              <a:t>As </a:t>
            </a:r>
            <a:r>
              <a:rPr lang="en-US" dirty="0" smtClean="0"/>
              <a:t>a computer programming technique, this is called divide and conquer and is key to the design of many important algorithms. </a:t>
            </a:r>
            <a:endParaRPr lang="en-US" dirty="0" smtClean="0"/>
          </a:p>
          <a:p>
            <a:pPr algn="just"/>
            <a:r>
              <a:rPr lang="en-US" dirty="0" smtClean="0"/>
              <a:t>Divide </a:t>
            </a:r>
            <a:r>
              <a:rPr lang="en-US" dirty="0" smtClean="0"/>
              <a:t>and conquer serves as a top-down approach to problem solving, where problems are solved by solving smaller and smaller instances. 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classic example of recursion is the definition of the </a:t>
            </a:r>
            <a:r>
              <a:rPr lang="en-US" dirty="0" smtClean="0"/>
              <a:t>factorial</a:t>
            </a:r>
            <a:r>
              <a:rPr lang="en-US" dirty="0" smtClean="0"/>
              <a:t> function, given here in C code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unsigned </a:t>
            </a:r>
            <a:r>
              <a:rPr lang="en-US" b="1" dirty="0" err="1" smtClean="0"/>
              <a:t>int</a:t>
            </a:r>
            <a:r>
              <a:rPr lang="en-US" b="1" dirty="0" smtClean="0"/>
              <a:t> factorial(unsigned </a:t>
            </a:r>
            <a:r>
              <a:rPr lang="en-US" b="1" dirty="0" err="1" smtClean="0"/>
              <a:t>int</a:t>
            </a:r>
            <a:r>
              <a:rPr lang="en-US" b="1" dirty="0" smtClean="0"/>
              <a:t> n) 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70C0"/>
                </a:solidFill>
              </a:rPr>
              <a:t>{ 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	if</a:t>
            </a:r>
            <a:r>
              <a:rPr lang="en-US" dirty="0" smtClean="0"/>
              <a:t> </a:t>
            </a:r>
            <a:r>
              <a:rPr lang="en-US" dirty="0" smtClean="0"/>
              <a:t>(n == 0)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		return</a:t>
            </a:r>
            <a:r>
              <a:rPr lang="en-US" dirty="0" smtClean="0"/>
              <a:t> </a:t>
            </a:r>
            <a:r>
              <a:rPr lang="en-US" dirty="0" smtClean="0"/>
              <a:t>1;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} </a:t>
            </a:r>
          </a:p>
          <a:p>
            <a:pPr>
              <a:buNone/>
            </a:pPr>
            <a:r>
              <a:rPr lang="en-US" b="1" dirty="0" smtClean="0"/>
              <a:t>		else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B050"/>
                </a:solidFill>
              </a:rPr>
              <a:t>{ 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	return</a:t>
            </a:r>
            <a:r>
              <a:rPr lang="en-US" dirty="0" smtClean="0"/>
              <a:t> </a:t>
            </a:r>
            <a:r>
              <a:rPr lang="en-US" dirty="0" smtClean="0"/>
              <a:t>n * factorial(n - 1);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B050"/>
                </a:solidFill>
              </a:rPr>
              <a:t>}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70C0"/>
                </a:solidFill>
              </a:rPr>
              <a:t>}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Parts of a Recursive </a:t>
            </a:r>
            <a:r>
              <a:rPr lang="en-US" b="1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recursive algorithms must have the following: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Base Case (i.e., when to stop)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 toward Base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Recursive Call (i.e., call ourselves)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Fibonacci series generates the subsequent number by adding two previous numbers. Fibonacci series starts from two numbers  </a:t>
            </a:r>
            <a:r>
              <a:rPr lang="en-US" b="1" dirty="0" smtClean="0"/>
              <a:t>F</a:t>
            </a:r>
            <a:r>
              <a:rPr lang="en-US" b="1" baseline="-25000" dirty="0" smtClean="0"/>
              <a:t>0</a:t>
            </a:r>
            <a:r>
              <a:rPr lang="en-US" b="1" dirty="0" smtClean="0"/>
              <a:t> &amp; F</a:t>
            </a:r>
            <a:r>
              <a:rPr lang="en-US" b="1" baseline="-25000" dirty="0" smtClean="0"/>
              <a:t>1</a:t>
            </a:r>
            <a:r>
              <a:rPr lang="en-US" dirty="0" smtClean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smtClean="0"/>
              <a:t>initial values of F</a:t>
            </a:r>
            <a:r>
              <a:rPr lang="en-US" baseline="-25000" dirty="0" smtClean="0"/>
              <a:t>0</a:t>
            </a:r>
            <a:r>
              <a:rPr lang="en-US" dirty="0" smtClean="0"/>
              <a:t> &amp; F</a:t>
            </a:r>
            <a:r>
              <a:rPr lang="en-US" baseline="-25000" dirty="0" smtClean="0"/>
              <a:t>1</a:t>
            </a:r>
            <a:r>
              <a:rPr lang="en-US" dirty="0" smtClean="0"/>
              <a:t> can be taken 0, 1 or 1, 1 respectively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Fibonacci series satisfies the following conditions </a:t>
            </a:r>
            <a:endParaRPr lang="en-US" dirty="0" smtClean="0"/>
          </a:p>
          <a:p>
            <a:pPr lvl="1" algn="just"/>
            <a:r>
              <a:rPr lang="en-US" dirty="0" smtClean="0"/>
              <a:t>F</a:t>
            </a:r>
            <a:r>
              <a:rPr lang="en-US" baseline="-25000" dirty="0" smtClean="0"/>
              <a:t>n</a:t>
            </a:r>
            <a:r>
              <a:rPr lang="en-US" dirty="0" smtClean="0"/>
              <a:t> = F</a:t>
            </a:r>
            <a:r>
              <a:rPr lang="en-US" baseline="-25000" dirty="0" smtClean="0"/>
              <a:t>n-1</a:t>
            </a:r>
            <a:r>
              <a:rPr lang="en-US" dirty="0" smtClean="0"/>
              <a:t> + F</a:t>
            </a:r>
            <a:r>
              <a:rPr lang="en-US" baseline="-25000" dirty="0" smtClean="0"/>
              <a:t>n-2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218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Data Structure and Algorithms</vt:lpstr>
      <vt:lpstr>Slide 2</vt:lpstr>
      <vt:lpstr>Slide 3</vt:lpstr>
      <vt:lpstr>What is Recursion?</vt:lpstr>
      <vt:lpstr>Slide 5</vt:lpstr>
      <vt:lpstr>Slide 6</vt:lpstr>
      <vt:lpstr>Example</vt:lpstr>
      <vt:lpstr>Parts of a Recursive Algorithm</vt:lpstr>
      <vt:lpstr>Fibonacci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Algorithms</dc:title>
  <dc:creator>Farhan</dc:creator>
  <cp:lastModifiedBy>Farhan</cp:lastModifiedBy>
  <cp:revision>5</cp:revision>
  <dcterms:created xsi:type="dcterms:W3CDTF">2018-05-07T20:33:25Z</dcterms:created>
  <dcterms:modified xsi:type="dcterms:W3CDTF">2018-05-07T21:21:18Z</dcterms:modified>
</cp:coreProperties>
</file>