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5AA6F-E0BF-40A8-AE3D-7545A1A9D1F9}" type="datetimeFigureOut">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AA6F-E0BF-40A8-AE3D-7545A1A9D1F9}" type="datetimeFigureOut">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AA6F-E0BF-40A8-AE3D-7545A1A9D1F9}" type="datetimeFigureOut">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AA6F-E0BF-40A8-AE3D-7545A1A9D1F9}" type="datetimeFigureOut">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F5AA6F-E0BF-40A8-AE3D-7545A1A9D1F9}" type="datetimeFigureOut">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5AA6F-E0BF-40A8-AE3D-7545A1A9D1F9}" type="datetimeFigureOut">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5AA6F-E0BF-40A8-AE3D-7545A1A9D1F9}" type="datetimeFigureOut">
              <a:rPr lang="en-US" smtClean="0"/>
              <a:pPr/>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5AA6F-E0BF-40A8-AE3D-7545A1A9D1F9}" type="datetimeFigureOut">
              <a:rPr lang="en-US" smtClean="0"/>
              <a:pPr/>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5AA6F-E0BF-40A8-AE3D-7545A1A9D1F9}" type="datetimeFigureOut">
              <a:rPr lang="en-US" smtClean="0"/>
              <a:pPr/>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5AA6F-E0BF-40A8-AE3D-7545A1A9D1F9}" type="datetimeFigureOut">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5AA6F-E0BF-40A8-AE3D-7545A1A9D1F9}" type="datetimeFigureOut">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68479-C896-408A-8C32-F5F92B0091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5AA6F-E0BF-40A8-AE3D-7545A1A9D1F9}" type="datetimeFigureOut">
              <a:rPr lang="en-US" smtClean="0"/>
              <a:pPr/>
              <a:t>6/25/2020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68479-C896-408A-8C32-F5F92B0091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etitive-Programming-1.jpg"/>
          <p:cNvPicPr>
            <a:picLocks noChangeAspect="1"/>
          </p:cNvPicPr>
          <p:nvPr/>
        </p:nvPicPr>
        <p:blipFill>
          <a:blip r:embed="rId2"/>
          <a:stretch>
            <a:fillRect/>
          </a:stretch>
        </p:blipFill>
        <p:spPr>
          <a:xfrm>
            <a:off x="0" y="1676400"/>
            <a:ext cx="9144000" cy="2692400"/>
          </a:xfrm>
          <a:prstGeom prst="rect">
            <a:avLst/>
          </a:prstGeom>
        </p:spPr>
      </p:pic>
      <p:sp>
        <p:nvSpPr>
          <p:cNvPr id="2" name="Title 1"/>
          <p:cNvSpPr>
            <a:spLocks noGrp="1"/>
          </p:cNvSpPr>
          <p:nvPr>
            <p:ph type="ctrTitle"/>
          </p:nvPr>
        </p:nvSpPr>
        <p:spPr>
          <a:xfrm>
            <a:off x="533400" y="304800"/>
            <a:ext cx="7772400" cy="1470025"/>
          </a:xfrm>
        </p:spPr>
        <p:txBody>
          <a:bodyPr>
            <a:noAutofit/>
          </a:bodyPr>
          <a:lstStyle/>
          <a:p>
            <a:r>
              <a:rPr lang="en-US" sz="4000" b="1" dirty="0" smtClean="0">
                <a:latin typeface="Arial Rounded MT Bold" pitchFamily="34" charset="0"/>
              </a:rPr>
              <a:t>Data Structure and Algorithms</a:t>
            </a:r>
            <a:endParaRPr lang="en-US" sz="4000" b="1" dirty="0">
              <a:latin typeface="Arial Rounded MT Bold" pitchFamily="34" charset="0"/>
            </a:endParaRPr>
          </a:p>
        </p:txBody>
      </p:sp>
      <p:sp>
        <p:nvSpPr>
          <p:cNvPr id="3" name="Subtitle 2"/>
          <p:cNvSpPr>
            <a:spLocks noGrp="1"/>
          </p:cNvSpPr>
          <p:nvPr>
            <p:ph type="subTitle" idx="1"/>
          </p:nvPr>
        </p:nvSpPr>
        <p:spPr>
          <a:xfrm>
            <a:off x="2743200" y="5105400"/>
            <a:ext cx="6400800" cy="1752600"/>
          </a:xfrm>
        </p:spPr>
        <p:txBody>
          <a:bodyPr/>
          <a:lstStyle/>
          <a:p>
            <a:r>
              <a:rPr lang="en-US" dirty="0" smtClean="0"/>
              <a:t>BS(CS) Semester 3</a:t>
            </a:r>
          </a:p>
          <a:p>
            <a:r>
              <a:rPr lang="en-US" smtClean="0"/>
              <a:t>Jan-to-June </a:t>
            </a:r>
            <a:r>
              <a:rPr lang="en-US" smtClean="0"/>
              <a:t>2020</a:t>
            </a:r>
            <a:endParaRPr lang="en-US" dirty="0" smtClean="0"/>
          </a:p>
          <a:p>
            <a:r>
              <a:rPr lang="en-US" sz="2400" dirty="0" smtClean="0">
                <a:solidFill>
                  <a:schemeClr val="tx2">
                    <a:lumMod val="50000"/>
                  </a:schemeClr>
                </a:solidFill>
              </a:rPr>
              <a:t>Farhan Shafiq, Ph.D.</a:t>
            </a:r>
            <a:endParaRPr lang="en-US" sz="24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rPr>
              <a:t>Characteristics of a Data Structure</a:t>
            </a:r>
            <a:endParaRPr lang="en-US" b="1" dirty="0">
              <a:solidFill>
                <a:srgbClr val="00B050"/>
              </a:solidFill>
            </a:endParaRPr>
          </a:p>
        </p:txBody>
      </p:sp>
      <p:sp>
        <p:nvSpPr>
          <p:cNvPr id="3" name="Content Placeholder 2"/>
          <p:cNvSpPr>
            <a:spLocks noGrp="1"/>
          </p:cNvSpPr>
          <p:nvPr>
            <p:ph idx="1"/>
          </p:nvPr>
        </p:nvSpPr>
        <p:spPr/>
        <p:txBody>
          <a:bodyPr>
            <a:normAutofit/>
          </a:bodyPr>
          <a:lstStyle/>
          <a:p>
            <a:r>
              <a:rPr lang="en-US" b="1" dirty="0" smtClean="0"/>
              <a:t>Correctness</a:t>
            </a:r>
            <a:r>
              <a:rPr lang="en-US" dirty="0"/>
              <a:t> − Data structure implementation should implement its interface correctly.</a:t>
            </a:r>
          </a:p>
          <a:p>
            <a:r>
              <a:rPr lang="en-US" b="1" dirty="0"/>
              <a:t>Time Complexity</a:t>
            </a:r>
            <a:r>
              <a:rPr lang="en-US" dirty="0"/>
              <a:t> − Running time or the execution time of operations of data structure must be as small as possible.</a:t>
            </a:r>
          </a:p>
          <a:p>
            <a:r>
              <a:rPr lang="en-US" b="1" dirty="0"/>
              <a:t>Space Complexity</a:t>
            </a:r>
            <a:r>
              <a:rPr lang="en-US" dirty="0"/>
              <a:t> − Memory usage of a data structure operation should be as little as possible.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Need for Data </a:t>
            </a:r>
            <a:r>
              <a:rPr lang="en-US" b="1" dirty="0" smtClean="0">
                <a:solidFill>
                  <a:srgbClr val="00B050"/>
                </a:solidFill>
              </a:rPr>
              <a:t>Structure</a:t>
            </a:r>
            <a:endParaRPr lang="en-US" b="1" dirty="0">
              <a:solidFill>
                <a:srgbClr val="00B050"/>
              </a:solidFill>
            </a:endParaRPr>
          </a:p>
        </p:txBody>
      </p:sp>
      <p:sp>
        <p:nvSpPr>
          <p:cNvPr id="3" name="Content Placeholder 2"/>
          <p:cNvSpPr>
            <a:spLocks noGrp="1"/>
          </p:cNvSpPr>
          <p:nvPr>
            <p:ph idx="1"/>
          </p:nvPr>
        </p:nvSpPr>
        <p:spPr/>
        <p:txBody>
          <a:bodyPr>
            <a:normAutofit/>
          </a:bodyPr>
          <a:lstStyle/>
          <a:p>
            <a:r>
              <a:rPr lang="en-US" dirty="0"/>
              <a:t>As applications are getting complex and data rich, there are three common problems that applications face now-a-days.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Data Search</a:t>
            </a:r>
            <a:endParaRPr lang="en-US" dirty="0">
              <a:solidFill>
                <a:srgbClr val="00B050"/>
              </a:solidFill>
            </a:endParaRPr>
          </a:p>
        </p:txBody>
      </p:sp>
      <p:sp>
        <p:nvSpPr>
          <p:cNvPr id="3" name="Content Placeholder 2"/>
          <p:cNvSpPr>
            <a:spLocks noGrp="1"/>
          </p:cNvSpPr>
          <p:nvPr>
            <p:ph idx="1"/>
          </p:nvPr>
        </p:nvSpPr>
        <p:spPr/>
        <p:txBody>
          <a:bodyPr>
            <a:normAutofit/>
          </a:bodyPr>
          <a:lstStyle/>
          <a:p>
            <a:r>
              <a:rPr lang="en-US" b="1" dirty="0" smtClean="0"/>
              <a:t>Data Search</a:t>
            </a:r>
            <a:r>
              <a:rPr lang="en-US" dirty="0" smtClean="0"/>
              <a:t> − Consider an inventory of 1 million(10</a:t>
            </a:r>
            <a:r>
              <a:rPr lang="en-US" baseline="30000" dirty="0" smtClean="0"/>
              <a:t>6</a:t>
            </a:r>
            <a:r>
              <a:rPr lang="en-US" dirty="0" smtClean="0"/>
              <a:t>) items of a store. If the application is to search an item, it has to search an item in 1 million(10</a:t>
            </a:r>
            <a:r>
              <a:rPr lang="en-US" baseline="30000" dirty="0" smtClean="0"/>
              <a:t>6</a:t>
            </a:r>
            <a:r>
              <a:rPr lang="en-US" dirty="0" smtClean="0"/>
              <a:t>) items every time slowing down the search. As data grows, search will become slower.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Processor speed</a:t>
            </a:r>
            <a:endParaRPr lang="en-US" dirty="0">
              <a:solidFill>
                <a:srgbClr val="00B050"/>
              </a:solidFill>
            </a:endParaRPr>
          </a:p>
        </p:txBody>
      </p:sp>
      <p:sp>
        <p:nvSpPr>
          <p:cNvPr id="3" name="Content Placeholder 2"/>
          <p:cNvSpPr>
            <a:spLocks noGrp="1"/>
          </p:cNvSpPr>
          <p:nvPr>
            <p:ph idx="1"/>
          </p:nvPr>
        </p:nvSpPr>
        <p:spPr/>
        <p:txBody>
          <a:bodyPr/>
          <a:lstStyle/>
          <a:p>
            <a:r>
              <a:rPr lang="en-US" b="1" dirty="0" smtClean="0"/>
              <a:t>Processor speed</a:t>
            </a:r>
            <a:r>
              <a:rPr lang="en-US" dirty="0" smtClean="0"/>
              <a:t> − Processor speed although being very high, falls limited if the data grows to billion records.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Multiple requests</a:t>
            </a:r>
            <a:endParaRPr lang="en-US" dirty="0">
              <a:solidFill>
                <a:srgbClr val="00B050"/>
              </a:solidFill>
            </a:endParaRPr>
          </a:p>
        </p:txBody>
      </p:sp>
      <p:sp>
        <p:nvSpPr>
          <p:cNvPr id="3" name="Content Placeholder 2"/>
          <p:cNvSpPr>
            <a:spLocks noGrp="1"/>
          </p:cNvSpPr>
          <p:nvPr>
            <p:ph idx="1"/>
          </p:nvPr>
        </p:nvSpPr>
        <p:spPr/>
        <p:txBody>
          <a:bodyPr/>
          <a:lstStyle/>
          <a:p>
            <a:r>
              <a:rPr lang="en-US" b="1" dirty="0" smtClean="0"/>
              <a:t>Multiple requests</a:t>
            </a:r>
            <a:r>
              <a:rPr lang="en-US" dirty="0" smtClean="0"/>
              <a:t> − As thousands of users can search data simultaneously on a web server, even the fast server fails while searching the data.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Approach</a:t>
            </a:r>
          </a:p>
        </p:txBody>
      </p:sp>
      <p:sp>
        <p:nvSpPr>
          <p:cNvPr id="3" name="Content Placeholder 2"/>
          <p:cNvSpPr>
            <a:spLocks noGrp="1"/>
          </p:cNvSpPr>
          <p:nvPr>
            <p:ph idx="1"/>
          </p:nvPr>
        </p:nvSpPr>
        <p:spPr/>
        <p:txBody>
          <a:bodyPr/>
          <a:lstStyle/>
          <a:p>
            <a:pPr algn="just"/>
            <a:r>
              <a:rPr lang="en-US" dirty="0"/>
              <a:t>To solve the above-mentioned problems, data structures come to rescue. Data can be organized in a data structure in such a way that all items may not be required to be searched, and the required data can be searched almost instantly.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Algorithm</a:t>
            </a:r>
            <a:endParaRPr lang="en-US" b="1" dirty="0">
              <a:solidFill>
                <a:srgbClr val="00B050"/>
              </a:solidFill>
            </a:endParaRPr>
          </a:p>
        </p:txBody>
      </p:sp>
      <p:sp>
        <p:nvSpPr>
          <p:cNvPr id="3" name="Content Placeholder 2"/>
          <p:cNvSpPr>
            <a:spLocks noGrp="1"/>
          </p:cNvSpPr>
          <p:nvPr>
            <p:ph idx="1"/>
          </p:nvPr>
        </p:nvSpPr>
        <p:spPr/>
        <p:txBody>
          <a:bodyPr>
            <a:normAutofit fontScale="92500"/>
          </a:bodyPr>
          <a:lstStyle/>
          <a:p>
            <a:pPr algn="just"/>
            <a:r>
              <a:rPr lang="en-US" dirty="0"/>
              <a:t>Algorithm is a step-by-step procedure, which defines a set of instructions to be executed in a certain order to get the desired output. Algorithms are generally created independent of underlying languages, i.e. an algorithm can be implemented in more than one programming language</a:t>
            </a:r>
            <a:r>
              <a:rPr lang="en-US" dirty="0" smtClean="0"/>
              <a:t>.</a:t>
            </a:r>
          </a:p>
          <a:p>
            <a:pPr algn="just"/>
            <a:r>
              <a:rPr lang="en-US" dirty="0"/>
              <a:t>From the data structure point of view, following are some important categories of algorithms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b="1" dirty="0"/>
              <a:t>Search</a:t>
            </a:r>
            <a:r>
              <a:rPr lang="en-US" sz="2800" dirty="0"/>
              <a:t> − Algorithm to search an item in a data structure.</a:t>
            </a:r>
          </a:p>
          <a:p>
            <a:pPr algn="just"/>
            <a:r>
              <a:rPr lang="en-US" sz="2800" b="1" dirty="0"/>
              <a:t>Sort</a:t>
            </a:r>
            <a:r>
              <a:rPr lang="en-US" sz="2800" dirty="0"/>
              <a:t> − Algorithm to sort items in a certain order.</a:t>
            </a:r>
          </a:p>
          <a:p>
            <a:pPr algn="just"/>
            <a:r>
              <a:rPr lang="en-US" sz="2800" b="1" dirty="0"/>
              <a:t>Insert</a:t>
            </a:r>
            <a:r>
              <a:rPr lang="en-US" sz="2800" dirty="0"/>
              <a:t> − Algorithm to insert item in a data structure.</a:t>
            </a:r>
          </a:p>
          <a:p>
            <a:pPr algn="just"/>
            <a:r>
              <a:rPr lang="en-US" sz="2800" b="1" dirty="0"/>
              <a:t>Update</a:t>
            </a:r>
            <a:r>
              <a:rPr lang="en-US" sz="2800" dirty="0"/>
              <a:t> − Algorithm to update an existing item in a data structure.</a:t>
            </a:r>
          </a:p>
          <a:p>
            <a:pPr algn="just"/>
            <a:r>
              <a:rPr lang="en-US" sz="2800" b="1" dirty="0"/>
              <a:t>Delete</a:t>
            </a:r>
            <a:r>
              <a:rPr lang="en-US" sz="2800" dirty="0"/>
              <a:t> − Algorithm to delete an existing item from a data structure.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Characteristics of an </a:t>
            </a:r>
            <a:r>
              <a:rPr lang="en-US" b="1" dirty="0" smtClean="0">
                <a:solidFill>
                  <a:srgbClr val="00B050"/>
                </a:solidFill>
              </a:rPr>
              <a:t>Algorithm</a:t>
            </a:r>
            <a:endParaRPr lang="en-US" b="1" dirty="0">
              <a:solidFill>
                <a:srgbClr val="00B050"/>
              </a:solidFill>
            </a:endParaRPr>
          </a:p>
        </p:txBody>
      </p:sp>
      <p:sp>
        <p:nvSpPr>
          <p:cNvPr id="3" name="Content Placeholder 2"/>
          <p:cNvSpPr>
            <a:spLocks noGrp="1"/>
          </p:cNvSpPr>
          <p:nvPr>
            <p:ph idx="1"/>
          </p:nvPr>
        </p:nvSpPr>
        <p:spPr/>
        <p:txBody>
          <a:bodyPr>
            <a:normAutofit fontScale="70000" lnSpcReduction="20000"/>
          </a:bodyPr>
          <a:lstStyle/>
          <a:p>
            <a:pPr algn="just"/>
            <a:r>
              <a:rPr lang="en-US" sz="3400" b="1" dirty="0"/>
              <a:t>Unambiguous</a:t>
            </a:r>
            <a:r>
              <a:rPr lang="en-US" sz="3400" dirty="0"/>
              <a:t> − Algorithm should be clear and unambiguous. Each of its steps (or phases), and their inputs/outputs should be clear and must lead to only one meaning.</a:t>
            </a:r>
          </a:p>
          <a:p>
            <a:pPr algn="just"/>
            <a:r>
              <a:rPr lang="en-US" sz="3400" b="1" dirty="0"/>
              <a:t>Input</a:t>
            </a:r>
            <a:r>
              <a:rPr lang="en-US" sz="3400" dirty="0"/>
              <a:t> − An algorithm should have 0 or more well-defined inputs.</a:t>
            </a:r>
          </a:p>
          <a:p>
            <a:pPr algn="just"/>
            <a:r>
              <a:rPr lang="en-US" sz="3400" b="1" dirty="0"/>
              <a:t>Output</a:t>
            </a:r>
            <a:r>
              <a:rPr lang="en-US" sz="3400" dirty="0"/>
              <a:t> − An algorithm should have 1 or more well-defined outputs, and should match the desired output.</a:t>
            </a:r>
          </a:p>
          <a:p>
            <a:pPr algn="just"/>
            <a:r>
              <a:rPr lang="en-US" sz="3400" b="1" dirty="0"/>
              <a:t>Finiteness</a:t>
            </a:r>
            <a:r>
              <a:rPr lang="en-US" sz="3400" dirty="0"/>
              <a:t> − Algorithms must terminate after a finite number of steps.</a:t>
            </a:r>
          </a:p>
          <a:p>
            <a:pPr algn="just"/>
            <a:r>
              <a:rPr lang="en-US" sz="3400" b="1" dirty="0"/>
              <a:t>Feasibility</a:t>
            </a:r>
            <a:r>
              <a:rPr lang="en-US" sz="3400" dirty="0"/>
              <a:t> − Should be feasible with the available resources.</a:t>
            </a:r>
          </a:p>
          <a:p>
            <a:pPr algn="just"/>
            <a:r>
              <a:rPr lang="en-US" sz="3400" b="1" dirty="0"/>
              <a:t>Independent</a:t>
            </a:r>
            <a:r>
              <a:rPr lang="en-US" sz="3400" dirty="0"/>
              <a:t> − An algorithm should have step-by-step directions, which should be independent of any programming code.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How to Write an Algorithm</a:t>
            </a:r>
            <a:r>
              <a:rPr lang="en-US" b="1" dirty="0" smtClean="0">
                <a:solidFill>
                  <a:srgbClr val="00B050"/>
                </a:solidFill>
              </a:rPr>
              <a:t>?</a:t>
            </a:r>
            <a:endParaRPr lang="en-US" b="1" dirty="0">
              <a:solidFill>
                <a:srgbClr val="00B050"/>
              </a:solidFill>
            </a:endParaRPr>
          </a:p>
        </p:txBody>
      </p:sp>
      <p:sp>
        <p:nvSpPr>
          <p:cNvPr id="3" name="Content Placeholder 2"/>
          <p:cNvSpPr>
            <a:spLocks noGrp="1"/>
          </p:cNvSpPr>
          <p:nvPr>
            <p:ph idx="1"/>
          </p:nvPr>
        </p:nvSpPr>
        <p:spPr/>
        <p:txBody>
          <a:bodyPr>
            <a:normAutofit fontScale="77500" lnSpcReduction="20000"/>
          </a:bodyPr>
          <a:lstStyle/>
          <a:p>
            <a:r>
              <a:rPr lang="en-US" dirty="0"/>
              <a:t>There are no well-defined standards for writing algorithms. Rather, it is problem and resource dependent. Algorithms are never written to support a particular programming code.</a:t>
            </a:r>
          </a:p>
          <a:p>
            <a:r>
              <a:rPr lang="en-US" dirty="0"/>
              <a:t>As we know that all programming languages share basic code constructs like loops (do, for, while), flow-control (if-else), etc. These common constructs can be used to write an algorithm.</a:t>
            </a:r>
          </a:p>
          <a:p>
            <a:r>
              <a:rPr lang="en-US" dirty="0"/>
              <a:t>We write algorithms in a step-by-step manner, but it is not always the case. Algorithm writing is a process and is executed after the problem domain is well-defined. That is, we should know the problem domain, for which we are designing a solution.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What is Data Structure</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algn="just"/>
            <a:r>
              <a:rPr lang="en-US" sz="2600" dirty="0"/>
              <a:t>In computer terms, a data structure is a Specific way to store and organize data in a computer's memory so that these data can be used efficiently later. Data may be arranged in many different ways such as the logical or mathematical model for a particular organization of data is termed as a data structure. The variety of a particular data model depends on the two factors -</a:t>
            </a:r>
          </a:p>
          <a:p>
            <a:pPr algn="just"/>
            <a:r>
              <a:rPr lang="en-US" sz="2600" dirty="0"/>
              <a:t>Firstly, it must be loaded enough in structure to reflect the actual relationships of the data with the real world object.</a:t>
            </a:r>
          </a:p>
          <a:p>
            <a:pPr algn="just"/>
            <a:r>
              <a:rPr lang="en-US" sz="2600" dirty="0"/>
              <a:t>Secondly, the formation should be simple enough so that anyone can efficiently process the data each time it is necessary.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Problem</a:t>
            </a:r>
            <a:r>
              <a:rPr lang="en-US" dirty="0"/>
              <a:t> − Design an algorithm to add two numbers and display the result.</a:t>
            </a:r>
          </a:p>
          <a:p>
            <a:r>
              <a:rPr lang="en-US" b="1" dirty="0" smtClean="0"/>
              <a:t>step 1</a:t>
            </a:r>
            <a:r>
              <a:rPr lang="en-US" dirty="0" smtClean="0"/>
              <a:t> − START</a:t>
            </a:r>
          </a:p>
          <a:p>
            <a:r>
              <a:rPr lang="en-US" b="1" dirty="0" smtClean="0"/>
              <a:t>step 2</a:t>
            </a:r>
            <a:r>
              <a:rPr lang="en-US" dirty="0" smtClean="0"/>
              <a:t> − declare three integers </a:t>
            </a:r>
            <a:r>
              <a:rPr lang="en-US" b="1" dirty="0" smtClean="0"/>
              <a:t>a</a:t>
            </a:r>
            <a:r>
              <a:rPr lang="en-US" dirty="0" smtClean="0"/>
              <a:t>, </a:t>
            </a:r>
            <a:r>
              <a:rPr lang="en-US" b="1" dirty="0" smtClean="0"/>
              <a:t>b</a:t>
            </a:r>
            <a:r>
              <a:rPr lang="en-US" dirty="0" smtClean="0"/>
              <a:t> &amp; </a:t>
            </a:r>
            <a:r>
              <a:rPr lang="en-US" b="1" dirty="0" smtClean="0"/>
              <a:t>c</a:t>
            </a:r>
            <a:r>
              <a:rPr lang="en-US" dirty="0" smtClean="0"/>
              <a:t> </a:t>
            </a:r>
          </a:p>
          <a:p>
            <a:r>
              <a:rPr lang="en-US" b="1" dirty="0" smtClean="0"/>
              <a:t>step 3</a:t>
            </a:r>
            <a:r>
              <a:rPr lang="en-US" dirty="0" smtClean="0"/>
              <a:t> − define values of </a:t>
            </a:r>
            <a:r>
              <a:rPr lang="en-US" b="1" dirty="0" smtClean="0"/>
              <a:t>a</a:t>
            </a:r>
            <a:r>
              <a:rPr lang="en-US" dirty="0" smtClean="0"/>
              <a:t> &amp; </a:t>
            </a:r>
            <a:r>
              <a:rPr lang="en-US" b="1" dirty="0" smtClean="0"/>
              <a:t>b</a:t>
            </a:r>
            <a:r>
              <a:rPr lang="en-US" dirty="0" smtClean="0"/>
              <a:t> </a:t>
            </a:r>
          </a:p>
          <a:p>
            <a:r>
              <a:rPr lang="en-US" b="1" dirty="0" smtClean="0"/>
              <a:t>step 4</a:t>
            </a:r>
            <a:r>
              <a:rPr lang="en-US" dirty="0" smtClean="0"/>
              <a:t> − add values of </a:t>
            </a:r>
            <a:r>
              <a:rPr lang="en-US" b="1" dirty="0" smtClean="0"/>
              <a:t>a</a:t>
            </a:r>
            <a:r>
              <a:rPr lang="en-US" dirty="0" smtClean="0"/>
              <a:t> &amp; </a:t>
            </a:r>
            <a:r>
              <a:rPr lang="en-US" b="1" dirty="0" smtClean="0"/>
              <a:t>b</a:t>
            </a:r>
            <a:r>
              <a:rPr lang="en-US" dirty="0" smtClean="0"/>
              <a:t> </a:t>
            </a:r>
          </a:p>
          <a:p>
            <a:r>
              <a:rPr lang="en-US" b="1" dirty="0" smtClean="0"/>
              <a:t>step 5</a:t>
            </a:r>
            <a:r>
              <a:rPr lang="en-US" dirty="0" smtClean="0"/>
              <a:t> − store output of </a:t>
            </a:r>
            <a:r>
              <a:rPr lang="en-US" u="sng" dirty="0" smtClean="0"/>
              <a:t>step 4</a:t>
            </a:r>
            <a:r>
              <a:rPr lang="en-US" dirty="0" smtClean="0"/>
              <a:t> to </a:t>
            </a:r>
            <a:r>
              <a:rPr lang="en-US" b="1" dirty="0" smtClean="0"/>
              <a:t>c</a:t>
            </a:r>
            <a:r>
              <a:rPr lang="en-US" dirty="0" smtClean="0"/>
              <a:t> </a:t>
            </a:r>
          </a:p>
          <a:p>
            <a:r>
              <a:rPr lang="en-US" b="1" dirty="0" smtClean="0"/>
              <a:t>step 6</a:t>
            </a:r>
            <a:r>
              <a:rPr lang="en-US" dirty="0" smtClean="0"/>
              <a:t> − print </a:t>
            </a:r>
            <a:r>
              <a:rPr lang="en-US" b="1" dirty="0" smtClean="0"/>
              <a:t>c</a:t>
            </a:r>
            <a:r>
              <a:rPr lang="en-US" dirty="0" smtClean="0"/>
              <a:t> </a:t>
            </a:r>
          </a:p>
          <a:p>
            <a:r>
              <a:rPr lang="en-US" b="1" dirty="0" smtClean="0"/>
              <a:t>step 7</a:t>
            </a:r>
            <a:r>
              <a:rPr lang="en-US" dirty="0" smtClean="0"/>
              <a:t> − STOP</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 1</a:t>
            </a:r>
            <a:r>
              <a:rPr lang="en-US" dirty="0" smtClean="0"/>
              <a:t> − START ADD</a:t>
            </a:r>
          </a:p>
          <a:p>
            <a:r>
              <a:rPr lang="en-US" b="1" dirty="0" smtClean="0"/>
              <a:t>step 2</a:t>
            </a:r>
            <a:r>
              <a:rPr lang="en-US" dirty="0" smtClean="0"/>
              <a:t> − get values of </a:t>
            </a:r>
            <a:r>
              <a:rPr lang="en-US" b="1" dirty="0" smtClean="0"/>
              <a:t>a</a:t>
            </a:r>
            <a:r>
              <a:rPr lang="en-US" dirty="0" smtClean="0"/>
              <a:t> &amp; </a:t>
            </a:r>
            <a:r>
              <a:rPr lang="en-US" b="1" dirty="0" smtClean="0"/>
              <a:t>b</a:t>
            </a:r>
            <a:r>
              <a:rPr lang="en-US" dirty="0" smtClean="0"/>
              <a:t> </a:t>
            </a:r>
          </a:p>
          <a:p>
            <a:r>
              <a:rPr lang="en-US" b="1" dirty="0" smtClean="0"/>
              <a:t>step 3</a:t>
            </a:r>
            <a:r>
              <a:rPr lang="en-US" dirty="0" smtClean="0"/>
              <a:t> − c ← a + b </a:t>
            </a:r>
          </a:p>
          <a:p>
            <a:r>
              <a:rPr lang="en-US" b="1" dirty="0" smtClean="0"/>
              <a:t>step 4</a:t>
            </a:r>
            <a:r>
              <a:rPr lang="en-US" dirty="0" smtClean="0"/>
              <a:t> − display c </a:t>
            </a:r>
          </a:p>
          <a:p>
            <a:r>
              <a:rPr lang="en-US" b="1" dirty="0" smtClean="0"/>
              <a:t>step 5</a:t>
            </a:r>
            <a:r>
              <a:rPr lang="en-US" dirty="0" smtClean="0"/>
              <a:t> − STOP</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Basic </a:t>
            </a:r>
            <a:r>
              <a:rPr lang="en-US" b="1" dirty="0" smtClean="0">
                <a:solidFill>
                  <a:srgbClr val="00B050"/>
                </a:solidFill>
              </a:rPr>
              <a:t>Operations</a:t>
            </a:r>
            <a:endParaRPr lang="en-US" b="1" dirty="0">
              <a:solidFill>
                <a:srgbClr val="00B050"/>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t>The data in the data structures are processed by certain operations. The particular data structure chosen largely depends on the frequency of the operation that needs to be performed on the data structure.</a:t>
            </a:r>
          </a:p>
          <a:p>
            <a:pPr algn="just"/>
            <a:r>
              <a:rPr lang="en-US" dirty="0"/>
              <a:t>Traversing</a:t>
            </a:r>
          </a:p>
          <a:p>
            <a:pPr algn="just"/>
            <a:r>
              <a:rPr lang="en-US" dirty="0"/>
              <a:t>Searching</a:t>
            </a:r>
          </a:p>
          <a:p>
            <a:pPr algn="just"/>
            <a:r>
              <a:rPr lang="en-US" dirty="0"/>
              <a:t>Insertion</a:t>
            </a:r>
          </a:p>
          <a:p>
            <a:pPr algn="just"/>
            <a:r>
              <a:rPr lang="en-US" dirty="0"/>
              <a:t>Deletion</a:t>
            </a:r>
          </a:p>
          <a:p>
            <a:pPr algn="just"/>
            <a:r>
              <a:rPr lang="en-US" dirty="0"/>
              <a:t>Sorting</a:t>
            </a:r>
          </a:p>
          <a:p>
            <a:pPr algn="just"/>
            <a:r>
              <a:rPr lang="en-US" dirty="0"/>
              <a:t>Merging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Arrays</a:t>
            </a:r>
            <a:endParaRPr lang="en-US" b="1" dirty="0">
              <a:solidFill>
                <a:srgbClr val="00B050"/>
              </a:solidFill>
            </a:endParaRPr>
          </a:p>
        </p:txBody>
      </p:sp>
      <p:pic>
        <p:nvPicPr>
          <p:cNvPr id="1026" name="Picture 2" descr="Array Declaration"/>
          <p:cNvPicPr>
            <a:picLocks noChangeAspect="1" noChangeArrowheads="1"/>
          </p:cNvPicPr>
          <p:nvPr/>
        </p:nvPicPr>
        <p:blipFill>
          <a:blip r:embed="rId2"/>
          <a:srcRect/>
          <a:stretch>
            <a:fillRect/>
          </a:stretch>
        </p:blipFill>
        <p:spPr bwMode="auto">
          <a:xfrm>
            <a:off x="838200" y="3124200"/>
            <a:ext cx="7347850" cy="2057400"/>
          </a:xfrm>
          <a:prstGeom prst="rect">
            <a:avLst/>
          </a:prstGeom>
          <a:noFill/>
        </p:spPr>
      </p:pic>
      <p:pic>
        <p:nvPicPr>
          <p:cNvPr id="1028" name="Picture 4" descr="Array Declaration"/>
          <p:cNvPicPr>
            <a:picLocks noChangeAspect="1" noChangeArrowheads="1"/>
          </p:cNvPicPr>
          <p:nvPr/>
        </p:nvPicPr>
        <p:blipFill>
          <a:blip r:embed="rId2"/>
          <a:srcRect/>
          <a:stretch>
            <a:fillRect/>
          </a:stretch>
        </p:blipFill>
        <p:spPr bwMode="auto">
          <a:xfrm>
            <a:off x="1295400" y="1371600"/>
            <a:ext cx="5987137" cy="1676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Basic </a:t>
            </a:r>
            <a:r>
              <a:rPr lang="en-US" b="1" dirty="0" smtClean="0">
                <a:solidFill>
                  <a:srgbClr val="00B050"/>
                </a:solidFill>
              </a:rPr>
              <a:t>Operations</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t>Following are the basic operations supported by an array.</a:t>
            </a:r>
          </a:p>
          <a:p>
            <a:r>
              <a:rPr lang="en-US" b="1" dirty="0"/>
              <a:t>Traverse</a:t>
            </a:r>
            <a:r>
              <a:rPr lang="en-US" dirty="0"/>
              <a:t> − print all the array elements one by one.</a:t>
            </a:r>
          </a:p>
          <a:p>
            <a:r>
              <a:rPr lang="en-US" b="1" dirty="0"/>
              <a:t>Insertion</a:t>
            </a:r>
            <a:r>
              <a:rPr lang="en-US" dirty="0"/>
              <a:t> − Adds an element at the given index.</a:t>
            </a:r>
          </a:p>
          <a:p>
            <a:r>
              <a:rPr lang="en-US" b="1" dirty="0"/>
              <a:t>Deletion</a:t>
            </a:r>
            <a:r>
              <a:rPr lang="en-US" dirty="0"/>
              <a:t> − Deletes an element at the given index.</a:t>
            </a:r>
          </a:p>
          <a:p>
            <a:r>
              <a:rPr lang="en-US" b="1" dirty="0"/>
              <a:t>Search</a:t>
            </a:r>
            <a:r>
              <a:rPr lang="en-US" dirty="0"/>
              <a:t> − Searches an element using the given index or by the value.</a:t>
            </a:r>
          </a:p>
          <a:p>
            <a:r>
              <a:rPr lang="en-US" b="1" dirty="0"/>
              <a:t>Update</a:t>
            </a:r>
            <a:r>
              <a:rPr lang="en-US" dirty="0"/>
              <a:t> − Updates an element at the given index.</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Categories of Data Structure</a:t>
            </a:r>
            <a:endParaRPr lang="en-US" b="1" dirty="0">
              <a:solidFill>
                <a:srgbClr val="00B050"/>
              </a:solidFill>
            </a:endParaRPr>
          </a:p>
        </p:txBody>
      </p:sp>
      <p:sp>
        <p:nvSpPr>
          <p:cNvPr id="3" name="Content Placeholder 2"/>
          <p:cNvSpPr>
            <a:spLocks noGrp="1"/>
          </p:cNvSpPr>
          <p:nvPr>
            <p:ph idx="1"/>
          </p:nvPr>
        </p:nvSpPr>
        <p:spPr/>
        <p:txBody>
          <a:bodyPr/>
          <a:lstStyle/>
          <a:p>
            <a:r>
              <a:rPr lang="en-US" dirty="0"/>
              <a:t>The data structure can be sub divided into major types:</a:t>
            </a:r>
          </a:p>
          <a:p>
            <a:r>
              <a:rPr lang="en-US" dirty="0"/>
              <a:t>Linear Data Structure</a:t>
            </a:r>
          </a:p>
          <a:p>
            <a:r>
              <a:rPr lang="en-US" dirty="0"/>
              <a:t>Non-linear Data Structure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Linear Data Structure</a:t>
            </a:r>
            <a:endParaRPr lang="en-US" b="1" dirty="0">
              <a:solidFill>
                <a:srgbClr val="00B050"/>
              </a:solidFill>
            </a:endParaRPr>
          </a:p>
        </p:txBody>
      </p:sp>
      <p:sp>
        <p:nvSpPr>
          <p:cNvPr id="3" name="Content Placeholder 2"/>
          <p:cNvSpPr>
            <a:spLocks noGrp="1"/>
          </p:cNvSpPr>
          <p:nvPr>
            <p:ph idx="1"/>
          </p:nvPr>
        </p:nvSpPr>
        <p:spPr/>
        <p:txBody>
          <a:bodyPr>
            <a:normAutofit/>
          </a:bodyPr>
          <a:lstStyle/>
          <a:p>
            <a:r>
              <a:rPr lang="en-US" dirty="0"/>
              <a:t>A data structure is said to be linear if its elements combine to form any specific order. There are basically two techniques of representing such linear structure within memory.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First way is to provide the linear relationships among all the elements represented by means of linear memory location. These linear structures are termed as arrays.</a:t>
            </a:r>
          </a:p>
          <a:p>
            <a:r>
              <a:rPr lang="en-US" dirty="0" smtClean="0"/>
              <a:t>The second technique is to provide the linear relationship among all the elements represented by using the concept of pointers or links. These linear structures are termed as linked lists.</a:t>
            </a:r>
          </a:p>
          <a:p>
            <a:r>
              <a:rPr lang="en-US" dirty="0" smtClean="0"/>
              <a:t>The common examples of linear data structure are:</a:t>
            </a:r>
          </a:p>
          <a:p>
            <a:r>
              <a:rPr lang="en-US" dirty="0" smtClean="0"/>
              <a:t>Arrays</a:t>
            </a:r>
          </a:p>
          <a:p>
            <a:r>
              <a:rPr lang="en-US" dirty="0" smtClean="0"/>
              <a:t>Queues</a:t>
            </a:r>
          </a:p>
          <a:p>
            <a:r>
              <a:rPr lang="en-US" dirty="0" smtClean="0"/>
              <a:t>Stacks</a:t>
            </a:r>
          </a:p>
          <a:p>
            <a:r>
              <a:rPr lang="en-US" dirty="0" smtClean="0"/>
              <a:t>Linked lists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Non-Linear Data Structure</a:t>
            </a:r>
            <a:endParaRPr lang="en-US" b="1" dirty="0">
              <a:solidFill>
                <a:srgbClr val="00B050"/>
              </a:solidFill>
            </a:endParaRPr>
          </a:p>
        </p:txBody>
      </p:sp>
      <p:sp>
        <p:nvSpPr>
          <p:cNvPr id="3" name="Content Placeholder 2"/>
          <p:cNvSpPr>
            <a:spLocks noGrp="1"/>
          </p:cNvSpPr>
          <p:nvPr>
            <p:ph idx="1"/>
          </p:nvPr>
        </p:nvSpPr>
        <p:spPr/>
        <p:txBody>
          <a:bodyPr/>
          <a:lstStyle/>
          <a:p>
            <a:r>
              <a:rPr lang="en-US" dirty="0"/>
              <a:t>This structure is mostly used for representing data that contains a hierarchical relationship among various elements.</a:t>
            </a:r>
          </a:p>
          <a:p>
            <a:r>
              <a:rPr lang="en-US" dirty="0"/>
              <a:t>Examples of Non Linear Data Structures are listed below:</a:t>
            </a:r>
          </a:p>
          <a:p>
            <a:r>
              <a:rPr lang="en-US" dirty="0"/>
              <a:t>Graphs</a:t>
            </a:r>
          </a:p>
          <a:p>
            <a:r>
              <a:rPr lang="en-US" dirty="0"/>
              <a:t>family of trees and</a:t>
            </a:r>
          </a:p>
          <a:p>
            <a:r>
              <a:rPr lang="en-US" dirty="0"/>
              <a:t>table of contents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solidFill>
                  <a:srgbClr val="00B050"/>
                </a:solidFill>
              </a:rPr>
              <a:t>Tree:</a:t>
            </a:r>
            <a:r>
              <a:rPr lang="en-US" dirty="0"/>
              <a:t> In this case, data often contain a hierarchical relationship among various elements. The data structure that reflects this relationship is termed as rooted tree graph or a tree.</a:t>
            </a:r>
          </a:p>
          <a:p>
            <a:pPr algn="just"/>
            <a:r>
              <a:rPr lang="en-US" dirty="0">
                <a:solidFill>
                  <a:srgbClr val="00B050"/>
                </a:solidFill>
              </a:rPr>
              <a:t>Graph: </a:t>
            </a:r>
            <a:r>
              <a:rPr lang="en-US" dirty="0"/>
              <a:t>In this case, data sometimes hold a relationship between the pairs of elements which is not necessarily following the hierarchical structure. Such data structure is termed as a Graph.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Data Structure</a:t>
            </a:r>
            <a:endParaRPr lang="en-US" b="1" dirty="0">
              <a:solidFill>
                <a:srgbClr val="00B050"/>
              </a:solidFill>
            </a:endParaRPr>
          </a:p>
        </p:txBody>
      </p:sp>
      <p:sp>
        <p:nvSpPr>
          <p:cNvPr id="3" name="Content Placeholder 2"/>
          <p:cNvSpPr>
            <a:spLocks noGrp="1"/>
          </p:cNvSpPr>
          <p:nvPr>
            <p:ph idx="1"/>
          </p:nvPr>
        </p:nvSpPr>
        <p:spPr/>
        <p:txBody>
          <a:bodyPr/>
          <a:lstStyle/>
          <a:p>
            <a:r>
              <a:rPr lang="en-US" dirty="0"/>
              <a:t>Data Structure is a systematic way to organize data in order to use it efficiently. Following terms are the foundation terms of a data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B050"/>
                </a:solidFill>
              </a:rPr>
              <a:t>Interface</a:t>
            </a:r>
            <a:r>
              <a:rPr lang="en-US" dirty="0"/>
              <a:t> − Each data structure has an interface. Interface represents the set of operations that a data structure supports. An interface only provides the list of supported operations, type of parameters they can accept and return type of these operations.</a:t>
            </a:r>
          </a:p>
          <a:p>
            <a:pPr algn="just"/>
            <a:r>
              <a:rPr lang="en-US" b="1" dirty="0">
                <a:solidFill>
                  <a:srgbClr val="00B050"/>
                </a:solidFill>
              </a:rPr>
              <a:t>Implementation</a:t>
            </a:r>
            <a:r>
              <a:rPr lang="en-US" dirty="0"/>
              <a:t> − Implementation provides the internal representation of a data structure. Implementation also provides the definition of the algorithms used in the operations of the data structure.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764</Words>
  <Application>Microsoft Office PowerPoint</Application>
  <PresentationFormat>On-screen Show (4:3)</PresentationFormat>
  <Paragraphs>96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 Structure and Algorithms</vt:lpstr>
      <vt:lpstr>What is Data Structure</vt:lpstr>
      <vt:lpstr>Categories of Data Structure</vt:lpstr>
      <vt:lpstr>Linear Data Structure</vt:lpstr>
      <vt:lpstr>Slide 5</vt:lpstr>
      <vt:lpstr>Non-Linear Data Structure</vt:lpstr>
      <vt:lpstr>Slide 7</vt:lpstr>
      <vt:lpstr>Data Structure</vt:lpstr>
      <vt:lpstr>Slide 9</vt:lpstr>
      <vt:lpstr>Characteristics of a Data Structure</vt:lpstr>
      <vt:lpstr>Need for Data Structure</vt:lpstr>
      <vt:lpstr>Data Search</vt:lpstr>
      <vt:lpstr>Processor speed</vt:lpstr>
      <vt:lpstr>Multiple requests</vt:lpstr>
      <vt:lpstr>Approach</vt:lpstr>
      <vt:lpstr>Algorithm</vt:lpstr>
      <vt:lpstr>Slide 17</vt:lpstr>
      <vt:lpstr>Characteristics of an Algorithm</vt:lpstr>
      <vt:lpstr>How to Write an Algorithm?</vt:lpstr>
      <vt:lpstr>Example</vt:lpstr>
      <vt:lpstr>Slide 21</vt:lpstr>
      <vt:lpstr>Basic Operations</vt:lpstr>
      <vt:lpstr>Arrays</vt:lpstr>
      <vt:lpstr>Basic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Farhan</dc:creator>
  <cp:lastModifiedBy>Haier</cp:lastModifiedBy>
  <cp:revision>23</cp:revision>
  <dcterms:created xsi:type="dcterms:W3CDTF">2018-03-13T21:10:13Z</dcterms:created>
  <dcterms:modified xsi:type="dcterms:W3CDTF">2020-06-24T21:00:07Z</dcterms:modified>
</cp:coreProperties>
</file>