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DDB3-5B36-44DF-BE9D-9EEBB78BE2AE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8F44-E3B3-4169-812D-CCD1CDF73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BS(CS) 3</a:t>
            </a:r>
            <a:r>
              <a:rPr lang="en-US" baseline="30000" dirty="0" smtClean="0"/>
              <a:t>rd</a:t>
            </a:r>
            <a:r>
              <a:rPr lang="en-US" dirty="0" smtClean="0"/>
              <a:t> Semester</a:t>
            </a:r>
          </a:p>
          <a:p>
            <a:endParaRPr lang="en-US" sz="2400" dirty="0" smtClean="0"/>
          </a:p>
          <a:p>
            <a:r>
              <a:rPr lang="en-US" sz="2400" dirty="0" smtClean="0"/>
              <a:t>Farhan Shafiq, Ph.D.</a:t>
            </a:r>
          </a:p>
          <a:p>
            <a:r>
              <a:rPr lang="en-US" sz="2400" dirty="0" smtClean="0"/>
              <a:t>farhanshafiq@fuuast.edu.pk</a:t>
            </a:r>
            <a:endParaRPr lang="en-US" sz="2400" dirty="0"/>
          </a:p>
        </p:txBody>
      </p:sp>
      <p:pic>
        <p:nvPicPr>
          <p:cNvPr id="4" name="Picture 3" descr="bookstac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33400"/>
            <a:ext cx="3403316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r-PK" sz="4800" b="1" dirty="0" smtClean="0">
                <a:solidFill>
                  <a:schemeClr val="tx2"/>
                </a:solidFill>
              </a:rPr>
              <a:t>گھر پر رہیں 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r-PK" sz="4800" b="1" dirty="0" smtClean="0">
                <a:solidFill>
                  <a:schemeClr val="tx2"/>
                </a:solidFill>
              </a:rPr>
              <a:t>محفوظ رہیں 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ll MT" pitchFamily="18" charset="0"/>
              </a:rPr>
              <a:t>A+B is a infix notation</a:t>
            </a:r>
          </a:p>
          <a:p>
            <a:r>
              <a:rPr lang="en-US" sz="2800" dirty="0" smtClean="0">
                <a:latin typeface="Bell MT" pitchFamily="18" charset="0"/>
              </a:rPr>
              <a:t>+AB is prefix notation</a:t>
            </a:r>
          </a:p>
          <a:p>
            <a:r>
              <a:rPr lang="en-US" sz="2800" dirty="0" smtClean="0">
                <a:latin typeface="Bell MT" pitchFamily="18" charset="0"/>
              </a:rPr>
              <a:t>AB+ is a postfix notation</a:t>
            </a:r>
            <a:endParaRPr lang="en-US" sz="28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Reverse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a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Word</a:t>
            </a:r>
            <a:endParaRPr lang="en-US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FARHAN (input)</a:t>
            </a:r>
          </a:p>
          <a:p>
            <a:pPr algn="ctr"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NAHRAF (Output)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Parsing</a:t>
            </a:r>
            <a:endParaRPr lang="en-US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ll MT" pitchFamily="18" charset="0"/>
              </a:rPr>
              <a:t>In linguistics, to divide language into small components that can be analyzed.</a:t>
            </a:r>
          </a:p>
          <a:p>
            <a:r>
              <a:rPr lang="en-US" sz="2800" dirty="0" smtClean="0">
                <a:latin typeface="Bell MT" pitchFamily="18" charset="0"/>
              </a:rPr>
              <a:t> For example, parsing this sentence would involve dividing it into words and phrases and identifying the type of each component (</a:t>
            </a:r>
            <a:r>
              <a:rPr lang="en-US" sz="2800" i="1" dirty="0" err="1" smtClean="0">
                <a:latin typeface="Bell MT" pitchFamily="18" charset="0"/>
              </a:rPr>
              <a:t>e.g.,</a:t>
            </a:r>
            <a:r>
              <a:rPr lang="en-US" sz="2800" dirty="0" err="1" smtClean="0">
                <a:latin typeface="Bell MT" pitchFamily="18" charset="0"/>
              </a:rPr>
              <a:t>verb</a:t>
            </a:r>
            <a:r>
              <a:rPr lang="en-US" sz="2800" dirty="0" smtClean="0">
                <a:latin typeface="Bell MT" pitchFamily="18" charset="0"/>
              </a:rPr>
              <a:t>, adjective, or noun).</a:t>
            </a:r>
            <a:endParaRPr lang="en-US" sz="28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STACK</a:t>
            </a:r>
            <a:endParaRPr lang="en-US" b="1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sz="2800" dirty="0" smtClean="0">
                <a:latin typeface="Bell MT" pitchFamily="18" charset="0"/>
              </a:rPr>
              <a:t>A stack is a conceptual structure consisting of a set of homogeneous elements and is based on the principle of last in first out (LIFO). </a:t>
            </a:r>
          </a:p>
          <a:p>
            <a:pPr algn="justLow"/>
            <a:r>
              <a:rPr lang="en-US" sz="2800" dirty="0" smtClean="0">
                <a:latin typeface="Bell MT" pitchFamily="18" charset="0"/>
              </a:rPr>
              <a:t>It is a commonly used abstract data type with two major operations, namely push and pop.</a:t>
            </a:r>
          </a:p>
          <a:p>
            <a:pPr algn="justLow"/>
            <a:r>
              <a:rPr lang="en-US" sz="2800" dirty="0" smtClean="0">
                <a:latin typeface="Bell MT" pitchFamily="18" charset="0"/>
              </a:rPr>
              <a:t>Push and pop are carried out on the topmost element, which is the item most recently added to the stack.</a:t>
            </a:r>
            <a:endParaRPr lang="en-US" sz="28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ell MT" pitchFamily="18" charset="0"/>
              </a:rPr>
              <a:t>The push operation adds an element to the stack 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The pop operation removes an element from the top position.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The stack concept is used in programming and memory organization in computers.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4" name="Picture 3" descr="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797143"/>
            <a:ext cx="5169166" cy="3060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dirty="0" smtClean="0">
                <a:latin typeface="Bell MT" pitchFamily="18" charset="0"/>
              </a:rPr>
              <a:t>A stack represents a sequence of objects or elements in a linear data structure format. </a:t>
            </a:r>
          </a:p>
          <a:p>
            <a:pPr algn="just"/>
            <a:r>
              <a:rPr lang="en-US" sz="3000" dirty="0" smtClean="0">
                <a:latin typeface="Bell MT" pitchFamily="18" charset="0"/>
              </a:rPr>
              <a:t>The stack consists of a bounded bottom and all the operations are carried out on the top position. </a:t>
            </a:r>
          </a:p>
          <a:p>
            <a:pPr algn="just"/>
            <a:r>
              <a:rPr lang="en-US" sz="3000" dirty="0" smtClean="0">
                <a:latin typeface="Bell MT" pitchFamily="18" charset="0"/>
              </a:rPr>
              <a:t>Whenever an element is added to the stack by the push operation, the top value is incremented by one.</a:t>
            </a:r>
          </a:p>
          <a:p>
            <a:r>
              <a:rPr lang="en-US" sz="3000" dirty="0" smtClean="0">
                <a:latin typeface="Bell MT" pitchFamily="18" charset="0"/>
              </a:rPr>
              <a:t>When an element is popped out from the stack, the top value is decremented by one.</a:t>
            </a:r>
          </a:p>
          <a:p>
            <a:r>
              <a:rPr lang="en-US" sz="3000" dirty="0" smtClean="0">
                <a:latin typeface="Bell MT" pitchFamily="18" charset="0"/>
              </a:rPr>
              <a:t> A pointer to the top position of the stack is also known as the stack pointer.</a:t>
            </a:r>
            <a:endParaRPr lang="en-US" sz="3000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 Rounded MT Bold" pitchFamily="34" charset="0"/>
              </a:rPr>
              <a:t>STACK Representation</a:t>
            </a:r>
            <a:endParaRPr lang="en-US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 descr="stack_represent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67384"/>
            <a:ext cx="7081952" cy="4886547"/>
          </a:xfrm>
          <a:ln w="127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features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ell MT" pitchFamily="18" charset="0"/>
              </a:rPr>
              <a:t>Stack is an </a:t>
            </a:r>
            <a:r>
              <a:rPr lang="en-US" sz="2800" b="1" dirty="0" smtClean="0">
                <a:latin typeface="Bell MT" pitchFamily="18" charset="0"/>
              </a:rPr>
              <a:t>ordered list</a:t>
            </a:r>
            <a:r>
              <a:rPr lang="en-US" sz="2800" dirty="0" smtClean="0">
                <a:latin typeface="Bell MT" pitchFamily="18" charset="0"/>
              </a:rPr>
              <a:t> of </a:t>
            </a:r>
            <a:r>
              <a:rPr lang="en-US" sz="2800" b="1" dirty="0" smtClean="0">
                <a:latin typeface="Bell MT" pitchFamily="18" charset="0"/>
              </a:rPr>
              <a:t>similar data type</a:t>
            </a:r>
            <a:r>
              <a:rPr lang="en-US" sz="2800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Stack is a </a:t>
            </a:r>
            <a:r>
              <a:rPr lang="en-US" sz="2800" b="1" dirty="0" smtClean="0">
                <a:latin typeface="Bell MT" pitchFamily="18" charset="0"/>
              </a:rPr>
              <a:t>LIFO</a:t>
            </a:r>
            <a:r>
              <a:rPr lang="en-US" sz="2800" dirty="0" smtClean="0">
                <a:latin typeface="Bell MT" pitchFamily="18" charset="0"/>
              </a:rPr>
              <a:t>(Last in First out) structure or we can say </a:t>
            </a:r>
            <a:r>
              <a:rPr lang="en-US" sz="2800" b="1" dirty="0" smtClean="0">
                <a:latin typeface="Bell MT" pitchFamily="18" charset="0"/>
              </a:rPr>
              <a:t>FILO</a:t>
            </a:r>
            <a:r>
              <a:rPr lang="en-US" sz="2800" dirty="0" smtClean="0">
                <a:latin typeface="Bell MT" pitchFamily="18" charset="0"/>
              </a:rPr>
              <a:t>(First in Last out).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push() function is used to insert new elements into the Stack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ell MT" pitchFamily="18" charset="0"/>
              </a:rPr>
              <a:t>pop() function is used to remove an element from the stack. Both insertion and removal are allowed at only one end of Stack called </a:t>
            </a:r>
            <a:r>
              <a:rPr lang="en-US" sz="2800" b="1" dirty="0" smtClean="0">
                <a:latin typeface="Bell MT" pitchFamily="18" charset="0"/>
              </a:rPr>
              <a:t>Top</a:t>
            </a:r>
            <a:r>
              <a:rPr lang="en-US" sz="2800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Stack is said to be in </a:t>
            </a:r>
            <a:r>
              <a:rPr lang="en-US" sz="2800" b="1" dirty="0" smtClean="0">
                <a:latin typeface="Bell MT" pitchFamily="18" charset="0"/>
              </a:rPr>
              <a:t>Overflow</a:t>
            </a:r>
            <a:r>
              <a:rPr lang="en-US" sz="2800" dirty="0" smtClean="0">
                <a:latin typeface="Bell MT" pitchFamily="18" charset="0"/>
              </a:rPr>
              <a:t> state when it is completely full and is said to be in </a:t>
            </a:r>
            <a:r>
              <a:rPr lang="en-US" sz="2800" b="1" dirty="0" smtClean="0">
                <a:latin typeface="Bell MT" pitchFamily="18" charset="0"/>
              </a:rPr>
              <a:t>Underflow</a:t>
            </a:r>
            <a:r>
              <a:rPr lang="en-US" sz="2800" dirty="0" smtClean="0">
                <a:latin typeface="Bell MT" pitchFamily="18" charset="0"/>
              </a:rPr>
              <a:t> state if it is completely empty.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Applications of Stack</a:t>
            </a:r>
            <a:endParaRPr lang="en-US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Bell MT" pitchFamily="18" charset="0"/>
              </a:rPr>
              <a:t>The simplest application of a stack is to reverse a word. 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You push a given word to stack - letter by letter - and then pop letters from the stack.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There are other uses also like: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Parsing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Expression Conversion(Infix to Postfix, Postfix to Prefix etc)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Polish notations</a:t>
            </a:r>
            <a:endParaRPr lang="en-US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ell MT" pitchFamily="18" charset="0"/>
              </a:rPr>
              <a:t>The way to write arithmetic expression is known as a </a:t>
            </a:r>
            <a:r>
              <a:rPr lang="en-US" sz="2800" b="1" dirty="0" smtClean="0">
                <a:latin typeface="Bell MT" pitchFamily="18" charset="0"/>
              </a:rPr>
              <a:t>notation</a:t>
            </a:r>
            <a:r>
              <a:rPr lang="en-US" sz="2800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An arithmetic expression can be written in three different but equivalent notations, These notations are −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Infix Notation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Prefix (Polish) Notation</a:t>
            </a:r>
          </a:p>
          <a:p>
            <a:pPr algn="just"/>
            <a:r>
              <a:rPr lang="en-US" sz="2800" dirty="0" smtClean="0">
                <a:latin typeface="Bell MT" pitchFamily="18" charset="0"/>
              </a:rPr>
              <a:t>Postfix (Reverse-Polish) Notation</a:t>
            </a:r>
            <a:endParaRPr lang="en-US" sz="28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363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 &amp; Algorithms</vt:lpstr>
      <vt:lpstr>STACK</vt:lpstr>
      <vt:lpstr>Slide 3</vt:lpstr>
      <vt:lpstr>Slide 4</vt:lpstr>
      <vt:lpstr>STACK Representation</vt:lpstr>
      <vt:lpstr>Basic features of Stack</vt:lpstr>
      <vt:lpstr>Slide 7</vt:lpstr>
      <vt:lpstr>Applications of Stack</vt:lpstr>
      <vt:lpstr>Polish notations</vt:lpstr>
      <vt:lpstr>Slide 10</vt:lpstr>
      <vt:lpstr>Reverse a Word</vt:lpstr>
      <vt:lpstr>Parsing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Farhan</dc:creator>
  <cp:lastModifiedBy>Haier</cp:lastModifiedBy>
  <cp:revision>21</cp:revision>
  <dcterms:created xsi:type="dcterms:W3CDTF">2018-03-31T22:34:08Z</dcterms:created>
  <dcterms:modified xsi:type="dcterms:W3CDTF">2020-06-24T21:01:52Z</dcterms:modified>
</cp:coreProperties>
</file>