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oai\Downloads\Account%20Sales%20Data%20for%20Analysis%20for%20Task%204%20Solun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oai\Downloads\Account%20Sales%20Data%20for%20Analysis%20for%20Task%204%20Solun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oai\Downloads\Account%20Sales%20Data%20for%20Analysis%20for%20Task%204%20Solun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oai\Downloads\Account%20Sales%20Data%20for%20Analysis%20for%20Task%204%20Solun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oai\Downloads\Account%20Sales%20Data%20for%20Analysis%20for%20Task%204%20Solun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oai\Downloads\Account%20Sales%20Data%20for%20Analysis%20for%20Task%204%20Solun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oai\Downloads\Account%20Sales%20Data%20for%20Analysis%20for%20Task%204%20Soluntion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oai\Downloads\Account%20Sales%20Data%20for%20Analysis%20for%20Task%204%20Solun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[Account Sales Data for Analysis for Task 4 Soluntion.xlsx]CGAR of Account Name 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bg1"/>
                </a:solidFill>
              </a:rPr>
              <a:t>CAGR With Respect To Account Name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'CGAR of Account Name 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1"/>
          <c:cat>
            <c:strRef>
              <c:f>'CGAR of Account Name '!$A$4:$A$64</c:f>
              <c:strCache>
                <c:ptCount val="60"/>
                <c:pt idx="0">
                  <c:v>WD 1</c:v>
                </c:pt>
                <c:pt idx="1">
                  <c:v>SB 7</c:v>
                </c:pt>
                <c:pt idx="2">
                  <c:v>SB 15</c:v>
                </c:pt>
                <c:pt idx="3">
                  <c:v>MB 8</c:v>
                </c:pt>
                <c:pt idx="4">
                  <c:v>OR 11</c:v>
                </c:pt>
                <c:pt idx="5">
                  <c:v>MB 11</c:v>
                </c:pt>
                <c:pt idx="6">
                  <c:v>OR 8</c:v>
                </c:pt>
                <c:pt idx="7">
                  <c:v>WD 4</c:v>
                </c:pt>
                <c:pt idx="8">
                  <c:v>SB 9</c:v>
                </c:pt>
                <c:pt idx="9">
                  <c:v>SB 11</c:v>
                </c:pt>
                <c:pt idx="10">
                  <c:v>WD 12</c:v>
                </c:pt>
                <c:pt idx="11">
                  <c:v>MB 4</c:v>
                </c:pt>
                <c:pt idx="12">
                  <c:v>OR 13</c:v>
                </c:pt>
                <c:pt idx="13">
                  <c:v>WD 8</c:v>
                </c:pt>
                <c:pt idx="14">
                  <c:v>MB 13</c:v>
                </c:pt>
                <c:pt idx="15">
                  <c:v>OR 3</c:v>
                </c:pt>
                <c:pt idx="16">
                  <c:v>MB 2</c:v>
                </c:pt>
                <c:pt idx="17">
                  <c:v>MB 15</c:v>
                </c:pt>
                <c:pt idx="18">
                  <c:v>SB 2</c:v>
                </c:pt>
                <c:pt idx="19">
                  <c:v>MB 1</c:v>
                </c:pt>
                <c:pt idx="20">
                  <c:v>OR 4</c:v>
                </c:pt>
                <c:pt idx="21">
                  <c:v>OR 1</c:v>
                </c:pt>
                <c:pt idx="22">
                  <c:v>SB 12</c:v>
                </c:pt>
                <c:pt idx="23">
                  <c:v>OR 6</c:v>
                </c:pt>
                <c:pt idx="24">
                  <c:v>SB 6</c:v>
                </c:pt>
                <c:pt idx="25">
                  <c:v>SB 10</c:v>
                </c:pt>
                <c:pt idx="26">
                  <c:v>SB 5</c:v>
                </c:pt>
                <c:pt idx="27">
                  <c:v>SB 1</c:v>
                </c:pt>
                <c:pt idx="28">
                  <c:v>MB 9</c:v>
                </c:pt>
                <c:pt idx="29">
                  <c:v>SB 8</c:v>
                </c:pt>
                <c:pt idx="30">
                  <c:v>WD 3</c:v>
                </c:pt>
                <c:pt idx="31">
                  <c:v>WD 14</c:v>
                </c:pt>
                <c:pt idx="32">
                  <c:v>WD 6</c:v>
                </c:pt>
                <c:pt idx="33">
                  <c:v>OR 14</c:v>
                </c:pt>
                <c:pt idx="34">
                  <c:v>WD 9</c:v>
                </c:pt>
                <c:pt idx="35">
                  <c:v>MB 7</c:v>
                </c:pt>
                <c:pt idx="36">
                  <c:v>WD 15</c:v>
                </c:pt>
                <c:pt idx="37">
                  <c:v>WD 13</c:v>
                </c:pt>
                <c:pt idx="38">
                  <c:v>SB 3</c:v>
                </c:pt>
                <c:pt idx="39">
                  <c:v>WD 7</c:v>
                </c:pt>
                <c:pt idx="40">
                  <c:v>OR 5</c:v>
                </c:pt>
                <c:pt idx="41">
                  <c:v>WD 10</c:v>
                </c:pt>
                <c:pt idx="42">
                  <c:v>OR 12</c:v>
                </c:pt>
                <c:pt idx="43">
                  <c:v>SB 4</c:v>
                </c:pt>
                <c:pt idx="44">
                  <c:v>SB 14</c:v>
                </c:pt>
                <c:pt idx="45">
                  <c:v>WD 5</c:v>
                </c:pt>
                <c:pt idx="46">
                  <c:v>MB 14</c:v>
                </c:pt>
                <c:pt idx="47">
                  <c:v>MB 3</c:v>
                </c:pt>
                <c:pt idx="48">
                  <c:v>OR 7</c:v>
                </c:pt>
                <c:pt idx="49">
                  <c:v>MB 10</c:v>
                </c:pt>
                <c:pt idx="50">
                  <c:v>OR 9</c:v>
                </c:pt>
                <c:pt idx="51">
                  <c:v>OR 15</c:v>
                </c:pt>
                <c:pt idx="52">
                  <c:v>OR 10</c:v>
                </c:pt>
                <c:pt idx="53">
                  <c:v>WD 2</c:v>
                </c:pt>
                <c:pt idx="54">
                  <c:v>MB 6</c:v>
                </c:pt>
                <c:pt idx="55">
                  <c:v>MB 12</c:v>
                </c:pt>
                <c:pt idx="56">
                  <c:v>WD 11</c:v>
                </c:pt>
                <c:pt idx="57">
                  <c:v>OR 2</c:v>
                </c:pt>
                <c:pt idx="58">
                  <c:v>MB 5</c:v>
                </c:pt>
                <c:pt idx="59">
                  <c:v>SB 13</c:v>
                </c:pt>
              </c:strCache>
            </c:strRef>
          </c:cat>
          <c:val>
            <c:numRef>
              <c:f>'CGAR of Account Name '!$B$4:$B$64</c:f>
              <c:numCache>
                <c:formatCode>General</c:formatCode>
                <c:ptCount val="60"/>
                <c:pt idx="0">
                  <c:v>-0.72898466539472961</c:v>
                </c:pt>
                <c:pt idx="1">
                  <c:v>-0.61139202601329412</c:v>
                </c:pt>
                <c:pt idx="2">
                  <c:v>-0.55073921414194782</c:v>
                </c:pt>
                <c:pt idx="3">
                  <c:v>-0.53938981874158332</c:v>
                </c:pt>
                <c:pt idx="4">
                  <c:v>-0.41679289513417705</c:v>
                </c:pt>
                <c:pt idx="5">
                  <c:v>-0.37012221518144006</c:v>
                </c:pt>
                <c:pt idx="6">
                  <c:v>-0.33438519484677687</c:v>
                </c:pt>
                <c:pt idx="7">
                  <c:v>-0.33098339677163802</c:v>
                </c:pt>
                <c:pt idx="8">
                  <c:v>-0.29790601141591733</c:v>
                </c:pt>
                <c:pt idx="9">
                  <c:v>-0.25247905109930902</c:v>
                </c:pt>
                <c:pt idx="10">
                  <c:v>-0.23952671916055424</c:v>
                </c:pt>
                <c:pt idx="11">
                  <c:v>-0.20956409258224717</c:v>
                </c:pt>
                <c:pt idx="12">
                  <c:v>-0.17943016656995925</c:v>
                </c:pt>
                <c:pt idx="13">
                  <c:v>-0.15736979056747447</c:v>
                </c:pt>
                <c:pt idx="14">
                  <c:v>-0.11575568185753915</c:v>
                </c:pt>
                <c:pt idx="15">
                  <c:v>-7.1596691853915484E-2</c:v>
                </c:pt>
                <c:pt idx="16">
                  <c:v>0.17983468576187267</c:v>
                </c:pt>
                <c:pt idx="17">
                  <c:v>0.18148193130433588</c:v>
                </c:pt>
                <c:pt idx="18">
                  <c:v>0.25489826874508914</c:v>
                </c:pt>
                <c:pt idx="19">
                  <c:v>0.27407081068210992</c:v>
                </c:pt>
                <c:pt idx="20">
                  <c:v>0.30577482876902251</c:v>
                </c:pt>
                <c:pt idx="21">
                  <c:v>0.36636455401735013</c:v>
                </c:pt>
                <c:pt idx="22">
                  <c:v>0.3690560602470212</c:v>
                </c:pt>
                <c:pt idx="23">
                  <c:v>0.38456165928272146</c:v>
                </c:pt>
                <c:pt idx="24">
                  <c:v>0.390755806385503</c:v>
                </c:pt>
                <c:pt idx="25">
                  <c:v>0.40734683274409145</c:v>
                </c:pt>
                <c:pt idx="26">
                  <c:v>0.42582583880267388</c:v>
                </c:pt>
                <c:pt idx="27">
                  <c:v>0.46352749292411066</c:v>
                </c:pt>
                <c:pt idx="28">
                  <c:v>0.52294422157633269</c:v>
                </c:pt>
                <c:pt idx="29">
                  <c:v>0.57622554654037406</c:v>
                </c:pt>
                <c:pt idx="30">
                  <c:v>0.57793816418173161</c:v>
                </c:pt>
                <c:pt idx="31">
                  <c:v>0.58272982283102692</c:v>
                </c:pt>
                <c:pt idx="32">
                  <c:v>0.60045892388204325</c:v>
                </c:pt>
                <c:pt idx="33">
                  <c:v>0.61767741115573149</c:v>
                </c:pt>
                <c:pt idx="34">
                  <c:v>0.63431246502429839</c:v>
                </c:pt>
                <c:pt idx="35">
                  <c:v>0.64359095818904954</c:v>
                </c:pt>
                <c:pt idx="36">
                  <c:v>0.66163405613342663</c:v>
                </c:pt>
                <c:pt idx="37">
                  <c:v>0.66412244620782168</c:v>
                </c:pt>
                <c:pt idx="38">
                  <c:v>0.68595057009486848</c:v>
                </c:pt>
                <c:pt idx="39">
                  <c:v>0.71094693671276654</c:v>
                </c:pt>
                <c:pt idx="40">
                  <c:v>0.71660086943635504</c:v>
                </c:pt>
                <c:pt idx="41">
                  <c:v>0.72970725225475852</c:v>
                </c:pt>
                <c:pt idx="42">
                  <c:v>0.74338775485751718</c:v>
                </c:pt>
                <c:pt idx="43">
                  <c:v>0.79606828454142997</c:v>
                </c:pt>
                <c:pt idx="44">
                  <c:v>0.81146879617010592</c:v>
                </c:pt>
                <c:pt idx="45">
                  <c:v>0.83041416010220881</c:v>
                </c:pt>
                <c:pt idx="46">
                  <c:v>0.86419779018759768</c:v>
                </c:pt>
                <c:pt idx="47">
                  <c:v>0.90588403033885334</c:v>
                </c:pt>
                <c:pt idx="48">
                  <c:v>0.91164163510334228</c:v>
                </c:pt>
                <c:pt idx="49">
                  <c:v>1.0242801438529217</c:v>
                </c:pt>
                <c:pt idx="50">
                  <c:v>1.084072328017021</c:v>
                </c:pt>
                <c:pt idx="51">
                  <c:v>1.0930046233022455</c:v>
                </c:pt>
                <c:pt idx="52">
                  <c:v>1.1188084145320056</c:v>
                </c:pt>
                <c:pt idx="53">
                  <c:v>1.3475541667800686</c:v>
                </c:pt>
                <c:pt idx="54">
                  <c:v>1.4232703532020747</c:v>
                </c:pt>
                <c:pt idx="55">
                  <c:v>1.5203389637502625</c:v>
                </c:pt>
                <c:pt idx="56">
                  <c:v>1.6546701130112136</c:v>
                </c:pt>
                <c:pt idx="57">
                  <c:v>1.8142296888697582</c:v>
                </c:pt>
                <c:pt idx="58">
                  <c:v>2.2455667067018901</c:v>
                </c:pt>
                <c:pt idx="59">
                  <c:v>3.3498147004699526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14:spPr>
              </c14:invertSolidFillFmt>
            </c:ext>
            <c:ext xmlns:c16="http://schemas.microsoft.com/office/drawing/2014/chart" uri="{C3380CC4-5D6E-409C-BE32-E72D297353CC}">
              <c16:uniqueId val="{00000000-4AC9-40CE-A093-5D46B794F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718513104"/>
        <c:axId val="275434416"/>
      </c:barChart>
      <c:catAx>
        <c:axId val="718513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high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434416"/>
        <c:crosses val="autoZero"/>
        <c:auto val="1"/>
        <c:lblAlgn val="ctr"/>
        <c:lblOffset val="100"/>
        <c:noMultiLvlLbl val="0"/>
      </c:catAx>
      <c:valAx>
        <c:axId val="275434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513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alpha val="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 Soluntion.xlsx]year wise sale!PivotTable12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bg1"/>
                </a:solidFill>
              </a:rPr>
              <a:t>Total</a:t>
            </a:r>
            <a:r>
              <a:rPr lang="en-US" sz="1600" b="1" baseline="0">
                <a:solidFill>
                  <a:schemeClr val="bg1"/>
                </a:solidFill>
              </a:rPr>
              <a:t> CGAR Over The Years</a:t>
            </a:r>
            <a:endParaRPr lang="en-US" sz="1600" b="1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>
            <a:bevelT/>
            <a:bevelB/>
          </a:sp3d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>
            <a:bevelT/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>
            <a:bevelT/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'year wise sale'!$B$3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  <a:bevelB/>
            </a:sp3d>
          </c:spPr>
          <c:invertIfNegative val="0"/>
          <c:cat>
            <c:strRef>
              <c:f>'year wise sale'!$A$4:$A$9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strCache>
            </c:strRef>
          </c:cat>
          <c:val>
            <c:numRef>
              <c:f>'year wise sale'!$B$4:$B$9</c:f>
              <c:numCache>
                <c:formatCode>General</c:formatCode>
                <c:ptCount val="5"/>
                <c:pt idx="0">
                  <c:v>189976</c:v>
                </c:pt>
                <c:pt idx="1">
                  <c:v>242995</c:v>
                </c:pt>
                <c:pt idx="2">
                  <c:v>288449</c:v>
                </c:pt>
                <c:pt idx="3">
                  <c:v>350234</c:v>
                </c:pt>
                <c:pt idx="4">
                  <c:v>409194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D-4A36-A2B5-296FE2555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0"/>
        <c:gapDepth val="108"/>
        <c:shape val="box"/>
        <c:axId val="1664207519"/>
        <c:axId val="1664195999"/>
        <c:axId val="0"/>
      </c:bar3DChart>
      <c:catAx>
        <c:axId val="16642075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195999"/>
        <c:crosses val="autoZero"/>
        <c:auto val="1"/>
        <c:lblAlgn val="ctr"/>
        <c:lblOffset val="100"/>
        <c:noMultiLvlLbl val="0"/>
      </c:catAx>
      <c:valAx>
        <c:axId val="1664195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207519"/>
        <c:crosses val="autoZero"/>
        <c:crossBetween val="between"/>
      </c:valAx>
      <c:spPr>
        <a:solidFill>
          <a:schemeClr val="bg1">
            <a:alpha val="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[Account Sales Data for Analysis for Task 4 Soluntion.xlsx]Negative Cagr!PivotTable1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bg1"/>
                </a:solidFill>
              </a:rPr>
              <a:t>NEGATIVE</a:t>
            </a:r>
            <a:r>
              <a:rPr lang="en-US" sz="1800" b="1" baseline="0" dirty="0">
                <a:solidFill>
                  <a:schemeClr val="bg1"/>
                </a:solidFill>
              </a:rPr>
              <a:t> CGAR w.r.t ACCOUNT NAME</a:t>
            </a:r>
            <a:endParaRPr lang="en-US" sz="1800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>
            <a:bevelT/>
            <a:bevelB/>
          </a:sp3d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>
            <a:bevelT/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>
            <a:bevelT/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'Negative Cagr'!$B$3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  <a:bevelB/>
            </a:sp3d>
          </c:spPr>
          <c:invertIfNegative val="0"/>
          <c:cat>
            <c:strRef>
              <c:f>'Negative Cagr'!$A$4:$A$14</c:f>
              <c:strCache>
                <c:ptCount val="10"/>
                <c:pt idx="0">
                  <c:v>WD 1</c:v>
                </c:pt>
                <c:pt idx="1">
                  <c:v>SB 7</c:v>
                </c:pt>
                <c:pt idx="2">
                  <c:v>SB 15</c:v>
                </c:pt>
                <c:pt idx="3">
                  <c:v>MB 8</c:v>
                </c:pt>
                <c:pt idx="4">
                  <c:v>OR 11</c:v>
                </c:pt>
                <c:pt idx="5">
                  <c:v>MB 11</c:v>
                </c:pt>
                <c:pt idx="6">
                  <c:v>OR 8</c:v>
                </c:pt>
                <c:pt idx="7">
                  <c:v>WD 4</c:v>
                </c:pt>
                <c:pt idx="8">
                  <c:v>SB 9</c:v>
                </c:pt>
                <c:pt idx="9">
                  <c:v>SB 11</c:v>
                </c:pt>
              </c:strCache>
            </c:strRef>
          </c:cat>
          <c:val>
            <c:numRef>
              <c:f>'Negative Cagr'!$B$4:$B$14</c:f>
              <c:numCache>
                <c:formatCode>General</c:formatCode>
                <c:ptCount val="10"/>
                <c:pt idx="0">
                  <c:v>-0.72898466539472961</c:v>
                </c:pt>
                <c:pt idx="1">
                  <c:v>-0.61139202601329412</c:v>
                </c:pt>
                <c:pt idx="2">
                  <c:v>-0.55073921414194782</c:v>
                </c:pt>
                <c:pt idx="3">
                  <c:v>-0.53938981874158332</c:v>
                </c:pt>
                <c:pt idx="4">
                  <c:v>-0.41679289513417705</c:v>
                </c:pt>
                <c:pt idx="5">
                  <c:v>-0.37012221518144006</c:v>
                </c:pt>
                <c:pt idx="6">
                  <c:v>-0.33438519484677687</c:v>
                </c:pt>
                <c:pt idx="7">
                  <c:v>-0.33098339677163802</c:v>
                </c:pt>
                <c:pt idx="8">
                  <c:v>-0.29790601141591733</c:v>
                </c:pt>
                <c:pt idx="9">
                  <c:v>-0.25247905109930902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C-4F12-8B4C-0191B1EC5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1"/>
        <c:shape val="cylinder"/>
        <c:axId val="1502530911"/>
        <c:axId val="1502523231"/>
        <c:axId val="0"/>
      </c:bar3DChart>
      <c:catAx>
        <c:axId val="1502530911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523231"/>
        <c:crosses val="autoZero"/>
        <c:auto val="1"/>
        <c:lblAlgn val="ctr"/>
        <c:lblOffset val="100"/>
        <c:noMultiLvlLbl val="0"/>
      </c:catAx>
      <c:valAx>
        <c:axId val="1502523231"/>
        <c:scaling>
          <c:orientation val="minMax"/>
        </c:scaling>
        <c:delete val="0"/>
        <c:axPos val="r"/>
        <c:numFmt formatCode="General" sourceLinked="1"/>
        <c:majorTickMark val="in"/>
        <c:minorTickMark val="out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530911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 Soluntion.xlsx]Acount Type wise prdct 1 sale y!PivotTable2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800" dirty="0">
                <a:solidFill>
                  <a:schemeClr val="bg1"/>
                </a:solidFill>
              </a:rPr>
              <a:t>Account Type wise Sale Over The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>
            <a:bevelT/>
          </a:sp3d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>
            <a:bevelT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>
            <a:bevelT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>
            <a:bevelT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>
            <a:bevelT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'Acount Type wise prdct 1 sale y'!$B$3</c:f>
              <c:strCache>
                <c:ptCount val="1"/>
                <c:pt idx="0">
                  <c:v>Sum of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c:spPr>
          <c:invertIfNegative val="0"/>
          <c:cat>
            <c:strRef>
              <c:f>'Acount Type wise prdct 1 sale y'!$A$4:$A$8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'Acount Type wise prdct 1 sale y'!$B$4:$B$8</c:f>
              <c:numCache>
                <c:formatCode>General</c:formatCode>
                <c:ptCount val="4"/>
                <c:pt idx="0">
                  <c:v>46025</c:v>
                </c:pt>
                <c:pt idx="1">
                  <c:v>47259</c:v>
                </c:pt>
                <c:pt idx="2">
                  <c:v>51804</c:v>
                </c:pt>
                <c:pt idx="3">
                  <c:v>44888</c:v>
                </c:pt>
              </c:numCache>
            </c:numRef>
          </c:val>
          <c:shape val="coneToMax"/>
          <c:extLst>
            <c:ext xmlns:c16="http://schemas.microsoft.com/office/drawing/2014/chart" uri="{C3380CC4-5D6E-409C-BE32-E72D297353CC}">
              <c16:uniqueId val="{00000000-9905-4411-BB17-3C4761854A18}"/>
            </c:ext>
          </c:extLst>
        </c:ser>
        <c:ser>
          <c:idx val="1"/>
          <c:order val="1"/>
          <c:tx>
            <c:strRef>
              <c:f>'Acount Type wise prdct 1 sale y'!$C$3</c:f>
              <c:strCache>
                <c:ptCount val="1"/>
                <c:pt idx="0">
                  <c:v>Sum of 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c:spPr>
          <c:invertIfNegative val="0"/>
          <c:cat>
            <c:strRef>
              <c:f>'Acount Type wise prdct 1 sale y'!$A$4:$A$8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'Acount Type wise prdct 1 sale y'!$C$4:$C$8</c:f>
              <c:numCache>
                <c:formatCode>General</c:formatCode>
                <c:ptCount val="4"/>
                <c:pt idx="0">
                  <c:v>65032</c:v>
                </c:pt>
                <c:pt idx="1">
                  <c:v>67275</c:v>
                </c:pt>
                <c:pt idx="2">
                  <c:v>60121</c:v>
                </c:pt>
                <c:pt idx="3">
                  <c:v>50567</c:v>
                </c:pt>
              </c:numCache>
            </c:numRef>
          </c:val>
          <c:shape val="pyramidToMax"/>
          <c:extLst>
            <c:ext xmlns:c16="http://schemas.microsoft.com/office/drawing/2014/chart" uri="{C3380CC4-5D6E-409C-BE32-E72D297353CC}">
              <c16:uniqueId val="{00000001-9905-4411-BB17-3C4761854A18}"/>
            </c:ext>
          </c:extLst>
        </c:ser>
        <c:ser>
          <c:idx val="2"/>
          <c:order val="2"/>
          <c:tx>
            <c:strRef>
              <c:f>'Acount Type wise prdct 1 sale y'!$D$3</c:f>
              <c:strCache>
                <c:ptCount val="1"/>
                <c:pt idx="0">
                  <c:v>Sum of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c:spPr>
          <c:invertIfNegative val="0"/>
          <c:cat>
            <c:strRef>
              <c:f>'Acount Type wise prdct 1 sale y'!$A$4:$A$8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'Acount Type wise prdct 1 sale y'!$D$4:$D$8</c:f>
              <c:numCache>
                <c:formatCode>General</c:formatCode>
                <c:ptCount val="4"/>
                <c:pt idx="0">
                  <c:v>77731</c:v>
                </c:pt>
                <c:pt idx="1">
                  <c:v>79646</c:v>
                </c:pt>
                <c:pt idx="2">
                  <c:v>60760</c:v>
                </c:pt>
                <c:pt idx="3">
                  <c:v>70312</c:v>
                </c:pt>
              </c:numCache>
            </c:numRef>
          </c:val>
          <c:shape val="pyramid"/>
          <c:extLst>
            <c:ext xmlns:c16="http://schemas.microsoft.com/office/drawing/2014/chart" uri="{C3380CC4-5D6E-409C-BE32-E72D297353CC}">
              <c16:uniqueId val="{00000002-9905-4411-BB17-3C4761854A18}"/>
            </c:ext>
          </c:extLst>
        </c:ser>
        <c:ser>
          <c:idx val="3"/>
          <c:order val="3"/>
          <c:tx>
            <c:strRef>
              <c:f>'Acount Type wise prdct 1 sale y'!$E$3</c:f>
              <c:strCache>
                <c:ptCount val="1"/>
                <c:pt idx="0">
                  <c:v>Sum of 2021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c:spPr>
          <c:invertIfNegative val="0"/>
          <c:cat>
            <c:strRef>
              <c:f>'Acount Type wise prdct 1 sale y'!$A$4:$A$8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'Acount Type wise prdct 1 sale y'!$E$4:$E$8</c:f>
              <c:numCache>
                <c:formatCode>General</c:formatCode>
                <c:ptCount val="4"/>
                <c:pt idx="0">
                  <c:v>102185</c:v>
                </c:pt>
                <c:pt idx="1">
                  <c:v>112270</c:v>
                </c:pt>
                <c:pt idx="2">
                  <c:v>94147</c:v>
                </c:pt>
                <c:pt idx="3">
                  <c:v>100592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3-9905-4411-BB17-3C4761854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23366111"/>
        <c:axId val="1523368511"/>
        <c:axId val="0"/>
      </c:bar3DChart>
      <c:catAx>
        <c:axId val="15233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368511"/>
        <c:crosses val="autoZero"/>
        <c:auto val="1"/>
        <c:lblAlgn val="ctr"/>
        <c:lblOffset val="100"/>
        <c:noMultiLvlLbl val="0"/>
      </c:catAx>
      <c:valAx>
        <c:axId val="1523368511"/>
        <c:scaling>
          <c:orientation val="minMax"/>
        </c:scaling>
        <c:delete val="0"/>
        <c:axPos val="l"/>
        <c:numFmt formatCode="General" sourceLinked="1"/>
        <c:majorTickMark val="in"/>
        <c:minorTickMark val="out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366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  <a:alpha val="0"/>
      </a:schemeClr>
    </a:solidFill>
    <a:ln w="9525" cap="flat" cmpd="sng" algn="ctr">
      <a:noFill/>
      <a:round/>
    </a:ln>
    <a:effectLst/>
  </c:spPr>
  <c:txPr>
    <a:bodyPr/>
    <a:lstStyle/>
    <a:p>
      <a:pPr>
        <a:defRPr sz="1100" b="1">
          <a:solidFill>
            <a:schemeClr val="tx1">
              <a:lumMod val="95000"/>
            </a:schemeClr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[Account Sales Data for Analysis for Task 4 Soluntion.xlsx]Coupons Vs Total Sale!PivotTable9</c:name>
    <c:fmtId val="16"/>
  </c:pivotSource>
  <c:chart>
    <c:title>
      <c:tx>
        <c:rich>
          <a:bodyPr rot="0" vert="horz"/>
          <a:lstStyle/>
          <a:p>
            <a:pPr>
              <a:defRPr>
                <a:solidFill>
                  <a:schemeClr val="bg1"/>
                </a:solidFill>
              </a:defRPr>
            </a:pPr>
            <a:r>
              <a:rPr lang="en-US">
                <a:solidFill>
                  <a:schemeClr val="bg1"/>
                </a:solidFill>
              </a:rPr>
              <a:t>Total Sale By Coupons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2.7777777777777776E-2"/>
              <c:y val="-8.7962962962962965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3.6111111111111108E-2"/>
              <c:y val="-0.1064814814814815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layout>
            <c:manualLayout>
              <c:x val="3.6111111111111108E-2"/>
              <c:y val="-0.1064814814814815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layout>
            <c:manualLayout>
              <c:x val="2.7777777777777776E-2"/>
              <c:y val="-8.7962962962962965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>
              <a:shade val="76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8"/>
        <c:spPr>
          <a:solidFill>
            <a:schemeClr val="accent4">
              <a:tint val="77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>
              <a:shade val="76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1"/>
        <c:spPr>
          <a:solidFill>
            <a:schemeClr val="accent4">
              <a:tint val="77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>
              <a:shade val="76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4"/>
        <c:spPr>
          <a:solidFill>
            <a:schemeClr val="accent4">
              <a:tint val="77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</c:pivotFmts>
    <c:view3D>
      <c:rotX val="20"/>
      <c:rotY val="0"/>
      <c:depthPercent val="10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'Coupons Vs Total Sale'!$B$3</c:f>
              <c:strCache>
                <c:ptCount val="1"/>
                <c:pt idx="0">
                  <c:v>Total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ADA7-4DD1-AE81-C4C647199664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ADA7-4DD1-AE81-C4C647199664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'Coupons Vs Total Sale'!$A$4:$A$6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'Coupons Vs Total Sale'!$B$4:$B$6</c:f>
              <c:numCache>
                <c:formatCode>General</c:formatCode>
                <c:ptCount val="2"/>
                <c:pt idx="0">
                  <c:v>1010566.2424870689</c:v>
                </c:pt>
                <c:pt idx="1">
                  <c:v>470312.81810636749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A7-4DD1-AE81-C4C64719966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C3054">
        <a:alpha val="0"/>
      </a:srgb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[Account Sales Data for Analysis for Task 4 Soluntion.xlsx]Catlog Inculsion vs Total sale!PivotTable10</c:name>
    <c:fmtId val="16"/>
  </c:pivotSource>
  <c:chart>
    <c:title>
      <c:tx>
        <c:rich>
          <a:bodyPr rot="0" vert="horz"/>
          <a:lstStyle/>
          <a:p>
            <a:pPr>
              <a:defRPr>
                <a:solidFill>
                  <a:schemeClr val="bg1"/>
                </a:solidFill>
              </a:defRPr>
            </a:pPr>
            <a:r>
              <a:rPr lang="en-US">
                <a:solidFill>
                  <a:schemeClr val="bg1"/>
                </a:solidFill>
              </a:rPr>
              <a:t>Sale By Catlog Inclusion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1.5686274509803848E-2"/>
              <c:y val="-5.376344086021508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1.1764705882352941E-2"/>
              <c:y val="-4.1816009557945039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layout>
            <c:manualLayout>
              <c:x val="1.1764705882352941E-2"/>
              <c:y val="-4.1816009557945039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layout>
            <c:manualLayout>
              <c:x val="1.5686274509803848E-2"/>
              <c:y val="-5.376344086021508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shade val="76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8"/>
        <c:spPr>
          <a:solidFill>
            <a:schemeClr val="accent2">
              <a:tint val="77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>
              <a:shade val="76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1"/>
        <c:spPr>
          <a:solidFill>
            <a:schemeClr val="accent2">
              <a:tint val="77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shade val="76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4"/>
        <c:spPr>
          <a:solidFill>
            <a:schemeClr val="accent2">
              <a:tint val="77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</c:pivotFmts>
    <c:view3D>
      <c:rotX val="20"/>
      <c:rotY val="0"/>
      <c:depthPercent val="10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'Catlog Inculsion vs Total sale'!$B$3</c:f>
              <c:strCache>
                <c:ptCount val="1"/>
                <c:pt idx="0">
                  <c:v>Total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286E-4E1D-9BEE-D87CDF3D0C00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286E-4E1D-9BEE-D87CDF3D0C00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'Catlog Inculsion vs Total sale'!$A$4:$A$6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'Catlog Inculsion vs Total sale'!$B$4:$B$6</c:f>
              <c:numCache>
                <c:formatCode>General</c:formatCode>
                <c:ptCount val="2"/>
                <c:pt idx="0">
                  <c:v>441585.16660488833</c:v>
                </c:pt>
                <c:pt idx="1">
                  <c:v>1039293.8939885483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6E-4E1D-9BEE-D87CDF3D0C0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C3054">
        <a:alpha val="0"/>
      </a:srgb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[Account Sales Data for Analysis for Task 4 Soluntion.xlsx]Social Medial vs Total sale!PivotTable8</c:name>
    <c:fmtId val="16"/>
  </c:pivotSource>
  <c:chart>
    <c:title>
      <c:tx>
        <c:rich>
          <a:bodyPr rot="0" vert="horz"/>
          <a:lstStyle/>
          <a:p>
            <a:pPr>
              <a:defRPr>
                <a:solidFill>
                  <a:schemeClr val="bg1"/>
                </a:solidFill>
              </a:defRPr>
            </a:pPr>
            <a:r>
              <a:rPr lang="en-IN">
                <a:solidFill>
                  <a:schemeClr val="bg1"/>
                </a:solidFill>
              </a:rPr>
              <a:t>Total Sale By Social Media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1.1111111111111112E-2"/>
              <c:y val="-6.4814814814814811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8.3333333333333332E-3"/>
              <c:y val="-7.407407407407411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layout>
            <c:manualLayout>
              <c:x val="1.1111111111111112E-2"/>
              <c:y val="-6.4814814814814811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layout>
            <c:manualLayout>
              <c:x val="8.3333333333333332E-3"/>
              <c:y val="-7.407407407407411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3">
              <a:tint val="77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8"/>
        <c:spPr>
          <a:solidFill>
            <a:schemeClr val="accent3">
              <a:shade val="76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3">
              <a:tint val="77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1"/>
        <c:spPr>
          <a:solidFill>
            <a:schemeClr val="accent3">
              <a:shade val="76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3">
              <a:tint val="77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4"/>
        <c:spPr>
          <a:solidFill>
            <a:schemeClr val="accent3">
              <a:shade val="76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</c:pivotFmts>
    <c:view3D>
      <c:rotX val="20"/>
      <c:rotY val="120"/>
      <c:depthPercent val="10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'Social Medial vs Total sale'!$B$3</c:f>
              <c:strCache>
                <c:ptCount val="1"/>
                <c:pt idx="0">
                  <c:v>Total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3">
                  <a:tint val="77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DA48-41E6-BE9D-674C878F27BA}"/>
              </c:ext>
            </c:extLst>
          </c:dPt>
          <c:dPt>
            <c:idx val="1"/>
            <c:bubble3D val="0"/>
            <c:spPr>
              <a:solidFill>
                <a:schemeClr val="accent3">
                  <a:shade val="7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DA48-41E6-BE9D-674C878F27BA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'Social Medial vs Total sale'!$A$4:$A$6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'Social Medial vs Total sale'!$B$4:$B$6</c:f>
              <c:numCache>
                <c:formatCode>General</c:formatCode>
                <c:ptCount val="2"/>
                <c:pt idx="0">
                  <c:v>913270.29486948089</c:v>
                </c:pt>
                <c:pt idx="1">
                  <c:v>567608.76572395535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48-41E6-BE9D-674C878F27B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C3054">
        <a:alpha val="0"/>
      </a:srgb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 Soluntion.xlsx]Account Type Vs CAGR!PivotTable13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CaGR For account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6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20"/>
      <c:rotY val="0"/>
      <c:depthPercent val="10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'Account Type Vs CAGR'!$B$3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A452-4340-9626-3FCA0D9CC54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A452-4340-9626-3FCA0D9CC54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A452-4340-9626-3FCA0D9CC544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A452-4340-9626-3FCA0D9CC544}"/>
              </c:ext>
            </c:extLst>
          </c:dPt>
          <c:dLbls>
            <c:dLbl>
              <c:idx val="0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452-4340-9626-3FCA0D9CC544}"/>
                </c:ext>
              </c:extLst>
            </c:dLbl>
            <c:dLbl>
              <c:idx val="1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452-4340-9626-3FCA0D9CC544}"/>
                </c:ext>
              </c:extLst>
            </c:dLbl>
            <c:dLbl>
              <c:idx val="2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452-4340-9626-3FCA0D9CC544}"/>
                </c:ext>
              </c:extLst>
            </c:dLbl>
            <c:dLbl>
              <c:idx val="3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452-4340-9626-3FCA0D9CC544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'Account Type Vs CAGR'!$A$4:$A$8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'Account Type Vs CAGR'!$B$4:$B$8</c:f>
              <c:numCache>
                <c:formatCode>General</c:formatCode>
                <c:ptCount val="4"/>
                <c:pt idx="0">
                  <c:v>8.5506287871844915</c:v>
                </c:pt>
                <c:pt idx="1">
                  <c:v>8.1539188189382408</c:v>
                </c:pt>
                <c:pt idx="2">
                  <c:v>6.8184218949947519</c:v>
                </c:pt>
                <c:pt idx="3">
                  <c:v>7.5376239352269696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52-4340-9626-3FCA0D9CC54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C3054">
        <a:alpha val="0"/>
      </a:srgb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0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3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7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437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64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44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72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662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3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1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46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54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27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8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5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0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7B98BB-CFD3-4911-8BA1-E00005A6593B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C2D7-877A-41A7-8FF8-20982D712E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68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C73D-DE28-58C9-73B6-2E834618E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696104"/>
            <a:ext cx="9233647" cy="142361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Data-Driven Storytelling Presentation: Shifting our sales mix toward more online retailer accounts will drive greater sales growth.</a:t>
            </a:r>
            <a:endParaRPr lang="en-IN" sz="2800" dirty="0"/>
          </a:p>
        </p:txBody>
      </p:sp>
      <p:pic>
        <p:nvPicPr>
          <p:cNvPr id="4" name="Picture 2" descr="JPMorgan Chase &amp; Co.">
            <a:extLst>
              <a:ext uri="{FF2B5EF4-FFF2-40B4-BE49-F238E27FC236}">
                <a16:creationId xmlns:a16="http://schemas.microsoft.com/office/drawing/2014/main" id="{BBCAE453-B944-C3C7-3F48-FB4C30DF5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46059" cy="110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8243BE-1D6F-40FD-BD27-26DB292738BD}"/>
              </a:ext>
            </a:extLst>
          </p:cNvPr>
          <p:cNvSpPr txBox="1"/>
          <p:nvPr/>
        </p:nvSpPr>
        <p:spPr>
          <a:xfrm>
            <a:off x="7523544" y="5161896"/>
            <a:ext cx="402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Made By Shoaib</a:t>
            </a:r>
          </a:p>
        </p:txBody>
      </p:sp>
    </p:spTree>
    <p:extLst>
      <p:ext uri="{BB962C8B-B14F-4D97-AF65-F5344CB8AC3E}">
        <p14:creationId xmlns:p14="http://schemas.microsoft.com/office/powerpoint/2010/main" val="382075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E0B1E4-0CF7-C2E4-B224-01548161C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35060" y="1111624"/>
            <a:ext cx="4396339" cy="915659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Shifting Our Sales Mix Will Drive Greater Sales Growth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4274AB-EE52-4F09-3599-F16FD31BE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35060" y="2317376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While our overall sales performance has been good, it could be much better. </a:t>
            </a:r>
          </a:p>
          <a:p>
            <a:r>
              <a:rPr lang="en-US" dirty="0"/>
              <a:t>Closing some very poorly performing accounts would free up sales and marketing resources that would be more profitably invested elsewhere. </a:t>
            </a:r>
          </a:p>
          <a:p>
            <a:r>
              <a:rPr lang="en-US" dirty="0"/>
              <a:t>Over the last five years, our strongest sales growth has shifted to the online retailer account type. • Investing the freed-up sales and marketing resources into our online retailer accounts would drive the most sales growth.</a:t>
            </a:r>
            <a:endParaRPr lang="en-IN" dirty="0"/>
          </a:p>
        </p:txBody>
      </p:sp>
      <p:pic>
        <p:nvPicPr>
          <p:cNvPr id="6146" name="Picture 2" descr="Increase Sales – Shop Front Online">
            <a:extLst>
              <a:ext uri="{FF2B5EF4-FFF2-40B4-BE49-F238E27FC236}">
                <a16:creationId xmlns:a16="http://schemas.microsoft.com/office/drawing/2014/main" id="{DA2AB387-45D8-6843-B3A3-A21FA408A54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2" b="5219"/>
          <a:stretch/>
        </p:blipFill>
        <p:spPr bwMode="auto">
          <a:xfrm>
            <a:off x="62751" y="1849618"/>
            <a:ext cx="5746374" cy="48261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JPMorgan Chase &amp; Co.">
            <a:extLst>
              <a:ext uri="{FF2B5EF4-FFF2-40B4-BE49-F238E27FC236}">
                <a16:creationId xmlns:a16="http://schemas.microsoft.com/office/drawing/2014/main" id="{5A4934DD-92DF-D074-C1F4-C15462CCC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46059" cy="110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10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5367-906A-8B69-F926-4FFA4729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00"/>
                </a:solidFill>
              </a:rPr>
              <a:t>Overall, our unit sales Growth</a:t>
            </a:r>
            <a:endParaRPr lang="en-IN" sz="2400" dirty="0">
              <a:solidFill>
                <a:srgbClr val="FFFF00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F2777A0-CA4E-4782-93DD-05A325F50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771397"/>
              </p:ext>
            </p:extLst>
          </p:nvPr>
        </p:nvGraphicFramePr>
        <p:xfrm>
          <a:off x="979488" y="165258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2" descr="JPMorgan Chase &amp; Co.">
            <a:extLst>
              <a:ext uri="{FF2B5EF4-FFF2-40B4-BE49-F238E27FC236}">
                <a16:creationId xmlns:a16="http://schemas.microsoft.com/office/drawing/2014/main" id="{B50FB8BB-3FD6-DD69-329E-CAB491EE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941" y="5753100"/>
            <a:ext cx="2046059" cy="110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86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616D-5E5B-FB26-CED2-8D39B57A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Overall, our unit sales growth has been good, with a 5-year CAGR of 21%</a:t>
            </a:r>
            <a:endParaRPr lang="en-IN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4E75C3-DB39-6ACE-9E68-F9D6387A5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76942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2" descr="JPMorgan Chase &amp; Co.">
            <a:extLst>
              <a:ext uri="{FF2B5EF4-FFF2-40B4-BE49-F238E27FC236}">
                <a16:creationId xmlns:a16="http://schemas.microsoft.com/office/drawing/2014/main" id="{32537DED-21CA-0669-1113-2A73432C6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941" y="5753100"/>
            <a:ext cx="2046059" cy="110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49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8453-D1E4-6EFC-0DD4-5F3590F1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69439" cy="766482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</a:rPr>
              <a:t>However, we have some very poorly performing accounts that should be closed, which would free up resources to drive sales growth elsewhere.</a:t>
            </a:r>
            <a:endParaRPr lang="en-IN" sz="2400" dirty="0">
              <a:solidFill>
                <a:srgbClr val="FFFF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D6A79F-C9E6-47A9-FF05-C788D142E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368462"/>
              </p:ext>
            </p:extLst>
          </p:nvPr>
        </p:nvGraphicFramePr>
        <p:xfrm>
          <a:off x="646111" y="1485900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2" descr="JPMorgan Chase &amp; Co.">
            <a:extLst>
              <a:ext uri="{FF2B5EF4-FFF2-40B4-BE49-F238E27FC236}">
                <a16:creationId xmlns:a16="http://schemas.microsoft.com/office/drawing/2014/main" id="{B33FA677-4066-CE44-0759-6A259600F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941" y="5753100"/>
            <a:ext cx="2046059" cy="110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70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AF14-17F1-0721-0AE6-4D91A593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00"/>
                </a:solidFill>
              </a:rPr>
              <a:t>Shifting our sales resources and our sales mix toward more online retailer accounts would drive greater sales growth.</a:t>
            </a:r>
            <a:endParaRPr lang="en-IN" sz="2400" dirty="0">
              <a:solidFill>
                <a:srgbClr val="FFFF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C25657-515C-2903-B110-623120BF3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3177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2" descr="JPMorgan Chase &amp; Co.">
            <a:extLst>
              <a:ext uri="{FF2B5EF4-FFF2-40B4-BE49-F238E27FC236}">
                <a16:creationId xmlns:a16="http://schemas.microsoft.com/office/drawing/2014/main" id="{7DC2F111-6BD5-D32B-D0B4-2773678B5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941" y="5753100"/>
            <a:ext cx="2046059" cy="110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89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4AFB-478C-9BD0-EC0C-B06B9133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146566" cy="1055651"/>
          </a:xfrm>
        </p:spPr>
        <p:txBody>
          <a:bodyPr/>
          <a:lstStyle/>
          <a:p>
            <a:r>
              <a:rPr lang="en-IN" sz="2800" dirty="0">
                <a:solidFill>
                  <a:srgbClr val="FFFF00"/>
                </a:solidFill>
              </a:rPr>
              <a:t>Total sales by Marketing/Promotion Program and CGR For Account type</a:t>
            </a:r>
          </a:p>
        </p:txBody>
      </p:sp>
      <p:pic>
        <p:nvPicPr>
          <p:cNvPr id="4" name="Picture 2" descr="JPMorgan Chase &amp; Co.">
            <a:extLst>
              <a:ext uri="{FF2B5EF4-FFF2-40B4-BE49-F238E27FC236}">
                <a16:creationId xmlns:a16="http://schemas.microsoft.com/office/drawing/2014/main" id="{86FF5640-2A31-CFF2-1B54-AA6458DD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941" y="5753100"/>
            <a:ext cx="2046059" cy="110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CDA7C3D5-1F60-45A0-ACF3-AEFC100BF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214696"/>
              </p:ext>
            </p:extLst>
          </p:nvPr>
        </p:nvGraphicFramePr>
        <p:xfrm>
          <a:off x="489147" y="2072678"/>
          <a:ext cx="3746119" cy="193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90C236C-1CFF-417C-8445-86CD2DA76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551204"/>
              </p:ext>
            </p:extLst>
          </p:nvPr>
        </p:nvGraphicFramePr>
        <p:xfrm>
          <a:off x="5439508" y="2072678"/>
          <a:ext cx="3946769" cy="193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3E47C6C-05F2-4238-A0C4-EFDE38EBE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019413"/>
              </p:ext>
            </p:extLst>
          </p:nvPr>
        </p:nvGraphicFramePr>
        <p:xfrm>
          <a:off x="453292" y="4225316"/>
          <a:ext cx="3781974" cy="193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9DE58EC-E782-49C2-A442-04FB85290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200987"/>
              </p:ext>
            </p:extLst>
          </p:nvPr>
        </p:nvGraphicFramePr>
        <p:xfrm>
          <a:off x="5439509" y="4225316"/>
          <a:ext cx="3982624" cy="193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32898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A224-0FE0-EC11-E176-A552AF4C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3132"/>
          </a:xfrm>
        </p:spPr>
        <p:txBody>
          <a:bodyPr/>
          <a:lstStyle/>
          <a:p>
            <a:r>
              <a:rPr lang="en-IN" sz="32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406D-D11C-2C3C-236C-617B7F0C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While our overall sales performance has been good, it could be much better. </a:t>
            </a:r>
          </a:p>
          <a:p>
            <a:r>
              <a:rPr lang="en-US" dirty="0"/>
              <a:t>• Closing some very poorly performing accounts would free up sales and marketing resources that would be more profitably invested elsewhere. </a:t>
            </a:r>
          </a:p>
          <a:p>
            <a:r>
              <a:rPr lang="en-US" dirty="0"/>
              <a:t>• Over the last five years, our strongest sales growth has shifted to the online retailer account type. </a:t>
            </a:r>
          </a:p>
          <a:p>
            <a:r>
              <a:rPr lang="en-US" dirty="0"/>
              <a:t>• Investing the freed-up sales and marketing resources into our online retailer accounts would drive the most sales growth. • We recommend closing these underperforming accounts immediately and launching an effort to identify the highest p</a:t>
            </a:r>
            <a:endParaRPr lang="en-IN" dirty="0"/>
          </a:p>
        </p:txBody>
      </p:sp>
      <p:pic>
        <p:nvPicPr>
          <p:cNvPr id="4" name="Picture 2" descr="JPMorgan Chase &amp; Co.">
            <a:extLst>
              <a:ext uri="{FF2B5EF4-FFF2-40B4-BE49-F238E27FC236}">
                <a16:creationId xmlns:a16="http://schemas.microsoft.com/office/drawing/2014/main" id="{7722D46C-2E12-3D4D-88E6-7158B081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525" y="5628672"/>
            <a:ext cx="2276475" cy="122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48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337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Data-Driven Storytelling Presentation: Shifting our sales mix toward more online retailer accounts will drive greater sales growth.</vt:lpstr>
      <vt:lpstr>PowerPoint Presentation</vt:lpstr>
      <vt:lpstr>Overall, our unit sales Growth</vt:lpstr>
      <vt:lpstr>Overall, our unit sales growth has been good, with a 5-year CAGR of 21%</vt:lpstr>
      <vt:lpstr>However, we have some very poorly performing accounts that should be closed, which would free up resources to drive sales growth elsewhere.</vt:lpstr>
      <vt:lpstr>Shifting our sales resources and our sales mix toward more online retailer accounts would drive greater sales growth.</vt:lpstr>
      <vt:lpstr>Total sales by Marketing/Promotion Program and CGR For Account type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Storytelling Presentation: Shifting our sales mix toward more online retailer accounts will drive greater sales growth.</dc:title>
  <dc:creator>MOHD SHOAIB</dc:creator>
  <cp:lastModifiedBy>MOHD SHOAIB</cp:lastModifiedBy>
  <cp:revision>1</cp:revision>
  <dcterms:created xsi:type="dcterms:W3CDTF">2023-07-06T14:10:38Z</dcterms:created>
  <dcterms:modified xsi:type="dcterms:W3CDTF">2023-07-06T16:28:03Z</dcterms:modified>
</cp:coreProperties>
</file>