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8477" y="2903692"/>
            <a:ext cx="2406650" cy="64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4468495"/>
            <a:ext cx="5954395" cy="4624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892810"/>
            <a:ext cx="7696200" cy="9137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+mn-lt"/>
                <a:cs typeface="Carlito"/>
              </a:rPr>
              <a:t>Cross</a:t>
            </a:r>
            <a:r>
              <a:rPr sz="3200" b="1" spc="-30" dirty="0">
                <a:latin typeface="+mn-lt"/>
                <a:cs typeface="Carlito"/>
              </a:rPr>
              <a:t> </a:t>
            </a:r>
            <a:r>
              <a:rPr sz="3200" b="1" dirty="0">
                <a:latin typeface="+mn-lt"/>
                <a:cs typeface="Carlito"/>
              </a:rPr>
              <a:t>Site</a:t>
            </a:r>
            <a:r>
              <a:rPr sz="3200" b="1" spc="-25" dirty="0">
                <a:latin typeface="+mn-lt"/>
                <a:cs typeface="Carlito"/>
              </a:rPr>
              <a:t> </a:t>
            </a:r>
            <a:r>
              <a:rPr sz="3200" b="1" spc="-10" dirty="0">
                <a:latin typeface="+mn-lt"/>
                <a:cs typeface="Carlito"/>
              </a:rPr>
              <a:t>Scripting</a:t>
            </a:r>
            <a:r>
              <a:rPr sz="3200" b="1" spc="-30" dirty="0">
                <a:latin typeface="+mn-lt"/>
                <a:cs typeface="Carlito"/>
              </a:rPr>
              <a:t> </a:t>
            </a:r>
            <a:r>
              <a:rPr sz="3200" b="1" dirty="0">
                <a:latin typeface="+mn-lt"/>
                <a:cs typeface="Carlito"/>
              </a:rPr>
              <a:t>(XSS)</a:t>
            </a:r>
            <a:r>
              <a:rPr sz="3200" b="1" spc="-35" dirty="0">
                <a:latin typeface="+mn-lt"/>
                <a:cs typeface="Carlito"/>
              </a:rPr>
              <a:t> </a:t>
            </a:r>
            <a:r>
              <a:rPr sz="3200" b="1" dirty="0">
                <a:latin typeface="+mn-lt"/>
                <a:cs typeface="Carlito"/>
              </a:rPr>
              <a:t>in</a:t>
            </a:r>
            <a:r>
              <a:rPr sz="3200" b="1" spc="-30" dirty="0">
                <a:latin typeface="+mn-lt"/>
                <a:cs typeface="Carlito"/>
              </a:rPr>
              <a:t> </a:t>
            </a:r>
            <a:r>
              <a:rPr sz="3200" b="1" spc="-10" dirty="0">
                <a:latin typeface="+mn-lt"/>
                <a:cs typeface="Carlito"/>
              </a:rPr>
              <a:t>Vulnweb</a:t>
            </a:r>
            <a:endParaRPr sz="3200" dirty="0">
              <a:latin typeface="+mn-lt"/>
              <a:cs typeface="Carlito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+mn-lt"/>
                <a:cs typeface="Carlito"/>
              </a:rPr>
              <a:t>Date</a:t>
            </a:r>
            <a:r>
              <a:rPr b="1" spc="-25" dirty="0">
                <a:latin typeface="+mn-lt"/>
                <a:cs typeface="Carlito"/>
              </a:rPr>
              <a:t> </a:t>
            </a:r>
            <a:r>
              <a:rPr b="1" dirty="0">
                <a:latin typeface="+mn-lt"/>
                <a:cs typeface="Carlito"/>
              </a:rPr>
              <a:t>of</a:t>
            </a:r>
            <a:r>
              <a:rPr b="1" spc="-25" dirty="0">
                <a:latin typeface="+mn-lt"/>
                <a:cs typeface="Carlito"/>
              </a:rPr>
              <a:t> </a:t>
            </a:r>
            <a:r>
              <a:rPr b="1" dirty="0">
                <a:latin typeface="+mn-lt"/>
                <a:cs typeface="Carlito"/>
              </a:rPr>
              <a:t>Discovery:</a:t>
            </a:r>
            <a:r>
              <a:rPr b="1"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July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24,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spc="-20" dirty="0">
                <a:latin typeface="+mn-lt"/>
                <a:cs typeface="Carlito"/>
              </a:rPr>
              <a:t>2024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b="1" spc="-10" dirty="0">
                <a:latin typeface="+mn-lt"/>
                <a:cs typeface="Carlito"/>
              </a:rPr>
              <a:t>Vulnerable</a:t>
            </a:r>
            <a:r>
              <a:rPr b="1" spc="-5" dirty="0">
                <a:latin typeface="+mn-lt"/>
                <a:cs typeface="Carlito"/>
              </a:rPr>
              <a:t> </a:t>
            </a:r>
            <a:r>
              <a:rPr b="1" dirty="0">
                <a:latin typeface="+mn-lt"/>
                <a:cs typeface="Carlito"/>
              </a:rPr>
              <a:t>Domain:</a:t>
            </a:r>
            <a:r>
              <a:rPr b="1" spc="-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testasp.vulnweb.com </a:t>
            </a:r>
            <a:r>
              <a:rPr dirty="0">
                <a:latin typeface="+mn-lt"/>
                <a:cs typeface="Carlito"/>
              </a:rPr>
              <a:t>(subdomain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of </a:t>
            </a:r>
            <a:r>
              <a:rPr spc="-10" dirty="0">
                <a:latin typeface="+mn-lt"/>
                <a:cs typeface="Carlito"/>
              </a:rPr>
              <a:t>Vulnweb)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b="1" dirty="0">
                <a:latin typeface="+mn-lt"/>
                <a:cs typeface="Carlito"/>
              </a:rPr>
              <a:t>Severity:</a:t>
            </a:r>
            <a:r>
              <a:rPr b="1" spc="-60" dirty="0">
                <a:latin typeface="+mn-lt"/>
                <a:cs typeface="Carlito"/>
              </a:rPr>
              <a:t> </a:t>
            </a:r>
            <a:r>
              <a:rPr spc="-20" dirty="0">
                <a:latin typeface="+mn-lt"/>
                <a:cs typeface="Carlito"/>
              </a:rPr>
              <a:t>High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b="1" spc="-10" dirty="0">
                <a:latin typeface="+mn-lt"/>
                <a:cs typeface="Carlito"/>
              </a:rPr>
              <a:t>Vulnerability</a:t>
            </a:r>
            <a:r>
              <a:rPr b="1" spc="-20" dirty="0">
                <a:latin typeface="+mn-lt"/>
                <a:cs typeface="Carlito"/>
              </a:rPr>
              <a:t> </a:t>
            </a:r>
            <a:r>
              <a:rPr b="1" dirty="0">
                <a:latin typeface="+mn-lt"/>
                <a:cs typeface="Carlito"/>
              </a:rPr>
              <a:t>Type:</a:t>
            </a:r>
            <a:r>
              <a:rPr b="1" spc="-1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Cross-</a:t>
            </a:r>
            <a:r>
              <a:rPr dirty="0">
                <a:latin typeface="+mn-lt"/>
                <a:cs typeface="Carlito"/>
              </a:rPr>
              <a:t>Site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Scripting</a:t>
            </a:r>
            <a:r>
              <a:rPr spc="-20" dirty="0">
                <a:latin typeface="+mn-lt"/>
                <a:cs typeface="Carlito"/>
              </a:rPr>
              <a:t> (XSS)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b="1" spc="-10" dirty="0">
                <a:latin typeface="+mn-lt"/>
                <a:cs typeface="Carlito"/>
              </a:rPr>
              <a:t>Description:</a:t>
            </a:r>
            <a:endParaRPr sz="2000" dirty="0">
              <a:latin typeface="+mn-lt"/>
              <a:cs typeface="Carlito"/>
            </a:endParaRPr>
          </a:p>
          <a:p>
            <a:pPr marL="12700" marR="109855">
              <a:lnSpc>
                <a:spcPct val="109700"/>
              </a:lnSpc>
              <a:spcBef>
                <a:spcPts val="805"/>
              </a:spcBef>
            </a:pPr>
            <a:r>
              <a:rPr dirty="0">
                <a:latin typeface="+mn-lt"/>
                <a:cs typeface="Carlito"/>
              </a:rPr>
              <a:t>A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Cross-</a:t>
            </a:r>
            <a:r>
              <a:rPr dirty="0">
                <a:latin typeface="+mn-lt"/>
                <a:cs typeface="Carlito"/>
              </a:rPr>
              <a:t>Site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Scripting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(XSS)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vulnerability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has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been</a:t>
            </a:r>
            <a:r>
              <a:rPr spc="-10" dirty="0">
                <a:latin typeface="+mn-lt"/>
                <a:cs typeface="Carlito"/>
              </a:rPr>
              <a:t> discovered</a:t>
            </a:r>
            <a:r>
              <a:rPr dirty="0">
                <a:latin typeface="+mn-lt"/>
                <a:cs typeface="Carlito"/>
              </a:rPr>
              <a:t> on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0" dirty="0">
                <a:latin typeface="+mn-lt"/>
                <a:cs typeface="Carlito"/>
              </a:rPr>
              <a:t> testasp.vulnweb.com subdomain.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issue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arises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when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web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application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fails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to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properly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sanitize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user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input,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allowing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injection</a:t>
            </a:r>
            <a:r>
              <a:rPr spc="-25" dirty="0">
                <a:latin typeface="+mn-lt"/>
                <a:cs typeface="Carlito"/>
              </a:rPr>
              <a:t> of </a:t>
            </a:r>
            <a:r>
              <a:rPr dirty="0">
                <a:latin typeface="+mn-lt"/>
                <a:cs typeface="Carlito"/>
              </a:rPr>
              <a:t>malicious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JavaScript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spc="-20" dirty="0">
                <a:latin typeface="+mn-lt"/>
                <a:cs typeface="Carlito"/>
              </a:rPr>
              <a:t>code.</a:t>
            </a:r>
            <a:endParaRPr dirty="0">
              <a:latin typeface="+mn-lt"/>
              <a:cs typeface="Carlito"/>
            </a:endParaRPr>
          </a:p>
          <a:p>
            <a:pPr>
              <a:lnSpc>
                <a:spcPct val="100000"/>
              </a:lnSpc>
            </a:pP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+mn-lt"/>
                <a:cs typeface="Carlito"/>
              </a:rPr>
              <a:t>Steps</a:t>
            </a:r>
            <a:r>
              <a:rPr sz="2000" b="1" spc="-40" dirty="0">
                <a:latin typeface="+mn-lt"/>
                <a:cs typeface="Carlito"/>
              </a:rPr>
              <a:t> </a:t>
            </a:r>
            <a:r>
              <a:rPr sz="2000" b="1" dirty="0">
                <a:latin typeface="+mn-lt"/>
                <a:cs typeface="Carlito"/>
              </a:rPr>
              <a:t>to</a:t>
            </a:r>
            <a:r>
              <a:rPr sz="2000" b="1" spc="-40" dirty="0">
                <a:latin typeface="+mn-lt"/>
                <a:cs typeface="Carlito"/>
              </a:rPr>
              <a:t> </a:t>
            </a:r>
            <a:r>
              <a:rPr sz="2000" b="1" dirty="0">
                <a:latin typeface="+mn-lt"/>
                <a:cs typeface="Carlito"/>
              </a:rPr>
              <a:t>reproduce:</a:t>
            </a:r>
            <a:r>
              <a:rPr sz="2000" b="1" spc="-45" dirty="0">
                <a:latin typeface="+mn-lt"/>
                <a:cs typeface="Carlito"/>
              </a:rPr>
              <a:t> </a:t>
            </a:r>
            <a:r>
              <a:rPr sz="2000" b="1" spc="-50" dirty="0">
                <a:latin typeface="+mn-lt"/>
                <a:cs typeface="Carlito"/>
              </a:rPr>
              <a:t>-</a:t>
            </a:r>
            <a:endParaRPr sz="2000" dirty="0">
              <a:latin typeface="+mn-lt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940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dirty="0">
                <a:latin typeface="+mn-lt"/>
                <a:cs typeface="Carlito"/>
              </a:rPr>
              <a:t>Go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to</a:t>
            </a:r>
            <a:r>
              <a:rPr spc="250" dirty="0">
                <a:latin typeface="+mn-lt"/>
                <a:cs typeface="Carlito"/>
              </a:rPr>
              <a:t> 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+mn-lt"/>
                <a:cs typeface="Carlito"/>
                <a:hlinkClick r:id="rId2"/>
              </a:rPr>
              <a:t>http://testasp.vulnweb.com/</a:t>
            </a:r>
            <a:r>
              <a:rPr u="none" spc="10" dirty="0">
                <a:solidFill>
                  <a:srgbClr val="0462C1"/>
                </a:solidFill>
                <a:latin typeface="+mn-lt"/>
                <a:cs typeface="Carlito"/>
              </a:rPr>
              <a:t> </a:t>
            </a:r>
            <a:r>
              <a:rPr u="none" dirty="0">
                <a:latin typeface="+mn-lt"/>
                <a:cs typeface="Carlito"/>
              </a:rPr>
              <a:t>and</a:t>
            </a:r>
            <a:r>
              <a:rPr u="none" spc="-15" dirty="0">
                <a:latin typeface="+mn-lt"/>
                <a:cs typeface="Carlito"/>
              </a:rPr>
              <a:t> </a:t>
            </a:r>
            <a:r>
              <a:rPr u="none" dirty="0">
                <a:latin typeface="+mn-lt"/>
                <a:cs typeface="Carlito"/>
              </a:rPr>
              <a:t>click</a:t>
            </a:r>
            <a:r>
              <a:rPr u="none" spc="-15" dirty="0">
                <a:latin typeface="+mn-lt"/>
                <a:cs typeface="Carlito"/>
              </a:rPr>
              <a:t> </a:t>
            </a:r>
            <a:r>
              <a:rPr u="none" dirty="0">
                <a:latin typeface="+mn-lt"/>
                <a:cs typeface="Carlito"/>
              </a:rPr>
              <a:t>on</a:t>
            </a:r>
            <a:r>
              <a:rPr u="none" spc="-10" dirty="0">
                <a:latin typeface="+mn-lt"/>
                <a:cs typeface="Carlito"/>
              </a:rPr>
              <a:t> </a:t>
            </a:r>
            <a:r>
              <a:rPr u="none" dirty="0">
                <a:latin typeface="+mn-lt"/>
                <a:cs typeface="Carlito"/>
              </a:rPr>
              <a:t>the Search</a:t>
            </a:r>
            <a:r>
              <a:rPr u="none" spc="-5" dirty="0">
                <a:latin typeface="+mn-lt"/>
                <a:cs typeface="Carlito"/>
              </a:rPr>
              <a:t> </a:t>
            </a:r>
            <a:r>
              <a:rPr u="none" spc="-10" dirty="0">
                <a:latin typeface="+mn-lt"/>
                <a:cs typeface="Carlito"/>
              </a:rPr>
              <a:t>button.</a:t>
            </a:r>
            <a:endParaRPr dirty="0">
              <a:latin typeface="+mn-lt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120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dirty="0">
                <a:latin typeface="+mn-lt"/>
                <a:cs typeface="Carlito"/>
              </a:rPr>
              <a:t>Then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search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box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enter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following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code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“&lt;script&gt;alert(1)&lt;/script&gt;”</a:t>
            </a:r>
            <a:endParaRPr dirty="0">
              <a:latin typeface="+mn-lt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dirty="0">
                <a:latin typeface="+mn-lt"/>
                <a:cs typeface="Carlito"/>
              </a:rPr>
              <a:t>After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entering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code,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click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on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search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and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it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will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give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you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popup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of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alert.</a:t>
            </a:r>
            <a:endParaRPr dirty="0">
              <a:latin typeface="+mn-lt"/>
              <a:cs typeface="Carlito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dirty="0">
                <a:latin typeface="+mn-lt"/>
                <a:cs typeface="Carlito"/>
              </a:rPr>
              <a:t>That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way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you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can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see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vulnerability </a:t>
            </a:r>
            <a:r>
              <a:rPr dirty="0">
                <a:latin typeface="+mn-lt"/>
                <a:cs typeface="Carlito"/>
              </a:rPr>
              <a:t>of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spc="-20" dirty="0">
                <a:latin typeface="+mn-lt"/>
                <a:cs typeface="Carlito"/>
              </a:rPr>
              <a:t>XSS.</a:t>
            </a:r>
            <a:endParaRPr dirty="0">
              <a:latin typeface="+mn-lt"/>
              <a:cs typeface="Carlito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+mn-lt"/>
                <a:cs typeface="Carlito"/>
              </a:rPr>
              <a:t>Proof</a:t>
            </a:r>
            <a:r>
              <a:rPr sz="2000" b="1" spc="-25" dirty="0">
                <a:latin typeface="+mn-lt"/>
                <a:cs typeface="Carlito"/>
              </a:rPr>
              <a:t> </a:t>
            </a:r>
            <a:r>
              <a:rPr sz="2000" b="1" dirty="0">
                <a:latin typeface="+mn-lt"/>
                <a:cs typeface="Carlito"/>
              </a:rPr>
              <a:t>of</a:t>
            </a:r>
            <a:r>
              <a:rPr sz="2000" b="1" spc="-25" dirty="0">
                <a:latin typeface="+mn-lt"/>
                <a:cs typeface="Carlito"/>
              </a:rPr>
              <a:t> </a:t>
            </a:r>
            <a:r>
              <a:rPr sz="2000" b="1" dirty="0">
                <a:latin typeface="+mn-lt"/>
                <a:cs typeface="Carlito"/>
              </a:rPr>
              <a:t>Concept</a:t>
            </a:r>
            <a:r>
              <a:rPr sz="2000" b="1" spc="-25" dirty="0">
                <a:latin typeface="+mn-lt"/>
                <a:cs typeface="Carlito"/>
              </a:rPr>
              <a:t> </a:t>
            </a:r>
            <a:r>
              <a:rPr sz="2000" b="1" spc="-10" dirty="0">
                <a:latin typeface="+mn-lt"/>
                <a:cs typeface="Carlito"/>
              </a:rPr>
              <a:t>(PoC):</a:t>
            </a:r>
            <a:endParaRPr sz="2000" dirty="0">
              <a:latin typeface="+mn-lt"/>
              <a:cs typeface="Carlito"/>
            </a:endParaRPr>
          </a:p>
          <a:p>
            <a:pPr marL="12700" marR="216535">
              <a:lnSpc>
                <a:spcPct val="109100"/>
              </a:lnSpc>
              <a:spcBef>
                <a:spcPts val="820"/>
              </a:spcBef>
            </a:pPr>
            <a:r>
              <a:rPr dirty="0">
                <a:latin typeface="+mn-lt"/>
                <a:cs typeface="Carlito"/>
              </a:rPr>
              <a:t>The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following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input,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when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submitted </a:t>
            </a:r>
            <a:r>
              <a:rPr dirty="0">
                <a:latin typeface="+mn-lt"/>
                <a:cs typeface="Carlito"/>
              </a:rPr>
              <a:t>through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form</a:t>
            </a:r>
            <a:r>
              <a:rPr spc="-3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or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included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URL</a:t>
            </a:r>
            <a:r>
              <a:rPr spc="-20" dirty="0">
                <a:latin typeface="+mn-lt"/>
                <a:cs typeface="Carlito"/>
              </a:rPr>
              <a:t> parameter,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triggers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spc="-25" dirty="0">
                <a:latin typeface="+mn-lt"/>
                <a:cs typeface="Carlito"/>
              </a:rPr>
              <a:t>XSS </a:t>
            </a:r>
            <a:r>
              <a:rPr spc="-10" dirty="0">
                <a:latin typeface="+mn-lt"/>
                <a:cs typeface="Carlito"/>
              </a:rPr>
              <a:t>vulnerability: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20" dirty="0">
                <a:latin typeface="+mn-lt"/>
                <a:cs typeface="Carlito"/>
              </a:rPr>
              <a:t>HTML</a:t>
            </a:r>
            <a:endParaRPr dirty="0">
              <a:latin typeface="+mn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pc="-10" dirty="0">
                <a:latin typeface="+mn-lt"/>
                <a:cs typeface="Carlito"/>
              </a:rPr>
              <a:t>&lt;script&gt;alert(1)&lt;/script&gt;</a:t>
            </a:r>
            <a:endParaRPr dirty="0">
              <a:latin typeface="+mn-lt"/>
              <a:cs typeface="Carlito"/>
            </a:endParaRPr>
          </a:p>
          <a:p>
            <a:pPr marL="12700" marR="5080">
              <a:lnSpc>
                <a:spcPct val="109100"/>
              </a:lnSpc>
              <a:spcBef>
                <a:spcPts val="815"/>
              </a:spcBef>
            </a:pPr>
            <a:r>
              <a:rPr dirty="0">
                <a:latin typeface="+mn-lt"/>
                <a:cs typeface="Carlito"/>
              </a:rPr>
              <a:t>This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results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in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20" dirty="0">
                <a:latin typeface="+mn-lt"/>
                <a:cs typeface="Carlito"/>
              </a:rPr>
              <a:t> </a:t>
            </a:r>
            <a:r>
              <a:rPr spc="-10" dirty="0">
                <a:latin typeface="+mn-lt"/>
                <a:cs typeface="Carlito"/>
              </a:rPr>
              <a:t>execution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of</a:t>
            </a:r>
            <a:r>
              <a:rPr spc="-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the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alert(1)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JavaScript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function,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which</a:t>
            </a:r>
            <a:r>
              <a:rPr spc="-10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pops</a:t>
            </a:r>
            <a:r>
              <a:rPr spc="-2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up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a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dialog</a:t>
            </a:r>
            <a:r>
              <a:rPr spc="-15" dirty="0">
                <a:latin typeface="+mn-lt"/>
                <a:cs typeface="Carlito"/>
              </a:rPr>
              <a:t> </a:t>
            </a:r>
            <a:r>
              <a:rPr dirty="0">
                <a:latin typeface="+mn-lt"/>
                <a:cs typeface="Carlito"/>
              </a:rPr>
              <a:t>box</a:t>
            </a:r>
            <a:r>
              <a:rPr spc="-10" dirty="0">
                <a:latin typeface="+mn-lt"/>
                <a:cs typeface="Carlito"/>
              </a:rPr>
              <a:t> displaying </a:t>
            </a:r>
            <a:r>
              <a:rPr spc="-25" dirty="0">
                <a:latin typeface="+mn-lt"/>
                <a:cs typeface="Carlito"/>
              </a:rPr>
              <a:t>the </a:t>
            </a:r>
            <a:r>
              <a:rPr dirty="0">
                <a:latin typeface="+mn-lt"/>
                <a:cs typeface="Carlito"/>
              </a:rPr>
              <a:t>number</a:t>
            </a:r>
            <a:r>
              <a:rPr spc="-35" dirty="0">
                <a:latin typeface="+mn-lt"/>
                <a:cs typeface="Carlito"/>
              </a:rPr>
              <a:t> </a:t>
            </a:r>
            <a:r>
              <a:rPr spc="-20" dirty="0">
                <a:latin typeface="+mn-lt"/>
                <a:cs typeface="Carlito"/>
              </a:rPr>
              <a:t>'1'.</a:t>
            </a:r>
            <a:endParaRPr dirty="0">
              <a:latin typeface="+mn-lt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7200"/>
            <a:ext cx="28317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rlito"/>
                <a:cs typeface="Carlito"/>
              </a:rPr>
              <a:t>Request</a:t>
            </a:r>
            <a:r>
              <a:rPr sz="2800" b="1" spc="-5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PoC:</a:t>
            </a:r>
            <a:r>
              <a:rPr sz="2800" b="1" spc="-45" dirty="0">
                <a:latin typeface="Carlito"/>
                <a:cs typeface="Carlito"/>
              </a:rPr>
              <a:t> </a:t>
            </a:r>
            <a:r>
              <a:rPr sz="2800" b="1" spc="-50" dirty="0">
                <a:latin typeface="Carlito"/>
                <a:cs typeface="Carlito"/>
              </a:rPr>
              <a:t>-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70" y="1227100"/>
            <a:ext cx="7467599" cy="396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5638800"/>
            <a:ext cx="7467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52400"/>
            <a:ext cx="511779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rlito"/>
                <a:cs typeface="Carlito"/>
              </a:rPr>
              <a:t>Video</a:t>
            </a:r>
            <a:r>
              <a:rPr sz="3200" b="1" spc="1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D</a:t>
            </a:r>
            <a:r>
              <a:rPr lang="en-US" sz="3200" b="1" spc="-10" dirty="0">
                <a:latin typeface="Carlito"/>
                <a:cs typeface="Carlito"/>
              </a:rPr>
              <a:t>emonstration:</a:t>
            </a:r>
            <a:r>
              <a:rPr lang="en-US" sz="3200" b="1" spc="15" dirty="0">
                <a:latin typeface="Carlito"/>
                <a:cs typeface="Carlito"/>
              </a:rPr>
              <a:t> </a:t>
            </a:r>
            <a:r>
              <a:rPr lang="en-US" sz="3200" b="1" spc="-50" dirty="0">
                <a:latin typeface="Carlito"/>
                <a:cs typeface="Carlito"/>
              </a:rPr>
              <a:t>-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6" name="Recording 2024-07-24 113031">
            <a:hlinkClick r:id="" action="ppaction://media"/>
            <a:extLst>
              <a:ext uri="{FF2B5EF4-FFF2-40B4-BE49-F238E27FC236}">
                <a16:creationId xmlns:a16="http://schemas.microsoft.com/office/drawing/2014/main" id="{E01AF385-FF98-D4C9-8836-479946F3C9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876800" y="936812"/>
            <a:ext cx="17526000" cy="9121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340C1-4D2D-985C-301A-0E7A40F3F1E6}"/>
              </a:ext>
            </a:extLst>
          </p:cNvPr>
          <p:cNvSpPr txBox="1"/>
          <p:nvPr/>
        </p:nvSpPr>
        <p:spPr>
          <a:xfrm>
            <a:off x="0" y="0"/>
            <a:ext cx="7772400" cy="102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10" dirty="0">
                <a:latin typeface="+mn-lt"/>
              </a:rPr>
              <a:t>Impact: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2000" b="0" dirty="0">
                <a:latin typeface="+mn-lt"/>
                <a:cs typeface="Carlito"/>
              </a:rPr>
              <a:t>This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XSS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vulnerability </a:t>
            </a:r>
            <a:r>
              <a:rPr lang="en-US" sz="2000" b="0" dirty="0">
                <a:latin typeface="+mn-lt"/>
                <a:cs typeface="Carlito"/>
              </a:rPr>
              <a:t>poses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significant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security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risk.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An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attacker </a:t>
            </a:r>
            <a:r>
              <a:rPr lang="en-US" sz="2000" b="0" dirty="0">
                <a:latin typeface="+mn-lt"/>
                <a:cs typeface="Carlito"/>
              </a:rPr>
              <a:t>could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exploit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it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spc="-25" dirty="0">
                <a:latin typeface="+mn-lt"/>
                <a:cs typeface="Carlito"/>
              </a:rPr>
              <a:t>to:</a:t>
            </a:r>
          </a:p>
          <a:p>
            <a:pPr marL="469265" marR="46990" indent="-228600">
              <a:lnSpc>
                <a:spcPct val="1102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Steal</a:t>
            </a:r>
            <a:r>
              <a:rPr lang="en-US" sz="2000" b="1" spc="-2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User</a:t>
            </a:r>
            <a:r>
              <a:rPr lang="en-US" sz="2000" b="1" spc="-2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Sessions</a:t>
            </a:r>
            <a:r>
              <a:rPr lang="en-US" sz="2000" dirty="0">
                <a:latin typeface="+mn-lt"/>
              </a:rPr>
              <a:t>:</a:t>
            </a:r>
            <a:r>
              <a:rPr lang="en-US" sz="2000" spc="-20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By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injecting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JavaScript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code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capture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cookies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or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authentication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tokens,</a:t>
            </a:r>
            <a:r>
              <a:rPr lang="en-US" sz="2000" b="0" spc="-35" dirty="0">
                <a:latin typeface="+mn-lt"/>
                <a:cs typeface="Carlito"/>
              </a:rPr>
              <a:t> </a:t>
            </a:r>
            <a:r>
              <a:rPr lang="en-US" sz="2000" b="0" spc="-25" dirty="0">
                <a:latin typeface="+mn-lt"/>
                <a:cs typeface="Carlito"/>
              </a:rPr>
              <a:t>an </a:t>
            </a:r>
            <a:r>
              <a:rPr lang="en-US" sz="2000" b="0" spc="-10" dirty="0">
                <a:latin typeface="+mn-lt"/>
                <a:cs typeface="Carlito"/>
              </a:rPr>
              <a:t>attacker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can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hijack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user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sessions.</a:t>
            </a:r>
          </a:p>
          <a:p>
            <a:pPr marL="469265" marR="5080" indent="-228600">
              <a:lnSpc>
                <a:spcPct val="11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Perform</a:t>
            </a:r>
            <a:r>
              <a:rPr lang="en-US" sz="2000" b="1" spc="-3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Actions</a:t>
            </a:r>
            <a:r>
              <a:rPr lang="en-US" sz="2000" b="1" spc="-2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on</a:t>
            </a:r>
            <a:r>
              <a:rPr lang="en-US" sz="2000" b="1" spc="-2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Behalf</a:t>
            </a:r>
            <a:r>
              <a:rPr lang="en-US" sz="2000" b="1" spc="-3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of</a:t>
            </a:r>
            <a:r>
              <a:rPr lang="en-US" sz="2000" b="1" spc="-2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the</a:t>
            </a:r>
            <a:r>
              <a:rPr lang="en-US" sz="2000" b="1" spc="-3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User:</a:t>
            </a:r>
            <a:r>
              <a:rPr lang="en-US" sz="2000" b="1" spc="-20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injected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script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can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manipulate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web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page,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submit </a:t>
            </a:r>
            <a:r>
              <a:rPr lang="en-US" sz="2000" b="0" dirty="0">
                <a:latin typeface="+mn-lt"/>
                <a:cs typeface="Carlito"/>
              </a:rPr>
              <a:t>forms,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or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perform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other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actions,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potentially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tricking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user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into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disclosing</a:t>
            </a:r>
            <a:r>
              <a:rPr lang="en-US" sz="2000" b="0" spc="-10" dirty="0">
                <a:latin typeface="+mn-lt"/>
                <a:cs typeface="Carlito"/>
              </a:rPr>
              <a:t> sensitive</a:t>
            </a: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lang="en-US" sz="2000" b="0" spc="-10" dirty="0">
                <a:latin typeface="+mn-lt"/>
                <a:cs typeface="Carlito"/>
              </a:rPr>
              <a:t>information.</a:t>
            </a:r>
          </a:p>
          <a:p>
            <a:pPr marL="469265" marR="116205" indent="-228600">
              <a:lnSpc>
                <a:spcPct val="1100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Deface</a:t>
            </a:r>
            <a:r>
              <a:rPr lang="en-US" sz="2000" b="1" spc="-3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the</a:t>
            </a:r>
            <a:r>
              <a:rPr lang="en-US" sz="2000" b="1" spc="-30" dirty="0">
                <a:latin typeface="+mn-lt"/>
              </a:rPr>
              <a:t> </a:t>
            </a:r>
            <a:r>
              <a:rPr lang="en-US" sz="2000" b="1" spc="-10" dirty="0">
                <a:latin typeface="+mn-lt"/>
              </a:rPr>
              <a:t>Website:</a:t>
            </a:r>
            <a:r>
              <a:rPr lang="en-US" sz="2000" b="1" spc="-25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An</a:t>
            </a:r>
            <a:r>
              <a:rPr lang="en-US" sz="2000" b="0" spc="-4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attacker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can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modify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website's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content,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potentially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causing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damage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10" dirty="0">
                <a:latin typeface="+mn-lt"/>
                <a:cs typeface="Carlito"/>
              </a:rPr>
              <a:t> reputation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or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disseminating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false</a:t>
            </a:r>
            <a:r>
              <a:rPr lang="en-US" sz="2000" b="0" spc="-10" dirty="0">
                <a:latin typeface="+mn-lt"/>
                <a:cs typeface="Carlito"/>
              </a:rPr>
              <a:t> information.</a:t>
            </a:r>
          </a:p>
          <a:p>
            <a:pPr marL="469265" marR="106045" indent="-228600">
              <a:lnSpc>
                <a:spcPct val="11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Spread</a:t>
            </a:r>
            <a:r>
              <a:rPr lang="en-US" sz="2000" b="1" spc="-1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Malware:</a:t>
            </a:r>
            <a:r>
              <a:rPr lang="en-US" sz="2000" b="1" spc="-15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By</a:t>
            </a:r>
            <a:r>
              <a:rPr lang="en-US" sz="2000" b="0" spc="-10" dirty="0">
                <a:latin typeface="+mn-lt"/>
                <a:cs typeface="Carlito"/>
              </a:rPr>
              <a:t> redirecting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user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malicious</a:t>
            </a:r>
            <a:r>
              <a:rPr lang="en-US" sz="2000" b="0" spc="-3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websites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or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injecting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scripts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download </a:t>
            </a:r>
            <a:r>
              <a:rPr lang="en-US" sz="2000" b="0" dirty="0">
                <a:latin typeface="+mn-lt"/>
                <a:cs typeface="Carlito"/>
              </a:rPr>
              <a:t>and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execute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malware,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an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attacker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can</a:t>
            </a:r>
            <a:r>
              <a:rPr lang="en-US" sz="2000" b="0" spc="-10" dirty="0">
                <a:latin typeface="+mn-lt"/>
                <a:cs typeface="Carlito"/>
              </a:rPr>
              <a:t> compromise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user's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system.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2400" b="1" spc="-10" dirty="0">
                <a:latin typeface="+mn-lt"/>
              </a:rPr>
              <a:t>Mitigation: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US" sz="2000" b="0" spc="-30" dirty="0">
                <a:latin typeface="+mn-lt"/>
                <a:cs typeface="Carlito"/>
              </a:rPr>
              <a:t>To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mitigate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this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vulnerability,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following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actions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are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recommended:</a:t>
            </a: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Input</a:t>
            </a:r>
            <a:r>
              <a:rPr lang="en-US" sz="2000" b="1" spc="-5" dirty="0">
                <a:latin typeface="+mn-lt"/>
              </a:rPr>
              <a:t> </a:t>
            </a:r>
            <a:r>
              <a:rPr lang="en-US" sz="2000" b="1" spc="-10" dirty="0">
                <a:latin typeface="+mn-lt"/>
              </a:rPr>
              <a:t>Sanitization:</a:t>
            </a:r>
            <a:r>
              <a:rPr lang="en-US" sz="2000" spc="-5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Implement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robust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input </a:t>
            </a:r>
            <a:r>
              <a:rPr lang="en-US" sz="2000" b="0" spc="-10" dirty="0">
                <a:latin typeface="+mn-lt"/>
                <a:cs typeface="Carlito"/>
              </a:rPr>
              <a:t>validation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and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sanitization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on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all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spc="-20" dirty="0">
                <a:latin typeface="+mn-lt"/>
                <a:cs typeface="Carlito"/>
              </a:rPr>
              <a:t>user-</a:t>
            </a:r>
            <a:r>
              <a:rPr lang="en-US" sz="2000" b="0" dirty="0">
                <a:latin typeface="+mn-lt"/>
                <a:cs typeface="Carlito"/>
              </a:rPr>
              <a:t>provided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data.</a:t>
            </a: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Output</a:t>
            </a:r>
            <a:r>
              <a:rPr lang="en-US" sz="2000" b="1" spc="-1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Encoding:</a:t>
            </a:r>
            <a:r>
              <a:rPr lang="en-US" sz="2000" spc="-10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Properly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encode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all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data</a:t>
            </a:r>
            <a:r>
              <a:rPr lang="en-US" sz="2000" b="0" spc="-10" dirty="0">
                <a:latin typeface="+mn-lt"/>
                <a:cs typeface="Carlito"/>
              </a:rPr>
              <a:t> before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rendering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it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on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web</a:t>
            </a:r>
            <a:r>
              <a:rPr lang="en-US" sz="2000" b="0" spc="-10" dirty="0">
                <a:latin typeface="+mn-lt"/>
                <a:cs typeface="Carlito"/>
              </a:rPr>
              <a:t> page.</a:t>
            </a:r>
          </a:p>
          <a:p>
            <a:pPr marL="469265" marR="107950" indent="-228600">
              <a:lnSpc>
                <a:spcPct val="110000"/>
              </a:lnSpc>
              <a:spcBef>
                <a:spcPts val="790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lang="en-US" sz="2000" b="1" spc="-10" dirty="0">
                <a:latin typeface="+mn-lt"/>
              </a:rPr>
              <a:t>Content Security</a:t>
            </a:r>
            <a:r>
              <a:rPr lang="en-US" sz="2000" b="1" spc="-5" dirty="0">
                <a:latin typeface="+mn-lt"/>
              </a:rPr>
              <a:t> </a:t>
            </a:r>
            <a:r>
              <a:rPr lang="en-US" sz="2000" b="1" spc="-10" dirty="0">
                <a:latin typeface="+mn-lt"/>
              </a:rPr>
              <a:t>Policy</a:t>
            </a:r>
            <a:r>
              <a:rPr lang="en-US" sz="2000" b="1" spc="-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(CSP): </a:t>
            </a:r>
            <a:r>
              <a:rPr lang="en-US" sz="2000" b="0" dirty="0">
                <a:latin typeface="+mn-lt"/>
                <a:cs typeface="Carlito"/>
              </a:rPr>
              <a:t>Consider</a:t>
            </a:r>
            <a:r>
              <a:rPr lang="en-US" sz="2000" b="0" spc="-10" dirty="0">
                <a:latin typeface="+mn-lt"/>
                <a:cs typeface="Carlito"/>
              </a:rPr>
              <a:t> implementing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CSP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further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restrict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</a:t>
            </a:r>
            <a:r>
              <a:rPr lang="en-US" sz="2000" b="0" spc="-1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execution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25" dirty="0">
                <a:latin typeface="+mn-lt"/>
                <a:cs typeface="Carlito"/>
              </a:rPr>
              <a:t>of </a:t>
            </a:r>
            <a:r>
              <a:rPr lang="en-US" sz="2000" b="0" spc="-10" dirty="0">
                <a:latin typeface="+mn-lt"/>
                <a:cs typeface="Carlito"/>
              </a:rPr>
              <a:t>scripts.</a:t>
            </a:r>
          </a:p>
          <a:p>
            <a:pPr marL="469265" marR="173355" indent="-228600">
              <a:lnSpc>
                <a:spcPct val="109100"/>
              </a:lnSpc>
              <a:spcBef>
                <a:spcPts val="815"/>
              </a:spcBef>
              <a:buFont typeface="Carlito"/>
              <a:buAutoNum type="arabicPeriod"/>
              <a:tabLst>
                <a:tab pos="469265" algn="l"/>
              </a:tabLst>
            </a:pPr>
            <a:r>
              <a:rPr lang="en-US" sz="2000" b="1" dirty="0">
                <a:latin typeface="+mn-lt"/>
              </a:rPr>
              <a:t>Regular</a:t>
            </a:r>
            <a:r>
              <a:rPr lang="en-US" sz="2000" b="1" spc="-25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Security</a:t>
            </a:r>
            <a:r>
              <a:rPr lang="en-US" sz="2000" b="1" spc="-35" dirty="0">
                <a:latin typeface="+mn-lt"/>
              </a:rPr>
              <a:t> </a:t>
            </a:r>
            <a:r>
              <a:rPr lang="en-US" sz="2000" b="1" spc="-10" dirty="0">
                <a:latin typeface="+mn-lt"/>
              </a:rPr>
              <a:t>Reviews:</a:t>
            </a:r>
            <a:r>
              <a:rPr lang="en-US" sz="2000" b="1" spc="-25" dirty="0">
                <a:latin typeface="+mn-lt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Conduct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periodic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security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reviews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to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identify</a:t>
            </a:r>
            <a:r>
              <a:rPr lang="en-US" sz="2000" b="0" spc="-2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and</a:t>
            </a:r>
            <a:r>
              <a:rPr lang="en-US" sz="2000" b="0" spc="-3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address</a:t>
            </a:r>
            <a:r>
              <a:rPr lang="en-US" sz="2000" b="0" spc="-20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potential vulnerabilities</a:t>
            </a:r>
            <a:r>
              <a:rPr lang="en-US" sz="2000" b="0" spc="5" dirty="0">
                <a:latin typeface="+mn-lt"/>
                <a:cs typeface="Carlito"/>
              </a:rPr>
              <a:t> </a:t>
            </a:r>
            <a:r>
              <a:rPr lang="en-US" sz="2000" b="0" spc="-10" dirty="0">
                <a:latin typeface="+mn-lt"/>
                <a:cs typeface="Carlito"/>
              </a:rPr>
              <a:t>before</a:t>
            </a:r>
            <a:r>
              <a:rPr lang="en-US" sz="2000" b="0" spc="-5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they</a:t>
            </a:r>
            <a:r>
              <a:rPr lang="en-US" sz="2000" b="0" spc="-10" dirty="0">
                <a:latin typeface="+mn-lt"/>
                <a:cs typeface="Carlito"/>
              </a:rPr>
              <a:t> </a:t>
            </a:r>
            <a:r>
              <a:rPr lang="en-US" sz="2000" b="0" dirty="0">
                <a:latin typeface="+mn-lt"/>
                <a:cs typeface="Carlito"/>
              </a:rPr>
              <a:t>can be </a:t>
            </a:r>
            <a:r>
              <a:rPr lang="en-US" sz="2000" b="0" spc="-10" dirty="0">
                <a:latin typeface="+mn-lt"/>
                <a:cs typeface="Carlito"/>
              </a:rPr>
              <a:t>exploited.</a:t>
            </a:r>
          </a:p>
          <a:p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426</Words>
  <Application>Microsoft Office PowerPoint</Application>
  <PresentationFormat>Custom</PresentationFormat>
  <Paragraphs>35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Carlito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Syed Shoaib</cp:lastModifiedBy>
  <cp:revision>1</cp:revision>
  <dcterms:created xsi:type="dcterms:W3CDTF">2024-07-25T04:02:35Z</dcterms:created>
  <dcterms:modified xsi:type="dcterms:W3CDTF">2024-07-25T04:18:43Z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2024-07-25T00:00:00Z</vt:filetime>
  </property>
  <property fmtid="{D5CDD505-2E9C-101B-9397-08002B2CF9AE}" pid="5" name="Producer">
    <vt:lpwstr>3-Heights(TM) PDF Security Shell 4.8.25.2 (http://www.pdf-tools.com)</vt:lpwstr>
  </property>
</Properties>
</file>