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3702" r:id="rId5"/>
    <p:sldMasterId id="2147483697" r:id="rId6"/>
  </p:sldMasterIdLst>
  <p:notesMasterIdLst>
    <p:notesMasterId r:id="rId35"/>
  </p:notesMasterIdLst>
  <p:handoutMasterIdLst>
    <p:handoutMasterId r:id="rId36"/>
  </p:handoutMasterIdLst>
  <p:sldIdLst>
    <p:sldId id="467" r:id="rId7"/>
    <p:sldId id="950" r:id="rId8"/>
    <p:sldId id="960" r:id="rId9"/>
    <p:sldId id="977" r:id="rId10"/>
    <p:sldId id="978" r:id="rId11"/>
    <p:sldId id="979" r:id="rId12"/>
    <p:sldId id="971" r:id="rId13"/>
    <p:sldId id="975" r:id="rId14"/>
    <p:sldId id="976" r:id="rId15"/>
    <p:sldId id="952" r:id="rId16"/>
    <p:sldId id="980" r:id="rId17"/>
    <p:sldId id="968" r:id="rId18"/>
    <p:sldId id="981" r:id="rId19"/>
    <p:sldId id="982" r:id="rId20"/>
    <p:sldId id="983" r:id="rId21"/>
    <p:sldId id="969" r:id="rId22"/>
    <p:sldId id="972" r:id="rId23"/>
    <p:sldId id="984" r:id="rId24"/>
    <p:sldId id="985" r:id="rId25"/>
    <p:sldId id="986" r:id="rId26"/>
    <p:sldId id="973" r:id="rId27"/>
    <p:sldId id="987" r:id="rId28"/>
    <p:sldId id="988" r:id="rId29"/>
    <p:sldId id="989" r:id="rId30"/>
    <p:sldId id="974" r:id="rId31"/>
    <p:sldId id="990" r:id="rId32"/>
    <p:sldId id="970" r:id="rId33"/>
    <p:sldId id="96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AA5A677-3C5F-4DCE-B3C4-F8B698CC498C}">
          <p14:sldIdLst>
            <p14:sldId id="467"/>
            <p14:sldId id="950"/>
            <p14:sldId id="960"/>
            <p14:sldId id="977"/>
            <p14:sldId id="978"/>
            <p14:sldId id="979"/>
            <p14:sldId id="971"/>
            <p14:sldId id="975"/>
            <p14:sldId id="976"/>
            <p14:sldId id="952"/>
            <p14:sldId id="980"/>
            <p14:sldId id="968"/>
            <p14:sldId id="981"/>
            <p14:sldId id="982"/>
            <p14:sldId id="983"/>
            <p14:sldId id="969"/>
            <p14:sldId id="972"/>
            <p14:sldId id="984"/>
            <p14:sldId id="985"/>
            <p14:sldId id="986"/>
            <p14:sldId id="973"/>
            <p14:sldId id="987"/>
            <p14:sldId id="988"/>
            <p14:sldId id="989"/>
            <p14:sldId id="974"/>
            <p14:sldId id="990"/>
            <p14:sldId id="970"/>
            <p14:sldId id="9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114D"/>
    <a:srgbClr val="FF7C80"/>
    <a:srgbClr val="C60269"/>
    <a:srgbClr val="FFFF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8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DB985-8404-473A-A297-1E33D8BC29AD}" type="datetimeFigureOut">
              <a:rPr lang="en-US" smtClean="0"/>
              <a:pPr/>
              <a:t>12/8/2023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72B8ED-2479-4BFE-A0EA-F4DF447902E2}" type="slidenum">
              <a:rPr lang="en-US" smtClean="0"/>
              <a:pPr/>
              <a:t>‹#›</a:t>
            </a:fld>
            <a:endParaRPr lang="en-US"/>
          </a:p>
        </p:txBody>
      </p:sp>
    </p:spTree>
    <p:extLst>
      <p:ext uri="{BB962C8B-B14F-4D97-AF65-F5344CB8AC3E}">
        <p14:creationId xmlns:p14="http://schemas.microsoft.com/office/powerpoint/2010/main" val="2869978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85CDB-4198-450F-B6D3-048A14B96D4C}" type="datetimeFigureOut">
              <a:rPr lang="en-IN" smtClean="0"/>
              <a:pPr/>
              <a:t>08-12-2023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04008-3433-43AD-8483-BD8A804A264A}" type="slidenum">
              <a:rPr lang="en-IN" smtClean="0"/>
              <a:pPr/>
              <a:t>‹#›</a:t>
            </a:fld>
            <a:endParaRPr lang="en-IN"/>
          </a:p>
        </p:txBody>
      </p:sp>
    </p:spTree>
    <p:extLst>
      <p:ext uri="{BB962C8B-B14F-4D97-AF65-F5344CB8AC3E}">
        <p14:creationId xmlns:p14="http://schemas.microsoft.com/office/powerpoint/2010/main" val="387273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a:t>Presentation Name</a:t>
            </a:r>
          </a:p>
        </p:txBody>
      </p:sp>
    </p:spTree>
    <p:extLst>
      <p:ext uri="{BB962C8B-B14F-4D97-AF65-F5344CB8AC3E}">
        <p14:creationId xmlns:p14="http://schemas.microsoft.com/office/powerpoint/2010/main" val="418733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593367"/>
            <a:ext cx="11360800" cy="763600"/>
          </a:xfrm>
          <a:prstGeom prst="rect">
            <a:avLst/>
          </a:prstGeom>
        </p:spPr>
        <p:txBody>
          <a:bodyPr spcFirstLastPara="1" wrap="square" lIns="90000" tIns="46800" rIns="90000" bIns="468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415600" y="1536633"/>
            <a:ext cx="11360800" cy="4555200"/>
          </a:xfrm>
          <a:prstGeom prst="rect">
            <a:avLst/>
          </a:prstGeom>
        </p:spPr>
        <p:txBody>
          <a:bodyPr spcFirstLastPara="1" wrap="square" lIns="90000" tIns="46800" rIns="90000" bIns="46800" anchor="t" anchorCtr="0">
            <a:noAutofit/>
          </a:bodyPr>
          <a:lstStyle>
            <a:lvl1pPr marL="609570" lvl="0" indent="-450510" rtl="0">
              <a:spcBef>
                <a:spcPts val="675"/>
              </a:spcBef>
              <a:spcAft>
                <a:spcPts val="0"/>
              </a:spcAft>
              <a:buSzPts val="1721"/>
              <a:buChar char="⚫"/>
              <a:defRPr/>
            </a:lvl1pPr>
            <a:lvl2pPr marL="1219140" lvl="1" indent="-402569" rtl="0">
              <a:spcBef>
                <a:spcPts val="551"/>
              </a:spcBef>
              <a:spcAft>
                <a:spcPts val="0"/>
              </a:spcAft>
              <a:buSzPts val="1155"/>
              <a:buChar char="⚪"/>
              <a:defRPr/>
            </a:lvl2pPr>
            <a:lvl3pPr marL="1828709" lvl="2" indent="-400029" rtl="0">
              <a:spcBef>
                <a:spcPts val="500"/>
              </a:spcBef>
              <a:spcAft>
                <a:spcPts val="0"/>
              </a:spcAft>
              <a:buSzPts val="1125"/>
              <a:buChar char="⯍"/>
              <a:defRPr/>
            </a:lvl3pPr>
            <a:lvl4pPr marL="2438278" lvl="3" indent="-393681" rtl="0">
              <a:spcBef>
                <a:spcPts val="500"/>
              </a:spcBef>
              <a:spcAft>
                <a:spcPts val="0"/>
              </a:spcAft>
              <a:buSzPts val="1050"/>
              <a:buChar char="🞆"/>
              <a:defRPr/>
            </a:lvl4pPr>
            <a:lvl5pPr marL="3047848" lvl="4" indent="-431779" rtl="0">
              <a:spcBef>
                <a:spcPts val="500"/>
              </a:spcBef>
              <a:spcAft>
                <a:spcPts val="0"/>
              </a:spcAft>
              <a:buSzPts val="1500"/>
              <a:buChar char="•"/>
              <a:defRPr/>
            </a:lvl5pPr>
            <a:lvl6pPr marL="3657418" lvl="5" indent="-431779" rtl="0">
              <a:spcBef>
                <a:spcPts val="500"/>
              </a:spcBef>
              <a:spcAft>
                <a:spcPts val="0"/>
              </a:spcAft>
              <a:buSzPts val="1500"/>
              <a:buChar char="•"/>
              <a:defRPr/>
            </a:lvl6pPr>
            <a:lvl7pPr marL="4266987" lvl="6" indent="-431779" rtl="0">
              <a:spcBef>
                <a:spcPts val="500"/>
              </a:spcBef>
              <a:spcAft>
                <a:spcPts val="0"/>
              </a:spcAft>
              <a:buSzPts val="1500"/>
              <a:buChar char="•"/>
              <a:defRPr/>
            </a:lvl7pPr>
            <a:lvl8pPr marL="4876557" lvl="7" indent="-431779" rtl="0">
              <a:spcBef>
                <a:spcPts val="500"/>
              </a:spcBef>
              <a:spcAft>
                <a:spcPts val="0"/>
              </a:spcAft>
              <a:buSzPts val="1500"/>
              <a:buChar char="•"/>
              <a:defRPr/>
            </a:lvl8pPr>
            <a:lvl9pPr marL="5486126" lvl="8" indent="-431779" rtl="0">
              <a:spcBef>
                <a:spcPts val="500"/>
              </a:spcBef>
              <a:spcAft>
                <a:spcPts val="0"/>
              </a:spcAft>
              <a:buSzPts val="1500"/>
              <a:buChar char="•"/>
              <a:defRPr/>
            </a:lvl9pPr>
          </a:lstStyle>
          <a:p>
            <a:endParaRPr/>
          </a:p>
        </p:txBody>
      </p:sp>
      <p:sp>
        <p:nvSpPr>
          <p:cNvPr id="30" name="Google Shape;30;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004823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fld id="{1FF68D9A-60AF-D041-8208-94719D7FA881}" type="datetimeFigureOut">
              <a:rPr lang="en-US" smtClean="0"/>
              <a:t>12/8/2023</a:t>
            </a:fld>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799165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0515600"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1"/>
            <a:ext cx="10515600" cy="421441"/>
          </a:xfrm>
        </p:spPr>
        <p:txBody>
          <a:bodyPr>
            <a:normAutofit/>
          </a:bodyPr>
          <a:lstStyle>
            <a:lvl1pPr>
              <a:defRPr sz="40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186885"/>
            <a:ext cx="12218977" cy="704054"/>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41526" y="6284782"/>
            <a:ext cx="2066548" cy="464610"/>
          </a:xfrm>
          <a:prstGeom prst="rect">
            <a:avLst/>
          </a:prstGeom>
        </p:spPr>
      </p:pic>
    </p:spTree>
    <p:extLst>
      <p:ext uri="{BB962C8B-B14F-4D97-AF65-F5344CB8AC3E}">
        <p14:creationId xmlns:p14="http://schemas.microsoft.com/office/powerpoint/2010/main" val="2141748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E6A8-22BE-224B-A61F-8897E3C9786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68AADCE-8FC1-D544-A866-6E78076074E2}"/>
              </a:ext>
            </a:extLst>
          </p:cNvPr>
          <p:cNvSpPr>
            <a:spLocks noGrp="1"/>
          </p:cNvSpPr>
          <p:nvPr>
            <p:ph type="dt" sz="half" idx="10"/>
          </p:nvPr>
        </p:nvSpPr>
        <p:spPr/>
        <p:txBody>
          <a:bodyPr/>
          <a:lstStyle/>
          <a:p>
            <a:fld id="{1FF68D9A-60AF-D041-8208-94719D7FA881}" type="datetimeFigureOut">
              <a:rPr lang="en-US" smtClean="0"/>
              <a:t>12/8/2023</a:t>
            </a:fld>
            <a:endParaRPr lang="en-US"/>
          </a:p>
        </p:txBody>
      </p:sp>
      <p:sp>
        <p:nvSpPr>
          <p:cNvPr id="4" name="Footer Placeholder 3">
            <a:extLst>
              <a:ext uri="{FF2B5EF4-FFF2-40B4-BE49-F238E27FC236}">
                <a16:creationId xmlns:a16="http://schemas.microsoft.com/office/drawing/2014/main" id="{67CC6062-9F19-9249-BC01-E5FD77C1EF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F4E8D9-DEED-DE40-9219-E81C090023E4}"/>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590581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FC673-4F62-304E-AD41-18B59C45E41B}"/>
              </a:ext>
            </a:extLst>
          </p:cNvPr>
          <p:cNvSpPr>
            <a:spLocks noGrp="1"/>
          </p:cNvSpPr>
          <p:nvPr>
            <p:ph type="dt" sz="half" idx="10"/>
          </p:nvPr>
        </p:nvSpPr>
        <p:spPr/>
        <p:txBody>
          <a:bodyPr/>
          <a:lstStyle/>
          <a:p>
            <a:fld id="{1FF68D9A-60AF-D041-8208-94719D7FA881}" type="datetimeFigureOut">
              <a:rPr lang="en-US" smtClean="0"/>
              <a:t>12/8/2023</a:t>
            </a:fld>
            <a:endParaRPr lang="en-US"/>
          </a:p>
        </p:txBody>
      </p:sp>
      <p:sp>
        <p:nvSpPr>
          <p:cNvPr id="3" name="Footer Placeholder 2">
            <a:extLst>
              <a:ext uri="{FF2B5EF4-FFF2-40B4-BE49-F238E27FC236}">
                <a16:creationId xmlns:a16="http://schemas.microsoft.com/office/drawing/2014/main" id="{AC158BDE-0B6A-AC4D-9B03-1200FB25AD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E4A3DD-67A6-4D4A-A35F-01A4D4D7815C}"/>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2835575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15600" y="593367"/>
            <a:ext cx="11360800" cy="763600"/>
          </a:xfrm>
          <a:prstGeom prst="rect">
            <a:avLst/>
          </a:prstGeom>
          <a:noFill/>
          <a:ln>
            <a:noFill/>
          </a:ln>
        </p:spPr>
        <p:txBody>
          <a:bodyPr spcFirstLastPara="1" wrap="square" lIns="90000" tIns="46800" rIns="90000" bIns="46800" anchor="b" anchorCtr="0">
            <a:noAutofit/>
          </a:bodyPr>
          <a:lstStyle>
            <a:lvl1pPr lvl="0" algn="l">
              <a:lnSpc>
                <a:spcPct val="90000"/>
              </a:lnSpc>
              <a:spcBef>
                <a:spcPts val="0"/>
              </a:spcBef>
              <a:spcAft>
                <a:spcPts val="0"/>
              </a:spcAft>
              <a:buClr>
                <a:schemeClr val="dk1"/>
              </a:buClr>
              <a:buSzPts val="1400"/>
              <a:buFont typeface="Poppi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15600" y="1536633"/>
            <a:ext cx="11360800" cy="4555200"/>
          </a:xfrm>
          <a:prstGeom prst="rect">
            <a:avLst/>
          </a:prstGeom>
          <a:noFill/>
          <a:ln>
            <a:noFill/>
          </a:ln>
        </p:spPr>
        <p:txBody>
          <a:bodyPr spcFirstLastPara="1" wrap="square" lIns="90000" tIns="46800" rIns="90000" bIns="46800" anchor="t" anchorCtr="0">
            <a:noAutofit/>
          </a:bodyPr>
          <a:lstStyle>
            <a:lvl1pPr marL="457200" lvl="0" indent="-337883" algn="l">
              <a:lnSpc>
                <a:spcPct val="90000"/>
              </a:lnSpc>
              <a:spcBef>
                <a:spcPts val="675"/>
              </a:spcBef>
              <a:spcAft>
                <a:spcPts val="0"/>
              </a:spcAft>
              <a:buClr>
                <a:schemeClr val="dk1"/>
              </a:buClr>
              <a:buSzPts val="1721"/>
              <a:buChar char="⚫"/>
              <a:defRPr/>
            </a:lvl1pPr>
            <a:lvl2pPr marL="914400" lvl="1" indent="-301942" algn="l">
              <a:lnSpc>
                <a:spcPct val="90000"/>
              </a:lnSpc>
              <a:spcBef>
                <a:spcPts val="551"/>
              </a:spcBef>
              <a:spcAft>
                <a:spcPts val="0"/>
              </a:spcAft>
              <a:buClr>
                <a:schemeClr val="dk1"/>
              </a:buClr>
              <a:buSzPts val="1155"/>
              <a:buChar char="⚪"/>
              <a:defRPr/>
            </a:lvl2pPr>
            <a:lvl3pPr marL="1371600" lvl="2" indent="-300037" algn="l">
              <a:lnSpc>
                <a:spcPct val="90000"/>
              </a:lnSpc>
              <a:spcBef>
                <a:spcPts val="500"/>
              </a:spcBef>
              <a:spcAft>
                <a:spcPts val="0"/>
              </a:spcAft>
              <a:buClr>
                <a:schemeClr val="dk1"/>
              </a:buClr>
              <a:buSzPts val="1125"/>
              <a:buChar char="⯍"/>
              <a:defRPr/>
            </a:lvl3pPr>
            <a:lvl4pPr marL="1828800" lvl="3" indent="-295275" algn="l">
              <a:lnSpc>
                <a:spcPct val="90000"/>
              </a:lnSpc>
              <a:spcBef>
                <a:spcPts val="500"/>
              </a:spcBef>
              <a:spcAft>
                <a:spcPts val="0"/>
              </a:spcAft>
              <a:buClr>
                <a:schemeClr val="dk1"/>
              </a:buClr>
              <a:buSzPts val="1050"/>
              <a:buChar char="?"/>
              <a:defRPr/>
            </a:lvl4pPr>
            <a:lvl5pPr marL="2286000" lvl="4" indent="-323850" algn="l">
              <a:lnSpc>
                <a:spcPct val="90000"/>
              </a:lnSpc>
              <a:spcBef>
                <a:spcPts val="500"/>
              </a:spcBef>
              <a:spcAft>
                <a:spcPts val="0"/>
              </a:spcAft>
              <a:buClr>
                <a:schemeClr val="dk1"/>
              </a:buClr>
              <a:buSzPts val="1500"/>
              <a:buChar char="•"/>
              <a:defRPr/>
            </a:lvl5pPr>
            <a:lvl6pPr marL="2743200" lvl="5" indent="-323850" algn="l">
              <a:lnSpc>
                <a:spcPct val="90000"/>
              </a:lnSpc>
              <a:spcBef>
                <a:spcPts val="500"/>
              </a:spcBef>
              <a:spcAft>
                <a:spcPts val="0"/>
              </a:spcAft>
              <a:buClr>
                <a:schemeClr val="dk1"/>
              </a:buClr>
              <a:buSzPts val="1500"/>
              <a:buChar char="•"/>
              <a:defRPr/>
            </a:lvl6pPr>
            <a:lvl7pPr marL="3200400" lvl="6" indent="-323850" algn="l">
              <a:lnSpc>
                <a:spcPct val="90000"/>
              </a:lnSpc>
              <a:spcBef>
                <a:spcPts val="500"/>
              </a:spcBef>
              <a:spcAft>
                <a:spcPts val="0"/>
              </a:spcAft>
              <a:buClr>
                <a:schemeClr val="dk1"/>
              </a:buClr>
              <a:buSzPts val="1500"/>
              <a:buChar char="•"/>
              <a:defRPr/>
            </a:lvl7pPr>
            <a:lvl8pPr marL="3657600" lvl="7" indent="-323850" algn="l">
              <a:lnSpc>
                <a:spcPct val="90000"/>
              </a:lnSpc>
              <a:spcBef>
                <a:spcPts val="500"/>
              </a:spcBef>
              <a:spcAft>
                <a:spcPts val="0"/>
              </a:spcAft>
              <a:buClr>
                <a:schemeClr val="dk1"/>
              </a:buClr>
              <a:buSzPts val="1500"/>
              <a:buChar char="•"/>
              <a:defRPr/>
            </a:lvl8pPr>
            <a:lvl9pPr marL="4114800" lvl="8" indent="-323850" algn="l">
              <a:lnSpc>
                <a:spcPct val="90000"/>
              </a:lnSpc>
              <a:spcBef>
                <a:spcPts val="500"/>
              </a:spcBef>
              <a:spcAft>
                <a:spcPts val="0"/>
              </a:spcAft>
              <a:buClr>
                <a:schemeClr val="dk1"/>
              </a:buClr>
              <a:buSzPts val="1500"/>
              <a:buChar char="•"/>
              <a:defRPr/>
            </a:lvl9pPr>
          </a:lstStyle>
          <a:p>
            <a:endParaRPr/>
          </a:p>
        </p:txBody>
      </p:sp>
      <p:sp>
        <p:nvSpPr>
          <p:cNvPr id="36" name="Google Shape;36;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94253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64"/>
        <p:cNvGrpSpPr/>
        <p:nvPr/>
      </p:nvGrpSpPr>
      <p:grpSpPr>
        <a:xfrm>
          <a:off x="0" y="0"/>
          <a:ext cx="0" cy="0"/>
          <a:chOff x="0" y="0"/>
          <a:chExt cx="0" cy="0"/>
        </a:xfrm>
      </p:grpSpPr>
      <p:sp>
        <p:nvSpPr>
          <p:cNvPr id="65" name="Google Shape;65;p42"/>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8798"/>
              <a:buFont typeface="Raleway SemiBold"/>
              <a:buNone/>
              <a:defRPr sz="4399" b="0" i="0" u="none" strike="noStrike" cap="none">
                <a:solidFill>
                  <a:schemeClr val="dk1"/>
                </a:solidFill>
                <a:latin typeface="Raleway SemiBold"/>
                <a:ea typeface="Raleway SemiBold"/>
                <a:cs typeface="Raleway SemiBold"/>
                <a:sym typeface="Raleway SemiBold"/>
              </a:defRPr>
            </a:lvl1pPr>
            <a:lvl2pPr lvl="1">
              <a:spcBef>
                <a:spcPts val="0"/>
              </a:spcBef>
              <a:spcAft>
                <a:spcPts val="0"/>
              </a:spcAft>
              <a:buSzPts val="1400"/>
              <a:buNone/>
              <a:defRPr sz="900"/>
            </a:lvl2pPr>
            <a:lvl3pPr lvl="2">
              <a:spcBef>
                <a:spcPts val="0"/>
              </a:spcBef>
              <a:spcAft>
                <a:spcPts val="0"/>
              </a:spcAft>
              <a:buSzPts val="1400"/>
              <a:buNone/>
              <a:defRPr sz="900"/>
            </a:lvl3pPr>
            <a:lvl4pPr lvl="3">
              <a:spcBef>
                <a:spcPts val="0"/>
              </a:spcBef>
              <a:spcAft>
                <a:spcPts val="0"/>
              </a:spcAft>
              <a:buSzPts val="1400"/>
              <a:buNone/>
              <a:defRPr sz="900"/>
            </a:lvl4pPr>
            <a:lvl5pPr lvl="4">
              <a:spcBef>
                <a:spcPts val="0"/>
              </a:spcBef>
              <a:spcAft>
                <a:spcPts val="0"/>
              </a:spcAft>
              <a:buSzPts val="1400"/>
              <a:buNone/>
              <a:defRPr sz="900"/>
            </a:lvl5pPr>
            <a:lvl6pPr lvl="5">
              <a:spcBef>
                <a:spcPts val="0"/>
              </a:spcBef>
              <a:spcAft>
                <a:spcPts val="0"/>
              </a:spcAft>
              <a:buSzPts val="1400"/>
              <a:buNone/>
              <a:defRPr sz="900"/>
            </a:lvl6pPr>
            <a:lvl7pPr lvl="6">
              <a:spcBef>
                <a:spcPts val="0"/>
              </a:spcBef>
              <a:spcAft>
                <a:spcPts val="0"/>
              </a:spcAft>
              <a:buSzPts val="1400"/>
              <a:buNone/>
              <a:defRPr sz="900"/>
            </a:lvl7pPr>
            <a:lvl8pPr lvl="7">
              <a:spcBef>
                <a:spcPts val="0"/>
              </a:spcBef>
              <a:spcAft>
                <a:spcPts val="0"/>
              </a:spcAft>
              <a:buSzPts val="1400"/>
              <a:buNone/>
              <a:defRPr sz="900"/>
            </a:lvl8pPr>
            <a:lvl9pPr lvl="8">
              <a:spcBef>
                <a:spcPts val="0"/>
              </a:spcBef>
              <a:spcAft>
                <a:spcPts val="0"/>
              </a:spcAft>
              <a:buSzPts val="1400"/>
              <a:buNone/>
              <a:defRPr sz="900"/>
            </a:lvl9pPr>
          </a:lstStyle>
          <a:p>
            <a:endParaRPr/>
          </a:p>
        </p:txBody>
      </p:sp>
      <p:sp>
        <p:nvSpPr>
          <p:cNvPr id="66" name="Google Shape;66;p42"/>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Autofit/>
          </a:bodyPr>
          <a:lstStyle>
            <a:lvl1pPr marL="228600" marR="0" lvl="0" indent="-292068" algn="l" rtl="0">
              <a:lnSpc>
                <a:spcPct val="90000"/>
              </a:lnSpc>
              <a:spcBef>
                <a:spcPts val="1000"/>
              </a:spcBef>
              <a:spcAft>
                <a:spcPts val="0"/>
              </a:spcAft>
              <a:buClr>
                <a:schemeClr val="dk1"/>
              </a:buClr>
              <a:buSzPts val="5599"/>
              <a:buFont typeface="Arial"/>
              <a:buChar char="•"/>
              <a:defRPr sz="2800" b="0" i="0" u="none" strike="noStrike" cap="none">
                <a:solidFill>
                  <a:schemeClr val="dk1"/>
                </a:solidFill>
                <a:latin typeface="Raleway Medium"/>
                <a:ea typeface="Raleway Medium"/>
                <a:cs typeface="Raleway Medium"/>
                <a:sym typeface="Raleway Medium"/>
              </a:defRPr>
            </a:lvl1pPr>
            <a:lvl2pPr marL="457200" marR="0" lvl="1" indent="-266668" algn="l" rtl="0">
              <a:lnSpc>
                <a:spcPct val="90000"/>
              </a:lnSpc>
              <a:spcBef>
                <a:spcPts val="500"/>
              </a:spcBef>
              <a:spcAft>
                <a:spcPts val="0"/>
              </a:spcAft>
              <a:buClr>
                <a:schemeClr val="dk1"/>
              </a:buClr>
              <a:buSzPts val="4799"/>
              <a:buFont typeface="Arial"/>
              <a:buChar char="•"/>
              <a:defRPr sz="2400" b="0" i="0" u="none" strike="noStrike" cap="none">
                <a:solidFill>
                  <a:schemeClr val="dk1"/>
                </a:solidFill>
                <a:latin typeface="Raleway Medium"/>
                <a:ea typeface="Raleway Medium"/>
                <a:cs typeface="Raleway Medium"/>
                <a:sym typeface="Raleway Medium"/>
              </a:defRPr>
            </a:lvl2pPr>
            <a:lvl3pPr marL="685800" marR="0" lvl="2" indent="-241268" algn="l" rtl="0">
              <a:lnSpc>
                <a:spcPct val="90000"/>
              </a:lnSpc>
              <a:spcBef>
                <a:spcPts val="500"/>
              </a:spcBef>
              <a:spcAft>
                <a:spcPts val="0"/>
              </a:spcAft>
              <a:buClr>
                <a:schemeClr val="dk1"/>
              </a:buClr>
              <a:buSzPts val="3999"/>
              <a:buFont typeface="Arial"/>
              <a:buChar char="•"/>
              <a:defRPr sz="2000" b="0" i="0" u="none" strike="noStrike" cap="none">
                <a:solidFill>
                  <a:schemeClr val="dk1"/>
                </a:solidFill>
                <a:latin typeface="Raleway Medium"/>
                <a:ea typeface="Raleway Medium"/>
                <a:cs typeface="Raleway Medium"/>
                <a:sym typeface="Raleway Medium"/>
              </a:defRPr>
            </a:lvl3pPr>
            <a:lvl4pPr marL="914400" marR="0" lvl="3"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4pPr>
            <a:lvl5pPr marL="1143000" marR="0" lvl="4"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5pPr>
            <a:lvl6pPr marL="1371600" marR="0" lvl="5"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6pPr>
            <a:lvl7pPr marL="1600200" marR="0" lvl="6"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7pPr>
            <a:lvl8pPr marL="1828800" marR="0" lvl="7"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8pPr>
            <a:lvl9pPr marL="2057400" marR="0" lvl="8"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9pPr>
          </a:lstStyle>
          <a:p>
            <a:endParaRPr/>
          </a:p>
        </p:txBody>
      </p:sp>
      <p:sp>
        <p:nvSpPr>
          <p:cNvPr id="67" name="Google Shape;67;p4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endParaRPr/>
          </a:p>
        </p:txBody>
      </p:sp>
      <p:sp>
        <p:nvSpPr>
          <p:cNvPr id="68" name="Google Shape;68;p42"/>
          <p:cNvSpPr txBox="1">
            <a:spLocks noGrp="1"/>
          </p:cNvSpPr>
          <p:nvPr>
            <p:ph type="ftr" idx="11"/>
          </p:nvPr>
        </p:nvSpPr>
        <p:spPr>
          <a:xfrm>
            <a:off x="151388"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endParaRPr/>
          </a:p>
        </p:txBody>
      </p:sp>
      <p:sp>
        <p:nvSpPr>
          <p:cNvPr id="69" name="Google Shape;69;p42"/>
          <p:cNvSpPr>
            <a:spLocks noGrp="1"/>
          </p:cNvSpPr>
          <p:nvPr>
            <p:ph type="sldNum" idx="12"/>
          </p:nvPr>
        </p:nvSpPr>
        <p:spPr>
          <a:xfrm>
            <a:off x="-231349" y="255588"/>
            <a:ext cx="838200" cy="365125"/>
          </a:xfrm>
          <a:prstGeom prst="roundRect">
            <a:avLst>
              <a:gd name="adj" fmla="val 10797"/>
            </a:avLst>
          </a:prstGeom>
          <a:gradFill>
            <a:gsLst>
              <a:gs pos="0">
                <a:schemeClr val="accent4"/>
              </a:gs>
              <a:gs pos="100000">
                <a:schemeClr val="accent5"/>
              </a:gs>
            </a:gsLst>
            <a:lin ang="10800000" scaled="0"/>
          </a:gra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0230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pPr/>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12/8/2023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cxnSp>
        <p:nvCxnSpPr>
          <p:cNvPr id="10" name="Straight Connector 9"/>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1002095191"/>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12/8/2023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4" r:id="rId1"/>
    <p:sldLayoutId id="2147483704" r:id="rId2"/>
    <p:sldLayoutId id="2147483705"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1" r:id="rId12"/>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68D9A-60AF-D041-8208-94719D7FA881}" type="datetimeFigureOut">
              <a:rPr lang="en-US" smtClean="0"/>
              <a:t>12/8/2023</a:t>
            </a:fld>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283706685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7" r:id="rId5"/>
    <p:sldLayoutId id="2147483708"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hyperlink" Target="https://doi.org/10.3390/diagnostics13142355" TargetMode="Externa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Heisenberg26/FYP-CB1-Fetal-VM-Detection-Explanation"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E776D66-1F2F-B348-8DC7-42BD5D86556D}"/>
              </a:ext>
            </a:extLst>
          </p:cNvPr>
          <p:cNvSpPr txBox="1"/>
          <p:nvPr/>
        </p:nvSpPr>
        <p:spPr>
          <a:xfrm>
            <a:off x="0" y="2000329"/>
            <a:ext cx="12192000" cy="7263527"/>
          </a:xfrm>
          <a:prstGeom prst="rect">
            <a:avLst/>
          </a:prstGeom>
          <a:noFill/>
        </p:spPr>
        <p:txBody>
          <a:bodyPr wrap="square" lIns="91440" tIns="45720" rIns="91440" bIns="45720" rtlCol="0" anchor="t">
            <a:spAutoFit/>
          </a:bodyPr>
          <a:lstStyle/>
          <a:p>
            <a:pPr algn="ctr"/>
            <a:r>
              <a:rPr lang="en-US" sz="3200" b="0" i="0" u="none" strike="noStrike" dirty="0">
                <a:solidFill>
                  <a:schemeClr val="bg1"/>
                </a:solidFill>
                <a:effectLst/>
                <a:latin typeface="Times New Roman"/>
                <a:cs typeface="Times New Roman"/>
              </a:rPr>
              <a:t>Explainable deep learning models for Classification of Ventriculomegaly </a:t>
            </a:r>
            <a:br>
              <a:rPr lang="en-US" sz="3200" b="0" i="0" u="none" strike="noStrike" dirty="0">
                <a:effectLst/>
                <a:latin typeface="Times New Roman" panose="02020603050405020304" pitchFamily="18" charset="0"/>
              </a:rPr>
            </a:br>
            <a:r>
              <a:rPr lang="en-US" sz="3200" b="0" i="0" u="none" strike="noStrike" dirty="0">
                <a:solidFill>
                  <a:schemeClr val="bg1"/>
                </a:solidFill>
                <a:effectLst/>
                <a:latin typeface="Times New Roman"/>
                <a:cs typeface="Times New Roman"/>
              </a:rPr>
              <a:t>using Fetal Brain MRI Images</a:t>
            </a:r>
          </a:p>
          <a:p>
            <a:pPr algn="ctr"/>
            <a:endParaRPr lang="en-US" sz="4000" dirty="0">
              <a:solidFill>
                <a:schemeClr val="bg1"/>
              </a:solidFill>
              <a:latin typeface="Georgia"/>
            </a:endParaRPr>
          </a:p>
          <a:p>
            <a:pPr algn="ctr"/>
            <a:r>
              <a:rPr lang="en-US" sz="3200" dirty="0">
                <a:solidFill>
                  <a:schemeClr val="bg1"/>
                </a:solidFill>
                <a:latin typeface="Georgia"/>
              </a:rPr>
              <a:t>Team Number:CB1</a:t>
            </a:r>
            <a:endParaRPr lang="en-US" sz="4000" dirty="0">
              <a:solidFill>
                <a:schemeClr val="bg1"/>
              </a:solidFill>
              <a:latin typeface="Georgia"/>
            </a:endParaRPr>
          </a:p>
          <a:p>
            <a:pPr algn="ctr"/>
            <a:endParaRPr lang="en-US" sz="2000" dirty="0">
              <a:solidFill>
                <a:schemeClr val="bg1"/>
              </a:solidFill>
              <a:latin typeface="Georgia"/>
            </a:endParaRPr>
          </a:p>
          <a:p>
            <a:pPr algn="ctr"/>
            <a:r>
              <a:rPr lang="en-US" sz="2000" dirty="0">
                <a:solidFill>
                  <a:schemeClr val="bg1"/>
                </a:solidFill>
                <a:latin typeface="Georgia"/>
              </a:rPr>
              <a:t>AMENU4CSE20163 : SHOAIB AKHTAR</a:t>
            </a:r>
            <a:endParaRPr lang="en-US" sz="2000" dirty="0">
              <a:solidFill>
                <a:schemeClr val="bg1"/>
              </a:solidFill>
            </a:endParaRPr>
          </a:p>
          <a:p>
            <a:pPr algn="ctr"/>
            <a:r>
              <a:rPr lang="en-US" sz="2000" dirty="0">
                <a:solidFill>
                  <a:schemeClr val="bg1"/>
                </a:solidFill>
                <a:latin typeface="Georgia"/>
              </a:rPr>
              <a:t>AMENU4CSE20222 : DEVU PAWAN ASHUTOSH</a:t>
            </a:r>
          </a:p>
          <a:p>
            <a:pPr algn="ctr"/>
            <a:r>
              <a:rPr lang="en-US" sz="2000" dirty="0">
                <a:solidFill>
                  <a:schemeClr val="bg1"/>
                </a:solidFill>
                <a:latin typeface="Georgia"/>
              </a:rPr>
              <a:t>AMENU4CSE20225 : G YESHWANTH REDDY</a:t>
            </a:r>
          </a:p>
          <a:p>
            <a:pPr algn="ctr"/>
            <a:r>
              <a:rPr lang="en-US" sz="2000" dirty="0">
                <a:solidFill>
                  <a:schemeClr val="bg1"/>
                </a:solidFill>
                <a:latin typeface="Georgia"/>
              </a:rPr>
              <a:t>AMENU4CSE20232 : HARDIK KUMAR SINGH</a:t>
            </a:r>
          </a:p>
          <a:p>
            <a:pPr algn="ctr"/>
            <a:endParaRPr lang="en-US" sz="2000" dirty="0">
              <a:solidFill>
                <a:schemeClr val="bg1"/>
              </a:solidFill>
              <a:latin typeface="Georgia"/>
            </a:endParaRPr>
          </a:p>
          <a:p>
            <a:pPr algn="ctr"/>
            <a:r>
              <a:rPr lang="en-US" sz="2000" dirty="0">
                <a:solidFill>
                  <a:schemeClr val="bg1"/>
                </a:solidFill>
                <a:latin typeface="Georgia"/>
                <a:cs typeface="Calibri"/>
              </a:rPr>
              <a:t>Guide : Dr. Simi S.</a:t>
            </a:r>
          </a:p>
          <a:p>
            <a:pPr algn="ctr"/>
            <a:endParaRPr lang="en-US" sz="2000" dirty="0">
              <a:solidFill>
                <a:schemeClr val="bg1"/>
              </a:solidFill>
              <a:latin typeface="Georgia"/>
            </a:endParaRPr>
          </a:p>
          <a:p>
            <a:pPr algn="ctr"/>
            <a:endParaRPr lang="en-US" sz="2400" dirty="0">
              <a:solidFill>
                <a:schemeClr val="bg1"/>
              </a:solidFill>
              <a:latin typeface="Georgia"/>
            </a:endParaRPr>
          </a:p>
          <a:p>
            <a:pPr algn="ctr"/>
            <a:endParaRPr lang="en-US" sz="2400" dirty="0">
              <a:solidFill>
                <a:schemeClr val="bg1"/>
              </a:solidFill>
              <a:latin typeface="Georgia"/>
            </a:endParaRPr>
          </a:p>
          <a:p>
            <a:pPr algn="ctr"/>
            <a:endParaRPr lang="en-US" sz="4000" dirty="0">
              <a:solidFill>
                <a:schemeClr val="bg1"/>
              </a:solidFill>
              <a:latin typeface="Georgia"/>
              <a:cs typeface="Calibri"/>
            </a:endParaRPr>
          </a:p>
          <a:p>
            <a:pPr algn="ctr"/>
            <a:endParaRPr lang="en-US" sz="2400" dirty="0">
              <a:solidFill>
                <a:schemeClr val="bg1"/>
              </a:solidFill>
              <a:latin typeface="Georgia"/>
              <a:cs typeface="Calibri"/>
            </a:endParaRPr>
          </a:p>
          <a:p>
            <a:pPr algn="ctr"/>
            <a:endParaRPr lang="en-US" sz="4000" dirty="0">
              <a:solidFill>
                <a:schemeClr val="bg1"/>
              </a:solidFill>
              <a:latin typeface="Calibri" panose="020F0502020204030204"/>
              <a:cs typeface="Calibri"/>
            </a:endParaRPr>
          </a:p>
          <a:p>
            <a:pPr algn="ctr"/>
            <a:endParaRPr lang="en-US" dirty="0">
              <a:solidFill>
                <a:schemeClr val="bg1"/>
              </a:solidFill>
              <a:latin typeface="Georgia"/>
              <a:cs typeface="Calibri"/>
            </a:endParaRPr>
          </a:p>
        </p:txBody>
      </p:sp>
      <p:sp>
        <p:nvSpPr>
          <p:cNvPr id="6" name="Google Shape;1890;p24">
            <a:extLst>
              <a:ext uri="{FF2B5EF4-FFF2-40B4-BE49-F238E27FC236}">
                <a16:creationId xmlns:a16="http://schemas.microsoft.com/office/drawing/2014/main" id="{D350A223-BAD9-4EAB-F348-A9D801421B4A}"/>
              </a:ext>
            </a:extLst>
          </p:cNvPr>
          <p:cNvSpPr txBox="1"/>
          <p:nvPr/>
        </p:nvSpPr>
        <p:spPr>
          <a:xfrm>
            <a:off x="265680" y="6692809"/>
            <a:ext cx="11937157" cy="32312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600"/>
              <a:buFont typeface="Arial"/>
              <a:buNone/>
            </a:pPr>
            <a:r>
              <a:rPr lang="en-US" sz="1500" dirty="0">
                <a:solidFill>
                  <a:schemeClr val="lt1"/>
                </a:solidFill>
                <a:latin typeface="Calibri"/>
                <a:ea typeface="Calibri"/>
                <a:cs typeface="Calibri"/>
                <a:sym typeface="Calibri"/>
              </a:rPr>
              <a:t>Amrita School of Computing | Amrita Vishwa Vidyapeetham | </a:t>
            </a:r>
            <a:r>
              <a:rPr lang="en-US" sz="1500" dirty="0" err="1">
                <a:solidFill>
                  <a:schemeClr val="lt1"/>
                </a:solidFill>
                <a:latin typeface="Calibri"/>
                <a:ea typeface="Calibri"/>
                <a:cs typeface="Calibri"/>
                <a:sym typeface="Calibri"/>
              </a:rPr>
              <a:t>Amritapuri</a:t>
            </a:r>
            <a:r>
              <a:rPr lang="en-US" sz="1500" dirty="0">
                <a:solidFill>
                  <a:schemeClr val="lt1"/>
                </a:solidFill>
                <a:latin typeface="Calibri"/>
                <a:ea typeface="Calibri"/>
                <a:cs typeface="Calibri"/>
                <a:sym typeface="Calibri"/>
              </a:rPr>
              <a:t>     </a:t>
            </a:r>
          </a:p>
        </p:txBody>
      </p:sp>
      <p:grpSp>
        <p:nvGrpSpPr>
          <p:cNvPr id="2" name="Google Shape;1751;p24">
            <a:extLst>
              <a:ext uri="{FF2B5EF4-FFF2-40B4-BE49-F238E27FC236}">
                <a16:creationId xmlns:a16="http://schemas.microsoft.com/office/drawing/2014/main" id="{6EE39438-AF8F-5D1B-295D-940D0C32482F}"/>
              </a:ext>
            </a:extLst>
          </p:cNvPr>
          <p:cNvGrpSpPr/>
          <p:nvPr/>
        </p:nvGrpSpPr>
        <p:grpSpPr>
          <a:xfrm>
            <a:off x="4301033" y="611347"/>
            <a:ext cx="3260150" cy="777636"/>
            <a:chOff x="2663054" y="2119669"/>
            <a:chExt cx="8266072" cy="2045371"/>
          </a:xfrm>
        </p:grpSpPr>
        <p:grpSp>
          <p:nvGrpSpPr>
            <p:cNvPr id="3" name="Google Shape;1752;p24">
              <a:extLst>
                <a:ext uri="{FF2B5EF4-FFF2-40B4-BE49-F238E27FC236}">
                  <a16:creationId xmlns:a16="http://schemas.microsoft.com/office/drawing/2014/main" id="{0357AD52-7516-9E14-25FF-C618FF14E39F}"/>
                </a:ext>
              </a:extLst>
            </p:cNvPr>
            <p:cNvGrpSpPr/>
            <p:nvPr/>
          </p:nvGrpSpPr>
          <p:grpSpPr>
            <a:xfrm>
              <a:off x="2663054" y="2119669"/>
              <a:ext cx="8266072" cy="1856455"/>
              <a:chOff x="2663054" y="2119669"/>
              <a:chExt cx="8266072" cy="1856455"/>
            </a:xfrm>
          </p:grpSpPr>
          <p:grpSp>
            <p:nvGrpSpPr>
              <p:cNvPr id="33" name="Google Shape;1753;p24">
                <a:extLst>
                  <a:ext uri="{FF2B5EF4-FFF2-40B4-BE49-F238E27FC236}">
                    <a16:creationId xmlns:a16="http://schemas.microsoft.com/office/drawing/2014/main" id="{C1B7C4A8-9B83-5DDC-65FB-B256FEF4824E}"/>
                  </a:ext>
                </a:extLst>
              </p:cNvPr>
              <p:cNvGrpSpPr/>
              <p:nvPr/>
            </p:nvGrpSpPr>
            <p:grpSpPr>
              <a:xfrm>
                <a:off x="4240364" y="3479867"/>
                <a:ext cx="6688762" cy="428022"/>
                <a:chOff x="4240364" y="3479867"/>
                <a:chExt cx="6688762" cy="428022"/>
              </a:xfrm>
            </p:grpSpPr>
            <p:sp>
              <p:nvSpPr>
                <p:cNvPr id="125" name="Google Shape;1754;p24">
                  <a:extLst>
                    <a:ext uri="{FF2B5EF4-FFF2-40B4-BE49-F238E27FC236}">
                      <a16:creationId xmlns:a16="http://schemas.microsoft.com/office/drawing/2014/main" id="{EEFF5B6D-8A51-0B8D-FC92-EAECB3E0BA6D}"/>
                    </a:ext>
                  </a:extLst>
                </p:cNvPr>
                <p:cNvSpPr/>
                <p:nvPr/>
              </p:nvSpPr>
              <p:spPr>
                <a:xfrm>
                  <a:off x="4240364" y="3501296"/>
                  <a:ext cx="377832" cy="406029"/>
                </a:xfrm>
                <a:custGeom>
                  <a:avLst/>
                  <a:gdLst/>
                  <a:ahLst/>
                  <a:cxnLst/>
                  <a:rect l="l" t="t" r="r" b="b"/>
                  <a:pathLst>
                    <a:path w="377832" h="406029" extrusionOk="0">
                      <a:moveTo>
                        <a:pt x="206398" y="288732"/>
                      </a:moveTo>
                      <a:lnTo>
                        <a:pt x="315236" y="49062"/>
                      </a:lnTo>
                      <a:cubicBezTo>
                        <a:pt x="326515" y="24813"/>
                        <a:pt x="337230" y="0"/>
                        <a:pt x="377832" y="0"/>
                      </a:cubicBezTo>
                      <a:cubicBezTo>
                        <a:pt x="377832" y="0"/>
                        <a:pt x="362606" y="24813"/>
                        <a:pt x="351328" y="49062"/>
                      </a:cubicBezTo>
                      <a:lnTo>
                        <a:pt x="188916" y="406029"/>
                      </a:lnTo>
                      <a:lnTo>
                        <a:pt x="26505" y="49062"/>
                      </a:lnTo>
                      <a:cubicBezTo>
                        <a:pt x="15226" y="24249"/>
                        <a:pt x="0" y="0"/>
                        <a:pt x="0" y="0"/>
                      </a:cubicBezTo>
                      <a:cubicBezTo>
                        <a:pt x="74439" y="0"/>
                        <a:pt x="86281" y="25377"/>
                        <a:pt x="97560" y="49062"/>
                      </a:cubicBezTo>
                      <a:lnTo>
                        <a:pt x="206398" y="288732"/>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6" name="Google Shape;1755;p24">
                  <a:extLst>
                    <a:ext uri="{FF2B5EF4-FFF2-40B4-BE49-F238E27FC236}">
                      <a16:creationId xmlns:a16="http://schemas.microsoft.com/office/drawing/2014/main" id="{E857B752-6C4B-A830-A8AD-02B0719421B7}"/>
                    </a:ext>
                  </a:extLst>
                </p:cNvPr>
                <p:cNvSpPr/>
                <p:nvPr/>
              </p:nvSpPr>
              <p:spPr>
                <a:xfrm>
                  <a:off x="4676845" y="3501296"/>
                  <a:ext cx="69363" cy="379524"/>
                </a:xfrm>
                <a:custGeom>
                  <a:avLst/>
                  <a:gdLst/>
                  <a:ahLst/>
                  <a:cxnLst/>
                  <a:rect l="l" t="t" r="r" b="b"/>
                  <a:pathLst>
                    <a:path w="69363" h="379524" extrusionOk="0">
                      <a:moveTo>
                        <a:pt x="64288" y="379524"/>
                      </a:moveTo>
                      <a:lnTo>
                        <a:pt x="0" y="379524"/>
                      </a:lnTo>
                      <a:lnTo>
                        <a:pt x="0" y="58649"/>
                      </a:lnTo>
                      <a:cubicBezTo>
                        <a:pt x="0" y="32144"/>
                        <a:pt x="0" y="0"/>
                        <a:pt x="69363" y="0"/>
                      </a:cubicBezTo>
                      <a:cubicBezTo>
                        <a:pt x="69363" y="0"/>
                        <a:pt x="64288" y="32144"/>
                        <a:pt x="64288" y="58649"/>
                      </a:cubicBezTo>
                      <a:lnTo>
                        <a:pt x="64288" y="379524"/>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 name="Google Shape;1756;p24">
                  <a:extLst>
                    <a:ext uri="{FF2B5EF4-FFF2-40B4-BE49-F238E27FC236}">
                      <a16:creationId xmlns:a16="http://schemas.microsoft.com/office/drawing/2014/main" id="{0E0BE63E-09E8-6CC2-2789-D615F17E5FBF}"/>
                    </a:ext>
                  </a:extLst>
                </p:cNvPr>
                <p:cNvSpPr/>
                <p:nvPr/>
              </p:nvSpPr>
              <p:spPr>
                <a:xfrm>
                  <a:off x="4824031" y="3504679"/>
                  <a:ext cx="268994" cy="379524"/>
                </a:xfrm>
                <a:custGeom>
                  <a:avLst/>
                  <a:gdLst/>
                  <a:ahLst/>
                  <a:cxnLst/>
                  <a:rect l="l" t="t" r="r" b="b"/>
                  <a:pathLst>
                    <a:path w="268994" h="379524" extrusionOk="0">
                      <a:moveTo>
                        <a:pt x="130831" y="28196"/>
                      </a:moveTo>
                      <a:cubicBezTo>
                        <a:pt x="79514" y="28196"/>
                        <a:pt x="54701" y="55265"/>
                        <a:pt x="54701" y="85153"/>
                      </a:cubicBezTo>
                      <a:cubicBezTo>
                        <a:pt x="54701" y="100380"/>
                        <a:pt x="62032" y="113914"/>
                        <a:pt x="76694" y="121245"/>
                      </a:cubicBezTo>
                      <a:lnTo>
                        <a:pt x="210345" y="186661"/>
                      </a:lnTo>
                      <a:cubicBezTo>
                        <a:pt x="250384" y="206398"/>
                        <a:pt x="268994" y="239106"/>
                        <a:pt x="268994" y="271814"/>
                      </a:cubicBezTo>
                      <a:cubicBezTo>
                        <a:pt x="268994" y="325387"/>
                        <a:pt x="219368" y="379524"/>
                        <a:pt x="129704" y="379524"/>
                      </a:cubicBezTo>
                      <a:cubicBezTo>
                        <a:pt x="86845" y="379524"/>
                        <a:pt x="49626" y="377269"/>
                        <a:pt x="0" y="376705"/>
                      </a:cubicBezTo>
                      <a:lnTo>
                        <a:pt x="28196" y="336666"/>
                      </a:lnTo>
                      <a:cubicBezTo>
                        <a:pt x="60340" y="343997"/>
                        <a:pt x="98688" y="349072"/>
                        <a:pt x="129140" y="349072"/>
                      </a:cubicBezTo>
                      <a:cubicBezTo>
                        <a:pt x="188352" y="349072"/>
                        <a:pt x="216549" y="319184"/>
                        <a:pt x="216549" y="291551"/>
                      </a:cubicBezTo>
                      <a:cubicBezTo>
                        <a:pt x="216549" y="275762"/>
                        <a:pt x="208090" y="261099"/>
                        <a:pt x="190608" y="253204"/>
                      </a:cubicBezTo>
                      <a:lnTo>
                        <a:pt x="59776" y="188352"/>
                      </a:lnTo>
                      <a:cubicBezTo>
                        <a:pt x="23685" y="170871"/>
                        <a:pt x="5075" y="136471"/>
                        <a:pt x="5075" y="101507"/>
                      </a:cubicBezTo>
                      <a:cubicBezTo>
                        <a:pt x="5075" y="50754"/>
                        <a:pt x="45114" y="0"/>
                        <a:pt x="130267" y="0"/>
                      </a:cubicBezTo>
                      <a:cubicBezTo>
                        <a:pt x="168051" y="0"/>
                        <a:pt x="206962" y="2256"/>
                        <a:pt x="250384" y="2820"/>
                      </a:cubicBezTo>
                      <a:cubicBezTo>
                        <a:pt x="250384" y="6767"/>
                        <a:pt x="249821" y="38911"/>
                        <a:pt x="211473" y="38911"/>
                      </a:cubicBezTo>
                      <a:cubicBezTo>
                        <a:pt x="179893" y="32708"/>
                        <a:pt x="154517" y="28196"/>
                        <a:pt x="130831" y="28196"/>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 name="Google Shape;1757;p24">
                  <a:extLst>
                    <a:ext uri="{FF2B5EF4-FFF2-40B4-BE49-F238E27FC236}">
                      <a16:creationId xmlns:a16="http://schemas.microsoft.com/office/drawing/2014/main" id="{4944F841-08C4-5E3A-BDDC-A6F1C25B6D2E}"/>
                    </a:ext>
                  </a:extLst>
                </p:cNvPr>
                <p:cNvSpPr/>
                <p:nvPr/>
              </p:nvSpPr>
              <p:spPr>
                <a:xfrm>
                  <a:off x="5155057" y="3501296"/>
                  <a:ext cx="312416" cy="384599"/>
                </a:xfrm>
                <a:custGeom>
                  <a:avLst/>
                  <a:gdLst/>
                  <a:ahLst/>
                  <a:cxnLst/>
                  <a:rect l="l" t="t" r="r" b="b"/>
                  <a:pathLst>
                    <a:path w="312416" h="384599" extrusionOk="0">
                      <a:moveTo>
                        <a:pt x="69363" y="176510"/>
                      </a:moveTo>
                      <a:lnTo>
                        <a:pt x="243053" y="176510"/>
                      </a:lnTo>
                      <a:lnTo>
                        <a:pt x="243053" y="58649"/>
                      </a:lnTo>
                      <a:cubicBezTo>
                        <a:pt x="243053" y="32144"/>
                        <a:pt x="243053" y="0"/>
                        <a:pt x="312417" y="0"/>
                      </a:cubicBezTo>
                      <a:cubicBezTo>
                        <a:pt x="312417" y="0"/>
                        <a:pt x="307342" y="32144"/>
                        <a:pt x="307342" y="58649"/>
                      </a:cubicBezTo>
                      <a:lnTo>
                        <a:pt x="307342" y="326515"/>
                      </a:lnTo>
                      <a:cubicBezTo>
                        <a:pt x="307342" y="353020"/>
                        <a:pt x="312417" y="384600"/>
                        <a:pt x="312417" y="384600"/>
                      </a:cubicBezTo>
                      <a:cubicBezTo>
                        <a:pt x="243053" y="384600"/>
                        <a:pt x="243053" y="352456"/>
                        <a:pt x="243053" y="325951"/>
                      </a:cubicBezTo>
                      <a:lnTo>
                        <a:pt x="243053" y="208090"/>
                      </a:lnTo>
                      <a:lnTo>
                        <a:pt x="69363" y="208090"/>
                      </a:lnTo>
                      <a:lnTo>
                        <a:pt x="69363" y="325951"/>
                      </a:lnTo>
                      <a:cubicBezTo>
                        <a:pt x="69363" y="352456"/>
                        <a:pt x="69363" y="384600"/>
                        <a:pt x="0" y="384600"/>
                      </a:cubicBezTo>
                      <a:cubicBezTo>
                        <a:pt x="0" y="384600"/>
                        <a:pt x="5075" y="353020"/>
                        <a:pt x="5075" y="326515"/>
                      </a:cubicBezTo>
                      <a:lnTo>
                        <a:pt x="5075" y="58649"/>
                      </a:lnTo>
                      <a:cubicBezTo>
                        <a:pt x="5075" y="32144"/>
                        <a:pt x="0" y="0"/>
                        <a:pt x="0" y="0"/>
                      </a:cubicBezTo>
                      <a:cubicBezTo>
                        <a:pt x="69363" y="0"/>
                        <a:pt x="69363" y="32144"/>
                        <a:pt x="69363" y="58649"/>
                      </a:cubicBezTo>
                      <a:lnTo>
                        <a:pt x="69363" y="17651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Google Shape;1758;p24">
                  <a:extLst>
                    <a:ext uri="{FF2B5EF4-FFF2-40B4-BE49-F238E27FC236}">
                      <a16:creationId xmlns:a16="http://schemas.microsoft.com/office/drawing/2014/main" id="{5719AEE8-B76C-AC93-3BF9-0F545234959D}"/>
                    </a:ext>
                  </a:extLst>
                </p:cNvPr>
                <p:cNvSpPr/>
                <p:nvPr/>
              </p:nvSpPr>
              <p:spPr>
                <a:xfrm>
                  <a:off x="5505257" y="3479867"/>
                  <a:ext cx="582538" cy="428022"/>
                </a:xfrm>
                <a:custGeom>
                  <a:avLst/>
                  <a:gdLst/>
                  <a:ahLst/>
                  <a:cxnLst/>
                  <a:rect l="l" t="t" r="r" b="b"/>
                  <a:pathLst>
                    <a:path w="582538" h="428022" extrusionOk="0">
                      <a:moveTo>
                        <a:pt x="302830" y="0"/>
                      </a:moveTo>
                      <a:lnTo>
                        <a:pt x="446068" y="299446"/>
                      </a:lnTo>
                      <a:lnTo>
                        <a:pt x="525582" y="72747"/>
                      </a:lnTo>
                      <a:cubicBezTo>
                        <a:pt x="534041" y="47370"/>
                        <a:pt x="544755" y="21429"/>
                        <a:pt x="582539" y="21429"/>
                      </a:cubicBezTo>
                      <a:cubicBezTo>
                        <a:pt x="582539" y="21429"/>
                        <a:pt x="569568" y="47370"/>
                        <a:pt x="560546" y="72747"/>
                      </a:cubicBezTo>
                      <a:lnTo>
                        <a:pt x="436481" y="428022"/>
                      </a:lnTo>
                      <a:lnTo>
                        <a:pt x="287604" y="112786"/>
                      </a:lnTo>
                      <a:lnTo>
                        <a:pt x="146058" y="428022"/>
                      </a:lnTo>
                      <a:lnTo>
                        <a:pt x="21993" y="72747"/>
                      </a:lnTo>
                      <a:cubicBezTo>
                        <a:pt x="12970" y="46806"/>
                        <a:pt x="0" y="21429"/>
                        <a:pt x="0" y="21429"/>
                      </a:cubicBezTo>
                      <a:cubicBezTo>
                        <a:pt x="71055" y="21429"/>
                        <a:pt x="79514" y="47370"/>
                        <a:pt x="88537" y="72747"/>
                      </a:cubicBezTo>
                      <a:lnTo>
                        <a:pt x="168051" y="300010"/>
                      </a:lnTo>
                      <a:lnTo>
                        <a:pt x="302830" y="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Google Shape;1759;p24">
                  <a:extLst>
                    <a:ext uri="{FF2B5EF4-FFF2-40B4-BE49-F238E27FC236}">
                      <a16:creationId xmlns:a16="http://schemas.microsoft.com/office/drawing/2014/main" id="{891D40CA-441D-4910-849E-935B7DE314D8}"/>
                    </a:ext>
                  </a:extLst>
                </p:cNvPr>
                <p:cNvSpPr/>
                <p:nvPr/>
              </p:nvSpPr>
              <p:spPr>
                <a:xfrm>
                  <a:off x="6060163" y="3479867"/>
                  <a:ext cx="377832" cy="406592"/>
                </a:xfrm>
                <a:custGeom>
                  <a:avLst/>
                  <a:gdLst/>
                  <a:ahLst/>
                  <a:cxnLst/>
                  <a:rect l="l" t="t" r="r" b="b"/>
                  <a:pathLst>
                    <a:path w="377832" h="406592" extrusionOk="0">
                      <a:moveTo>
                        <a:pt x="237414" y="262227"/>
                      </a:moveTo>
                      <a:lnTo>
                        <a:pt x="106019" y="262227"/>
                      </a:lnTo>
                      <a:lnTo>
                        <a:pt x="62596" y="357531"/>
                      </a:lnTo>
                      <a:cubicBezTo>
                        <a:pt x="51317" y="381780"/>
                        <a:pt x="40603" y="406593"/>
                        <a:pt x="0" y="406593"/>
                      </a:cubicBezTo>
                      <a:cubicBezTo>
                        <a:pt x="0" y="406593"/>
                        <a:pt x="15226" y="381780"/>
                        <a:pt x="26504" y="357531"/>
                      </a:cubicBezTo>
                      <a:lnTo>
                        <a:pt x="188916" y="0"/>
                      </a:lnTo>
                      <a:lnTo>
                        <a:pt x="351328" y="357531"/>
                      </a:lnTo>
                      <a:cubicBezTo>
                        <a:pt x="362606" y="382344"/>
                        <a:pt x="377832" y="406593"/>
                        <a:pt x="377832" y="406593"/>
                      </a:cubicBezTo>
                      <a:cubicBezTo>
                        <a:pt x="303394" y="406593"/>
                        <a:pt x="291551" y="381216"/>
                        <a:pt x="280272" y="357531"/>
                      </a:cubicBezTo>
                      <a:lnTo>
                        <a:pt x="237414" y="262227"/>
                      </a:lnTo>
                      <a:close/>
                      <a:moveTo>
                        <a:pt x="120117" y="230083"/>
                      </a:moveTo>
                      <a:lnTo>
                        <a:pt x="222752" y="230083"/>
                      </a:lnTo>
                      <a:lnTo>
                        <a:pt x="171434" y="117861"/>
                      </a:lnTo>
                      <a:lnTo>
                        <a:pt x="120117" y="230083"/>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Google Shape;1760;p24">
                  <a:extLst>
                    <a:ext uri="{FF2B5EF4-FFF2-40B4-BE49-F238E27FC236}">
                      <a16:creationId xmlns:a16="http://schemas.microsoft.com/office/drawing/2014/main" id="{B46BF4AB-E778-CF87-FD6F-00137AB3C8D0}"/>
                    </a:ext>
                  </a:extLst>
                </p:cNvPr>
                <p:cNvSpPr/>
                <p:nvPr/>
              </p:nvSpPr>
              <p:spPr>
                <a:xfrm>
                  <a:off x="6626348" y="3501296"/>
                  <a:ext cx="377832" cy="406029"/>
                </a:xfrm>
                <a:custGeom>
                  <a:avLst/>
                  <a:gdLst/>
                  <a:ahLst/>
                  <a:cxnLst/>
                  <a:rect l="l" t="t" r="r" b="b"/>
                  <a:pathLst>
                    <a:path w="377832" h="406029" extrusionOk="0">
                      <a:moveTo>
                        <a:pt x="206398" y="288732"/>
                      </a:moveTo>
                      <a:lnTo>
                        <a:pt x="315237" y="49062"/>
                      </a:lnTo>
                      <a:cubicBezTo>
                        <a:pt x="326515" y="24813"/>
                        <a:pt x="337230" y="0"/>
                        <a:pt x="377832" y="0"/>
                      </a:cubicBezTo>
                      <a:cubicBezTo>
                        <a:pt x="377832" y="0"/>
                        <a:pt x="362043" y="24813"/>
                        <a:pt x="351328" y="49062"/>
                      </a:cubicBezTo>
                      <a:lnTo>
                        <a:pt x="188916" y="406029"/>
                      </a:lnTo>
                      <a:lnTo>
                        <a:pt x="26505" y="49062"/>
                      </a:lnTo>
                      <a:cubicBezTo>
                        <a:pt x="15226" y="24249"/>
                        <a:pt x="0" y="0"/>
                        <a:pt x="0" y="0"/>
                      </a:cubicBezTo>
                      <a:cubicBezTo>
                        <a:pt x="74439" y="0"/>
                        <a:pt x="86281" y="25377"/>
                        <a:pt x="97560" y="49062"/>
                      </a:cubicBezTo>
                      <a:lnTo>
                        <a:pt x="206398" y="288732"/>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Google Shape;1761;p24">
                  <a:extLst>
                    <a:ext uri="{FF2B5EF4-FFF2-40B4-BE49-F238E27FC236}">
                      <a16:creationId xmlns:a16="http://schemas.microsoft.com/office/drawing/2014/main" id="{1B2B0F55-5D52-9CE7-B4F7-660915C8C914}"/>
                    </a:ext>
                  </a:extLst>
                </p:cNvPr>
                <p:cNvSpPr/>
                <p:nvPr/>
              </p:nvSpPr>
              <p:spPr>
                <a:xfrm>
                  <a:off x="7063393" y="3501296"/>
                  <a:ext cx="69363" cy="379524"/>
                </a:xfrm>
                <a:custGeom>
                  <a:avLst/>
                  <a:gdLst/>
                  <a:ahLst/>
                  <a:cxnLst/>
                  <a:rect l="l" t="t" r="r" b="b"/>
                  <a:pathLst>
                    <a:path w="69363" h="379524" extrusionOk="0">
                      <a:moveTo>
                        <a:pt x="64288" y="379524"/>
                      </a:moveTo>
                      <a:lnTo>
                        <a:pt x="0" y="379524"/>
                      </a:lnTo>
                      <a:lnTo>
                        <a:pt x="0" y="58649"/>
                      </a:lnTo>
                      <a:cubicBezTo>
                        <a:pt x="0" y="32144"/>
                        <a:pt x="0" y="0"/>
                        <a:pt x="69363" y="0"/>
                      </a:cubicBezTo>
                      <a:cubicBezTo>
                        <a:pt x="69363" y="0"/>
                        <a:pt x="64288" y="32144"/>
                        <a:pt x="64288" y="58649"/>
                      </a:cubicBezTo>
                      <a:lnTo>
                        <a:pt x="64288" y="379524"/>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Google Shape;1762;p24">
                  <a:extLst>
                    <a:ext uri="{FF2B5EF4-FFF2-40B4-BE49-F238E27FC236}">
                      <a16:creationId xmlns:a16="http://schemas.microsoft.com/office/drawing/2014/main" id="{24BAD011-9956-FBBA-F2BA-6E80B8ABE3E0}"/>
                    </a:ext>
                  </a:extLst>
                </p:cNvPr>
                <p:cNvSpPr/>
                <p:nvPr/>
              </p:nvSpPr>
              <p:spPr>
                <a:xfrm>
                  <a:off x="7224113" y="3504116"/>
                  <a:ext cx="317492" cy="380088"/>
                </a:xfrm>
                <a:custGeom>
                  <a:avLst/>
                  <a:gdLst/>
                  <a:ahLst/>
                  <a:cxnLst/>
                  <a:rect l="l" t="t" r="r" b="b"/>
                  <a:pathLst>
                    <a:path w="317492" h="380088" extrusionOk="0">
                      <a:moveTo>
                        <a:pt x="132523" y="0"/>
                      </a:moveTo>
                      <a:cubicBezTo>
                        <a:pt x="243054" y="0"/>
                        <a:pt x="317492" y="83461"/>
                        <a:pt x="317492" y="190044"/>
                      </a:cubicBezTo>
                      <a:cubicBezTo>
                        <a:pt x="317492" y="296627"/>
                        <a:pt x="243054" y="380088"/>
                        <a:pt x="132523" y="380088"/>
                      </a:cubicBezTo>
                      <a:cubicBezTo>
                        <a:pt x="82334" y="380088"/>
                        <a:pt x="41167" y="377269"/>
                        <a:pt x="0" y="377269"/>
                      </a:cubicBezTo>
                      <a:cubicBezTo>
                        <a:pt x="0" y="377269"/>
                        <a:pt x="5075" y="348508"/>
                        <a:pt x="5075" y="323695"/>
                      </a:cubicBezTo>
                      <a:lnTo>
                        <a:pt x="5075" y="56393"/>
                      </a:lnTo>
                      <a:cubicBezTo>
                        <a:pt x="5075" y="29888"/>
                        <a:pt x="0" y="2820"/>
                        <a:pt x="0" y="2820"/>
                      </a:cubicBezTo>
                      <a:cubicBezTo>
                        <a:pt x="43986" y="2256"/>
                        <a:pt x="87973" y="0"/>
                        <a:pt x="132523" y="0"/>
                      </a:cubicBezTo>
                      <a:close/>
                      <a:moveTo>
                        <a:pt x="69363" y="30452"/>
                      </a:moveTo>
                      <a:lnTo>
                        <a:pt x="69363" y="349072"/>
                      </a:lnTo>
                      <a:cubicBezTo>
                        <a:pt x="92485" y="349636"/>
                        <a:pt x="112786" y="350764"/>
                        <a:pt x="133087" y="350764"/>
                      </a:cubicBezTo>
                      <a:cubicBezTo>
                        <a:pt x="215421" y="350764"/>
                        <a:pt x="250948" y="281401"/>
                        <a:pt x="250948" y="190044"/>
                      </a:cubicBezTo>
                      <a:cubicBezTo>
                        <a:pt x="250948" y="99815"/>
                        <a:pt x="209218" y="29324"/>
                        <a:pt x="133087" y="29324"/>
                      </a:cubicBezTo>
                      <a:cubicBezTo>
                        <a:pt x="109966" y="28760"/>
                        <a:pt x="89665" y="30452"/>
                        <a:pt x="69363" y="3045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Google Shape;1763;p24">
                  <a:extLst>
                    <a:ext uri="{FF2B5EF4-FFF2-40B4-BE49-F238E27FC236}">
                      <a16:creationId xmlns:a16="http://schemas.microsoft.com/office/drawing/2014/main" id="{F0289F3D-D2D3-6175-3FB2-D4A48B91D3B6}"/>
                    </a:ext>
                  </a:extLst>
                </p:cNvPr>
                <p:cNvSpPr/>
                <p:nvPr/>
              </p:nvSpPr>
              <p:spPr>
                <a:xfrm>
                  <a:off x="7534838" y="3500732"/>
                  <a:ext cx="370501" cy="380088"/>
                </a:xfrm>
                <a:custGeom>
                  <a:avLst/>
                  <a:gdLst/>
                  <a:ahLst/>
                  <a:cxnLst/>
                  <a:rect l="l" t="t" r="r" b="b"/>
                  <a:pathLst>
                    <a:path w="370501" h="380088" extrusionOk="0">
                      <a:moveTo>
                        <a:pt x="236850" y="167487"/>
                      </a:moveTo>
                      <a:cubicBezTo>
                        <a:pt x="226135" y="182149"/>
                        <a:pt x="222188" y="210346"/>
                        <a:pt x="222188" y="227827"/>
                      </a:cubicBezTo>
                      <a:lnTo>
                        <a:pt x="222188" y="380088"/>
                      </a:lnTo>
                      <a:lnTo>
                        <a:pt x="157900" y="380088"/>
                      </a:lnTo>
                      <a:lnTo>
                        <a:pt x="157900" y="227827"/>
                      </a:lnTo>
                      <a:cubicBezTo>
                        <a:pt x="157900" y="210346"/>
                        <a:pt x="153953" y="190608"/>
                        <a:pt x="143238" y="175946"/>
                      </a:cubicBezTo>
                      <a:lnTo>
                        <a:pt x="55829" y="60340"/>
                      </a:lnTo>
                      <a:cubicBezTo>
                        <a:pt x="40039" y="39475"/>
                        <a:pt x="0" y="564"/>
                        <a:pt x="0" y="564"/>
                      </a:cubicBezTo>
                      <a:cubicBezTo>
                        <a:pt x="87973" y="564"/>
                        <a:pt x="106019" y="24249"/>
                        <a:pt x="123500" y="47370"/>
                      </a:cubicBezTo>
                      <a:lnTo>
                        <a:pt x="203578" y="153389"/>
                      </a:lnTo>
                      <a:lnTo>
                        <a:pt x="284220" y="45114"/>
                      </a:lnTo>
                      <a:cubicBezTo>
                        <a:pt x="300574" y="22557"/>
                        <a:pt x="318056" y="0"/>
                        <a:pt x="370501" y="0"/>
                      </a:cubicBezTo>
                      <a:cubicBezTo>
                        <a:pt x="370501" y="0"/>
                        <a:pt x="338357" y="30452"/>
                        <a:pt x="323131" y="51318"/>
                      </a:cubicBezTo>
                      <a:lnTo>
                        <a:pt x="236850" y="167487"/>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Google Shape;1764;p24">
                  <a:extLst>
                    <a:ext uri="{FF2B5EF4-FFF2-40B4-BE49-F238E27FC236}">
                      <a16:creationId xmlns:a16="http://schemas.microsoft.com/office/drawing/2014/main" id="{C3406083-FF3A-E1CE-2E11-A4B7BC75D8B5}"/>
                    </a:ext>
                  </a:extLst>
                </p:cNvPr>
                <p:cNvSpPr/>
                <p:nvPr/>
              </p:nvSpPr>
              <p:spPr>
                <a:xfrm>
                  <a:off x="7879398" y="3479867"/>
                  <a:ext cx="377832" cy="406592"/>
                </a:xfrm>
                <a:custGeom>
                  <a:avLst/>
                  <a:gdLst/>
                  <a:ahLst/>
                  <a:cxnLst/>
                  <a:rect l="l" t="t" r="r" b="b"/>
                  <a:pathLst>
                    <a:path w="377832" h="406592" extrusionOk="0">
                      <a:moveTo>
                        <a:pt x="237414" y="262227"/>
                      </a:moveTo>
                      <a:lnTo>
                        <a:pt x="106019" y="262227"/>
                      </a:lnTo>
                      <a:lnTo>
                        <a:pt x="62596" y="357531"/>
                      </a:lnTo>
                      <a:cubicBezTo>
                        <a:pt x="51317" y="381780"/>
                        <a:pt x="40603" y="406593"/>
                        <a:pt x="0" y="406593"/>
                      </a:cubicBezTo>
                      <a:cubicBezTo>
                        <a:pt x="0" y="406593"/>
                        <a:pt x="15790" y="381780"/>
                        <a:pt x="26505" y="357531"/>
                      </a:cubicBezTo>
                      <a:lnTo>
                        <a:pt x="188916" y="0"/>
                      </a:lnTo>
                      <a:lnTo>
                        <a:pt x="351328" y="357531"/>
                      </a:lnTo>
                      <a:cubicBezTo>
                        <a:pt x="362606" y="382344"/>
                        <a:pt x="377832" y="406593"/>
                        <a:pt x="377832" y="406593"/>
                      </a:cubicBezTo>
                      <a:cubicBezTo>
                        <a:pt x="303394" y="406593"/>
                        <a:pt x="291551" y="381216"/>
                        <a:pt x="280273" y="357531"/>
                      </a:cubicBezTo>
                      <a:lnTo>
                        <a:pt x="237414" y="262227"/>
                      </a:lnTo>
                      <a:close/>
                      <a:moveTo>
                        <a:pt x="120117" y="230083"/>
                      </a:moveTo>
                      <a:lnTo>
                        <a:pt x="222752" y="230083"/>
                      </a:lnTo>
                      <a:lnTo>
                        <a:pt x="171435" y="117861"/>
                      </a:lnTo>
                      <a:lnTo>
                        <a:pt x="120117" y="230083"/>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Google Shape;1765;p24">
                  <a:extLst>
                    <a:ext uri="{FF2B5EF4-FFF2-40B4-BE49-F238E27FC236}">
                      <a16:creationId xmlns:a16="http://schemas.microsoft.com/office/drawing/2014/main" id="{0BEA9EC1-DC9E-63A2-1104-35321BAA8ABB}"/>
                    </a:ext>
                  </a:extLst>
                </p:cNvPr>
                <p:cNvSpPr/>
                <p:nvPr/>
              </p:nvSpPr>
              <p:spPr>
                <a:xfrm>
                  <a:off x="8295578" y="3505807"/>
                  <a:ext cx="265046" cy="380652"/>
                </a:xfrm>
                <a:custGeom>
                  <a:avLst/>
                  <a:gdLst/>
                  <a:ahLst/>
                  <a:cxnLst/>
                  <a:rect l="l" t="t" r="r" b="b"/>
                  <a:pathLst>
                    <a:path w="265046" h="380652" extrusionOk="0">
                      <a:moveTo>
                        <a:pt x="265047" y="102071"/>
                      </a:moveTo>
                      <a:cubicBezTo>
                        <a:pt x="265047" y="165795"/>
                        <a:pt x="207525" y="208090"/>
                        <a:pt x="138726" y="208090"/>
                      </a:cubicBezTo>
                      <a:cubicBezTo>
                        <a:pt x="115605" y="208090"/>
                        <a:pt x="91920" y="206398"/>
                        <a:pt x="69363" y="206398"/>
                      </a:cubicBezTo>
                      <a:lnTo>
                        <a:pt x="69363" y="322004"/>
                      </a:lnTo>
                      <a:cubicBezTo>
                        <a:pt x="69363" y="348508"/>
                        <a:pt x="69363" y="380652"/>
                        <a:pt x="0" y="380652"/>
                      </a:cubicBezTo>
                      <a:cubicBezTo>
                        <a:pt x="0" y="380652"/>
                        <a:pt x="5075" y="348508"/>
                        <a:pt x="5075" y="322004"/>
                      </a:cubicBezTo>
                      <a:lnTo>
                        <a:pt x="5075" y="54701"/>
                      </a:lnTo>
                      <a:cubicBezTo>
                        <a:pt x="5075" y="28196"/>
                        <a:pt x="0" y="1128"/>
                        <a:pt x="0" y="1128"/>
                      </a:cubicBezTo>
                      <a:lnTo>
                        <a:pt x="77258" y="1128"/>
                      </a:lnTo>
                      <a:cubicBezTo>
                        <a:pt x="89100" y="1128"/>
                        <a:pt x="98123" y="1128"/>
                        <a:pt x="107710" y="564"/>
                      </a:cubicBezTo>
                      <a:cubicBezTo>
                        <a:pt x="117297" y="564"/>
                        <a:pt x="127448" y="0"/>
                        <a:pt x="138726" y="0"/>
                      </a:cubicBezTo>
                      <a:cubicBezTo>
                        <a:pt x="207525" y="0"/>
                        <a:pt x="265047" y="37783"/>
                        <a:pt x="265047" y="102071"/>
                      </a:cubicBezTo>
                      <a:close/>
                      <a:moveTo>
                        <a:pt x="69363" y="27632"/>
                      </a:moveTo>
                      <a:lnTo>
                        <a:pt x="69363" y="181021"/>
                      </a:lnTo>
                      <a:cubicBezTo>
                        <a:pt x="90229" y="182149"/>
                        <a:pt x="113350" y="182713"/>
                        <a:pt x="128012" y="182713"/>
                      </a:cubicBezTo>
                      <a:cubicBezTo>
                        <a:pt x="166923" y="182713"/>
                        <a:pt x="199630" y="153953"/>
                        <a:pt x="199630" y="102071"/>
                      </a:cubicBezTo>
                      <a:cubicBezTo>
                        <a:pt x="199630" y="51882"/>
                        <a:pt x="166923" y="26505"/>
                        <a:pt x="128012" y="26505"/>
                      </a:cubicBezTo>
                      <a:cubicBezTo>
                        <a:pt x="108838" y="26505"/>
                        <a:pt x="89664" y="27632"/>
                        <a:pt x="69363" y="2763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766;p24">
                  <a:extLst>
                    <a:ext uri="{FF2B5EF4-FFF2-40B4-BE49-F238E27FC236}">
                      <a16:creationId xmlns:a16="http://schemas.microsoft.com/office/drawing/2014/main" id="{5C26C752-1224-6DF3-E393-29B8BC4ADD3B}"/>
                    </a:ext>
                  </a:extLst>
                </p:cNvPr>
                <p:cNvSpPr/>
                <p:nvPr/>
              </p:nvSpPr>
              <p:spPr>
                <a:xfrm>
                  <a:off x="8616453" y="3506935"/>
                  <a:ext cx="251512" cy="374448"/>
                </a:xfrm>
                <a:custGeom>
                  <a:avLst/>
                  <a:gdLst/>
                  <a:ahLst/>
                  <a:cxnLst/>
                  <a:rect l="l" t="t" r="r" b="b"/>
                  <a:pathLst>
                    <a:path w="251512" h="374448" extrusionOk="0">
                      <a:moveTo>
                        <a:pt x="69927" y="342305"/>
                      </a:moveTo>
                      <a:lnTo>
                        <a:pt x="214293" y="342305"/>
                      </a:lnTo>
                      <a:cubicBezTo>
                        <a:pt x="251513" y="342305"/>
                        <a:pt x="251513" y="374449"/>
                        <a:pt x="251513" y="374449"/>
                      </a:cubicBezTo>
                      <a:lnTo>
                        <a:pt x="0" y="374449"/>
                      </a:lnTo>
                      <a:cubicBezTo>
                        <a:pt x="0" y="374449"/>
                        <a:pt x="5075" y="348508"/>
                        <a:pt x="5075" y="321440"/>
                      </a:cubicBezTo>
                      <a:lnTo>
                        <a:pt x="5075" y="53573"/>
                      </a:lnTo>
                      <a:cubicBezTo>
                        <a:pt x="5075" y="27069"/>
                        <a:pt x="0" y="0"/>
                        <a:pt x="0" y="0"/>
                      </a:cubicBezTo>
                      <a:lnTo>
                        <a:pt x="251513" y="0"/>
                      </a:lnTo>
                      <a:cubicBezTo>
                        <a:pt x="251513" y="0"/>
                        <a:pt x="251513" y="32144"/>
                        <a:pt x="214293" y="32144"/>
                      </a:cubicBezTo>
                      <a:lnTo>
                        <a:pt x="69927" y="32144"/>
                      </a:lnTo>
                      <a:lnTo>
                        <a:pt x="69927" y="171434"/>
                      </a:lnTo>
                      <a:lnTo>
                        <a:pt x="203579" y="171434"/>
                      </a:lnTo>
                      <a:lnTo>
                        <a:pt x="203579" y="203578"/>
                      </a:lnTo>
                      <a:lnTo>
                        <a:pt x="69927" y="203578"/>
                      </a:lnTo>
                      <a:lnTo>
                        <a:pt x="69927" y="342305"/>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Google Shape;1767;p24">
                  <a:extLst>
                    <a:ext uri="{FF2B5EF4-FFF2-40B4-BE49-F238E27FC236}">
                      <a16:creationId xmlns:a16="http://schemas.microsoft.com/office/drawing/2014/main" id="{221F5745-C467-1598-3D45-7258659DCC19}"/>
                    </a:ext>
                  </a:extLst>
                </p:cNvPr>
                <p:cNvSpPr/>
                <p:nvPr/>
              </p:nvSpPr>
              <p:spPr>
                <a:xfrm>
                  <a:off x="8932254" y="3506935"/>
                  <a:ext cx="251512" cy="374448"/>
                </a:xfrm>
                <a:custGeom>
                  <a:avLst/>
                  <a:gdLst/>
                  <a:ahLst/>
                  <a:cxnLst/>
                  <a:rect l="l" t="t" r="r" b="b"/>
                  <a:pathLst>
                    <a:path w="251512" h="374448" extrusionOk="0">
                      <a:moveTo>
                        <a:pt x="69927" y="342305"/>
                      </a:moveTo>
                      <a:lnTo>
                        <a:pt x="214293" y="342305"/>
                      </a:lnTo>
                      <a:cubicBezTo>
                        <a:pt x="251513" y="342305"/>
                        <a:pt x="251513" y="374449"/>
                        <a:pt x="251513" y="374449"/>
                      </a:cubicBezTo>
                      <a:lnTo>
                        <a:pt x="0" y="374449"/>
                      </a:lnTo>
                      <a:cubicBezTo>
                        <a:pt x="0" y="374449"/>
                        <a:pt x="5075" y="348508"/>
                        <a:pt x="5075" y="321440"/>
                      </a:cubicBezTo>
                      <a:lnTo>
                        <a:pt x="5075" y="53573"/>
                      </a:lnTo>
                      <a:cubicBezTo>
                        <a:pt x="5075" y="27069"/>
                        <a:pt x="0" y="0"/>
                        <a:pt x="0" y="0"/>
                      </a:cubicBezTo>
                      <a:lnTo>
                        <a:pt x="251513" y="0"/>
                      </a:lnTo>
                      <a:cubicBezTo>
                        <a:pt x="251513" y="0"/>
                        <a:pt x="251513" y="32144"/>
                        <a:pt x="214293" y="32144"/>
                      </a:cubicBezTo>
                      <a:lnTo>
                        <a:pt x="69927" y="32144"/>
                      </a:lnTo>
                      <a:lnTo>
                        <a:pt x="69927" y="171434"/>
                      </a:lnTo>
                      <a:lnTo>
                        <a:pt x="203579" y="171434"/>
                      </a:lnTo>
                      <a:lnTo>
                        <a:pt x="203579" y="203578"/>
                      </a:lnTo>
                      <a:lnTo>
                        <a:pt x="69927" y="203578"/>
                      </a:lnTo>
                      <a:lnTo>
                        <a:pt x="69927" y="342305"/>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Google Shape;1768;p24">
                  <a:extLst>
                    <a:ext uri="{FF2B5EF4-FFF2-40B4-BE49-F238E27FC236}">
                      <a16:creationId xmlns:a16="http://schemas.microsoft.com/office/drawing/2014/main" id="{F5E77BA8-1DA6-BD72-3DA2-90A0D969E3AC}"/>
                    </a:ext>
                  </a:extLst>
                </p:cNvPr>
                <p:cNvSpPr/>
                <p:nvPr/>
              </p:nvSpPr>
              <p:spPr>
                <a:xfrm>
                  <a:off x="9210835" y="3506935"/>
                  <a:ext cx="358094" cy="374448"/>
                </a:xfrm>
                <a:custGeom>
                  <a:avLst/>
                  <a:gdLst/>
                  <a:ahLst/>
                  <a:cxnLst/>
                  <a:rect l="l" t="t" r="r" b="b"/>
                  <a:pathLst>
                    <a:path w="358094" h="374448" extrusionOk="0">
                      <a:moveTo>
                        <a:pt x="0" y="0"/>
                      </a:moveTo>
                      <a:lnTo>
                        <a:pt x="358095" y="0"/>
                      </a:lnTo>
                      <a:cubicBezTo>
                        <a:pt x="358095" y="2256"/>
                        <a:pt x="357531" y="33272"/>
                        <a:pt x="331591" y="33272"/>
                      </a:cubicBezTo>
                      <a:cubicBezTo>
                        <a:pt x="297755" y="32708"/>
                        <a:pt x="280273" y="31016"/>
                        <a:pt x="241362" y="31016"/>
                      </a:cubicBezTo>
                      <a:lnTo>
                        <a:pt x="214293" y="31016"/>
                      </a:lnTo>
                      <a:lnTo>
                        <a:pt x="214293" y="374449"/>
                      </a:lnTo>
                      <a:lnTo>
                        <a:pt x="144930" y="374449"/>
                      </a:lnTo>
                      <a:lnTo>
                        <a:pt x="144930" y="31016"/>
                      </a:lnTo>
                      <a:lnTo>
                        <a:pt x="117861" y="31016"/>
                      </a:lnTo>
                      <a:cubicBezTo>
                        <a:pt x="78950" y="31016"/>
                        <a:pt x="60905" y="32708"/>
                        <a:pt x="27633" y="33272"/>
                      </a:cubicBezTo>
                      <a:cubicBezTo>
                        <a:pt x="0" y="32708"/>
                        <a:pt x="0" y="1692"/>
                        <a:pt x="0" y="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769;p24">
                  <a:extLst>
                    <a:ext uri="{FF2B5EF4-FFF2-40B4-BE49-F238E27FC236}">
                      <a16:creationId xmlns:a16="http://schemas.microsoft.com/office/drawing/2014/main" id="{4E3FFE2A-BE69-9C0C-5D0A-68CDB202DB57}"/>
                    </a:ext>
                  </a:extLst>
                </p:cNvPr>
                <p:cNvSpPr/>
                <p:nvPr/>
              </p:nvSpPr>
              <p:spPr>
                <a:xfrm>
                  <a:off x="9606713" y="3501296"/>
                  <a:ext cx="312416" cy="384599"/>
                </a:xfrm>
                <a:custGeom>
                  <a:avLst/>
                  <a:gdLst/>
                  <a:ahLst/>
                  <a:cxnLst/>
                  <a:rect l="l" t="t" r="r" b="b"/>
                  <a:pathLst>
                    <a:path w="312416" h="384599" extrusionOk="0">
                      <a:moveTo>
                        <a:pt x="69363" y="176510"/>
                      </a:moveTo>
                      <a:lnTo>
                        <a:pt x="243053" y="176510"/>
                      </a:lnTo>
                      <a:lnTo>
                        <a:pt x="243053" y="58649"/>
                      </a:lnTo>
                      <a:cubicBezTo>
                        <a:pt x="243053" y="32144"/>
                        <a:pt x="243053" y="0"/>
                        <a:pt x="312416" y="0"/>
                      </a:cubicBezTo>
                      <a:cubicBezTo>
                        <a:pt x="312416" y="0"/>
                        <a:pt x="307341" y="32144"/>
                        <a:pt x="307341" y="58649"/>
                      </a:cubicBezTo>
                      <a:lnTo>
                        <a:pt x="307341" y="326515"/>
                      </a:lnTo>
                      <a:cubicBezTo>
                        <a:pt x="307341" y="353020"/>
                        <a:pt x="312416" y="384600"/>
                        <a:pt x="312416" y="384600"/>
                      </a:cubicBezTo>
                      <a:cubicBezTo>
                        <a:pt x="243053" y="384600"/>
                        <a:pt x="243053" y="352456"/>
                        <a:pt x="243053" y="325951"/>
                      </a:cubicBezTo>
                      <a:lnTo>
                        <a:pt x="243053" y="208090"/>
                      </a:lnTo>
                      <a:lnTo>
                        <a:pt x="69363" y="208090"/>
                      </a:lnTo>
                      <a:lnTo>
                        <a:pt x="69363" y="325951"/>
                      </a:lnTo>
                      <a:cubicBezTo>
                        <a:pt x="69363" y="352456"/>
                        <a:pt x="69363" y="384600"/>
                        <a:pt x="0" y="384600"/>
                      </a:cubicBezTo>
                      <a:cubicBezTo>
                        <a:pt x="0" y="384600"/>
                        <a:pt x="5075" y="353020"/>
                        <a:pt x="5075" y="326515"/>
                      </a:cubicBezTo>
                      <a:lnTo>
                        <a:pt x="5075" y="58649"/>
                      </a:lnTo>
                      <a:cubicBezTo>
                        <a:pt x="5075" y="32144"/>
                        <a:pt x="0" y="0"/>
                        <a:pt x="0" y="0"/>
                      </a:cubicBezTo>
                      <a:cubicBezTo>
                        <a:pt x="69363" y="0"/>
                        <a:pt x="69363" y="32144"/>
                        <a:pt x="69363" y="58649"/>
                      </a:cubicBezTo>
                      <a:lnTo>
                        <a:pt x="69363" y="17651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1" name="Google Shape;1770;p24">
                  <a:extLst>
                    <a:ext uri="{FF2B5EF4-FFF2-40B4-BE49-F238E27FC236}">
                      <a16:creationId xmlns:a16="http://schemas.microsoft.com/office/drawing/2014/main" id="{2BF00988-F411-C6F9-8C1A-137BDFADD3FB}"/>
                    </a:ext>
                  </a:extLst>
                </p:cNvPr>
                <p:cNvSpPr/>
                <p:nvPr/>
              </p:nvSpPr>
              <p:spPr>
                <a:xfrm>
                  <a:off x="9956913" y="3479867"/>
                  <a:ext cx="377832" cy="406592"/>
                </a:xfrm>
                <a:custGeom>
                  <a:avLst/>
                  <a:gdLst/>
                  <a:ahLst/>
                  <a:cxnLst/>
                  <a:rect l="l" t="t" r="r" b="b"/>
                  <a:pathLst>
                    <a:path w="377832" h="406592" extrusionOk="0">
                      <a:moveTo>
                        <a:pt x="237414" y="262227"/>
                      </a:moveTo>
                      <a:lnTo>
                        <a:pt x="106018" y="262227"/>
                      </a:lnTo>
                      <a:lnTo>
                        <a:pt x="62596" y="357531"/>
                      </a:lnTo>
                      <a:cubicBezTo>
                        <a:pt x="51317" y="381780"/>
                        <a:pt x="40603" y="406593"/>
                        <a:pt x="0" y="406593"/>
                      </a:cubicBezTo>
                      <a:cubicBezTo>
                        <a:pt x="0" y="406593"/>
                        <a:pt x="15790" y="381780"/>
                        <a:pt x="26504" y="357531"/>
                      </a:cubicBezTo>
                      <a:lnTo>
                        <a:pt x="188916" y="0"/>
                      </a:lnTo>
                      <a:lnTo>
                        <a:pt x="351327" y="357531"/>
                      </a:lnTo>
                      <a:cubicBezTo>
                        <a:pt x="362606" y="382344"/>
                        <a:pt x="377832" y="406593"/>
                        <a:pt x="377832" y="406593"/>
                      </a:cubicBezTo>
                      <a:cubicBezTo>
                        <a:pt x="303393" y="406593"/>
                        <a:pt x="291551" y="381216"/>
                        <a:pt x="280272" y="357531"/>
                      </a:cubicBezTo>
                      <a:lnTo>
                        <a:pt x="237414" y="262227"/>
                      </a:lnTo>
                      <a:close/>
                      <a:moveTo>
                        <a:pt x="120116" y="230083"/>
                      </a:moveTo>
                      <a:lnTo>
                        <a:pt x="222752" y="230083"/>
                      </a:lnTo>
                      <a:lnTo>
                        <a:pt x="171435" y="117861"/>
                      </a:lnTo>
                      <a:lnTo>
                        <a:pt x="120116" y="230083"/>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2" name="Google Shape;1771;p24">
                  <a:extLst>
                    <a:ext uri="{FF2B5EF4-FFF2-40B4-BE49-F238E27FC236}">
                      <a16:creationId xmlns:a16="http://schemas.microsoft.com/office/drawing/2014/main" id="{C33C13C8-7118-822B-1FD8-2207237E22FB}"/>
                    </a:ext>
                  </a:extLst>
                </p:cNvPr>
                <p:cNvSpPr/>
                <p:nvPr/>
              </p:nvSpPr>
              <p:spPr>
                <a:xfrm>
                  <a:off x="10346024" y="3479867"/>
                  <a:ext cx="583102" cy="428022"/>
                </a:xfrm>
                <a:custGeom>
                  <a:avLst/>
                  <a:gdLst/>
                  <a:ahLst/>
                  <a:cxnLst/>
                  <a:rect l="l" t="t" r="r" b="b"/>
                  <a:pathLst>
                    <a:path w="583102" h="428022" extrusionOk="0">
                      <a:moveTo>
                        <a:pt x="279709" y="428022"/>
                      </a:moveTo>
                      <a:lnTo>
                        <a:pt x="136471" y="128576"/>
                      </a:lnTo>
                      <a:lnTo>
                        <a:pt x="56957" y="355275"/>
                      </a:lnTo>
                      <a:cubicBezTo>
                        <a:pt x="48498" y="380652"/>
                        <a:pt x="37783" y="406593"/>
                        <a:pt x="0" y="406593"/>
                      </a:cubicBezTo>
                      <a:cubicBezTo>
                        <a:pt x="0" y="406593"/>
                        <a:pt x="12970" y="380652"/>
                        <a:pt x="21993" y="355275"/>
                      </a:cubicBezTo>
                      <a:lnTo>
                        <a:pt x="146058" y="0"/>
                      </a:lnTo>
                      <a:lnTo>
                        <a:pt x="295499" y="315236"/>
                      </a:lnTo>
                      <a:lnTo>
                        <a:pt x="437045" y="0"/>
                      </a:lnTo>
                      <a:lnTo>
                        <a:pt x="561109" y="355275"/>
                      </a:lnTo>
                      <a:cubicBezTo>
                        <a:pt x="570132" y="381216"/>
                        <a:pt x="583103" y="406593"/>
                        <a:pt x="583103" y="406593"/>
                      </a:cubicBezTo>
                      <a:cubicBezTo>
                        <a:pt x="512047" y="406593"/>
                        <a:pt x="503588" y="380652"/>
                        <a:pt x="494566" y="355275"/>
                      </a:cubicBezTo>
                      <a:lnTo>
                        <a:pt x="415052" y="128012"/>
                      </a:lnTo>
                      <a:lnTo>
                        <a:pt x="279709" y="428022"/>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4" name="Google Shape;1772;p24">
                <a:extLst>
                  <a:ext uri="{FF2B5EF4-FFF2-40B4-BE49-F238E27FC236}">
                    <a16:creationId xmlns:a16="http://schemas.microsoft.com/office/drawing/2014/main" id="{A7EB6879-061F-2F4A-3C75-08C6404D6302}"/>
                  </a:ext>
                </a:extLst>
              </p:cNvPr>
              <p:cNvGrpSpPr/>
              <p:nvPr/>
            </p:nvGrpSpPr>
            <p:grpSpPr>
              <a:xfrm>
                <a:off x="4239800" y="2119669"/>
                <a:ext cx="6687634" cy="1320722"/>
                <a:chOff x="4239800" y="2119669"/>
                <a:chExt cx="6687634" cy="1320722"/>
              </a:xfrm>
            </p:grpSpPr>
            <p:sp>
              <p:nvSpPr>
                <p:cNvPr id="119" name="Google Shape;1773;p24">
                  <a:extLst>
                    <a:ext uri="{FF2B5EF4-FFF2-40B4-BE49-F238E27FC236}">
                      <a16:creationId xmlns:a16="http://schemas.microsoft.com/office/drawing/2014/main" id="{7BBD7F9E-24F4-689E-FD07-5E3BAFDAD584}"/>
                    </a:ext>
                  </a:extLst>
                </p:cNvPr>
                <p:cNvSpPr/>
                <p:nvPr/>
              </p:nvSpPr>
              <p:spPr>
                <a:xfrm>
                  <a:off x="4239800" y="2119669"/>
                  <a:ext cx="1153234" cy="1230493"/>
                </a:xfrm>
                <a:custGeom>
                  <a:avLst/>
                  <a:gdLst/>
                  <a:ahLst/>
                  <a:cxnLst/>
                  <a:rect l="l" t="t" r="r" b="b"/>
                  <a:pathLst>
                    <a:path w="1153234" h="1230493" extrusionOk="0">
                      <a:moveTo>
                        <a:pt x="576335" y="0"/>
                      </a:moveTo>
                      <a:lnTo>
                        <a:pt x="91920" y="1064698"/>
                      </a:lnTo>
                      <a:cubicBezTo>
                        <a:pt x="69927" y="1113760"/>
                        <a:pt x="26505" y="1187071"/>
                        <a:pt x="0" y="1230493"/>
                      </a:cubicBezTo>
                      <a:lnTo>
                        <a:pt x="12406" y="1230493"/>
                      </a:lnTo>
                      <a:cubicBezTo>
                        <a:pt x="111094" y="1230493"/>
                        <a:pt x="156772" y="1184251"/>
                        <a:pt x="187224" y="1130678"/>
                      </a:cubicBezTo>
                      <a:cubicBezTo>
                        <a:pt x="197375" y="1113760"/>
                        <a:pt x="205270" y="1095714"/>
                        <a:pt x="213729" y="1078233"/>
                      </a:cubicBezTo>
                      <a:lnTo>
                        <a:pt x="215985" y="1072593"/>
                      </a:lnTo>
                      <a:lnTo>
                        <a:pt x="336102" y="809238"/>
                      </a:lnTo>
                      <a:lnTo>
                        <a:pt x="712806" y="809238"/>
                      </a:lnTo>
                      <a:lnTo>
                        <a:pt x="833487" y="1073157"/>
                      </a:lnTo>
                      <a:cubicBezTo>
                        <a:pt x="867887" y="1147032"/>
                        <a:pt x="906798" y="1230493"/>
                        <a:pt x="1140829" y="1230493"/>
                      </a:cubicBezTo>
                      <a:lnTo>
                        <a:pt x="1153235" y="1230493"/>
                      </a:lnTo>
                      <a:cubicBezTo>
                        <a:pt x="1153235" y="1230493"/>
                        <a:pt x="1094586" y="1138009"/>
                        <a:pt x="1061314" y="1064698"/>
                      </a:cubicBezTo>
                      <a:lnTo>
                        <a:pt x="576335" y="0"/>
                      </a:lnTo>
                      <a:close/>
                      <a:moveTo>
                        <a:pt x="377269" y="717318"/>
                      </a:moveTo>
                      <a:lnTo>
                        <a:pt x="523326" y="396442"/>
                      </a:lnTo>
                      <a:lnTo>
                        <a:pt x="669948" y="717318"/>
                      </a:lnTo>
                      <a:lnTo>
                        <a:pt x="377269" y="717318"/>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0" name="Google Shape;1774;p24">
                  <a:extLst>
                    <a:ext uri="{FF2B5EF4-FFF2-40B4-BE49-F238E27FC236}">
                      <a16:creationId xmlns:a16="http://schemas.microsoft.com/office/drawing/2014/main" id="{84581FFA-74B1-C7F3-6497-EEFBBF41D642}"/>
                    </a:ext>
                  </a:extLst>
                </p:cNvPr>
                <p:cNvSpPr/>
                <p:nvPr/>
              </p:nvSpPr>
              <p:spPr>
                <a:xfrm>
                  <a:off x="5476497" y="2119669"/>
                  <a:ext cx="1754947" cy="1320722"/>
                </a:xfrm>
                <a:custGeom>
                  <a:avLst/>
                  <a:gdLst/>
                  <a:ahLst/>
                  <a:cxnLst/>
                  <a:rect l="l" t="t" r="r" b="b"/>
                  <a:pathLst>
                    <a:path w="1754947" h="1320722" extrusionOk="0">
                      <a:moveTo>
                        <a:pt x="1311135" y="0"/>
                      </a:moveTo>
                      <a:lnTo>
                        <a:pt x="888752" y="938942"/>
                      </a:lnTo>
                      <a:lnTo>
                        <a:pt x="444376" y="0"/>
                      </a:lnTo>
                      <a:lnTo>
                        <a:pt x="74438" y="1058495"/>
                      </a:lnTo>
                      <a:cubicBezTo>
                        <a:pt x="47370" y="1135189"/>
                        <a:pt x="0" y="1230493"/>
                        <a:pt x="0" y="1230493"/>
                      </a:cubicBezTo>
                      <a:lnTo>
                        <a:pt x="9587" y="1230493"/>
                      </a:lnTo>
                      <a:cubicBezTo>
                        <a:pt x="139854" y="1230493"/>
                        <a:pt x="174254" y="1130678"/>
                        <a:pt x="196247" y="1064698"/>
                      </a:cubicBezTo>
                      <a:lnTo>
                        <a:pt x="417871" y="432534"/>
                      </a:lnTo>
                      <a:lnTo>
                        <a:pt x="843074" y="1320722"/>
                      </a:lnTo>
                      <a:lnTo>
                        <a:pt x="1241772" y="432534"/>
                      </a:lnTo>
                      <a:lnTo>
                        <a:pt x="1464524" y="1068082"/>
                      </a:lnTo>
                      <a:cubicBezTo>
                        <a:pt x="1492156" y="1144212"/>
                        <a:pt x="1523172" y="1231057"/>
                        <a:pt x="1745924" y="1231057"/>
                      </a:cubicBezTo>
                      <a:lnTo>
                        <a:pt x="1754947" y="1231057"/>
                      </a:lnTo>
                      <a:cubicBezTo>
                        <a:pt x="1754947" y="1231057"/>
                        <a:pt x="1707577" y="1135753"/>
                        <a:pt x="1680509" y="1059059"/>
                      </a:cubicBezTo>
                      <a:lnTo>
                        <a:pt x="1311135" y="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1" name="Google Shape;1775;p24">
                  <a:extLst>
                    <a:ext uri="{FF2B5EF4-FFF2-40B4-BE49-F238E27FC236}">
                      <a16:creationId xmlns:a16="http://schemas.microsoft.com/office/drawing/2014/main" id="{C82F6CC6-D4E8-D5FD-3BDE-0B1EC3892B4D}"/>
                    </a:ext>
                  </a:extLst>
                </p:cNvPr>
                <p:cNvSpPr/>
                <p:nvPr/>
              </p:nvSpPr>
              <p:spPr>
                <a:xfrm>
                  <a:off x="8446711" y="2151249"/>
                  <a:ext cx="249257" cy="1195529"/>
                </a:xfrm>
                <a:custGeom>
                  <a:avLst/>
                  <a:gdLst/>
                  <a:ahLst/>
                  <a:cxnLst/>
                  <a:rect l="l" t="t" r="r" b="b"/>
                  <a:pathLst>
                    <a:path w="249257" h="1195529" extrusionOk="0">
                      <a:moveTo>
                        <a:pt x="0" y="193992"/>
                      </a:moveTo>
                      <a:lnTo>
                        <a:pt x="0" y="1195530"/>
                      </a:lnTo>
                      <a:lnTo>
                        <a:pt x="229520" y="1195530"/>
                      </a:lnTo>
                      <a:lnTo>
                        <a:pt x="229520" y="193992"/>
                      </a:lnTo>
                      <a:cubicBezTo>
                        <a:pt x="229520" y="116733"/>
                        <a:pt x="245309" y="22557"/>
                        <a:pt x="245309" y="21993"/>
                      </a:cubicBezTo>
                      <a:lnTo>
                        <a:pt x="249257" y="0"/>
                      </a:lnTo>
                      <a:lnTo>
                        <a:pt x="226700" y="0"/>
                      </a:lnTo>
                      <a:cubicBezTo>
                        <a:pt x="0" y="0"/>
                        <a:pt x="0" y="112222"/>
                        <a:pt x="0" y="19399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2" name="Google Shape;1776;p24">
                  <a:extLst>
                    <a:ext uri="{FF2B5EF4-FFF2-40B4-BE49-F238E27FC236}">
                      <a16:creationId xmlns:a16="http://schemas.microsoft.com/office/drawing/2014/main" id="{5E2F9A4B-707F-B220-F1AC-065F5D28E024}"/>
                    </a:ext>
                  </a:extLst>
                </p:cNvPr>
                <p:cNvSpPr/>
                <p:nvPr/>
              </p:nvSpPr>
              <p:spPr>
                <a:xfrm>
                  <a:off x="8842025" y="2151249"/>
                  <a:ext cx="1105865" cy="1194965"/>
                </a:xfrm>
                <a:custGeom>
                  <a:avLst/>
                  <a:gdLst/>
                  <a:ahLst/>
                  <a:cxnLst/>
                  <a:rect l="l" t="t" r="r" b="b"/>
                  <a:pathLst>
                    <a:path w="1105865" h="1194965" extrusionOk="0">
                      <a:moveTo>
                        <a:pt x="1007178" y="117861"/>
                      </a:moveTo>
                      <a:cubicBezTo>
                        <a:pt x="1085000" y="117861"/>
                        <a:pt x="1105866" y="43986"/>
                        <a:pt x="1105866" y="0"/>
                      </a:cubicBezTo>
                      <a:lnTo>
                        <a:pt x="564" y="0"/>
                      </a:lnTo>
                      <a:lnTo>
                        <a:pt x="0" y="0"/>
                      </a:lnTo>
                      <a:cubicBezTo>
                        <a:pt x="0" y="43986"/>
                        <a:pt x="20866" y="117861"/>
                        <a:pt x="99252" y="117861"/>
                      </a:cubicBezTo>
                      <a:cubicBezTo>
                        <a:pt x="140418" y="117297"/>
                        <a:pt x="174254" y="116169"/>
                        <a:pt x="206399" y="115042"/>
                      </a:cubicBezTo>
                      <a:cubicBezTo>
                        <a:pt x="254333" y="113350"/>
                        <a:pt x="300011" y="111658"/>
                        <a:pt x="368246" y="111658"/>
                      </a:cubicBezTo>
                      <a:lnTo>
                        <a:pt x="430278" y="111658"/>
                      </a:lnTo>
                      <a:lnTo>
                        <a:pt x="430278" y="1194966"/>
                      </a:lnTo>
                      <a:lnTo>
                        <a:pt x="675587" y="1194966"/>
                      </a:lnTo>
                      <a:lnTo>
                        <a:pt x="675587" y="111658"/>
                      </a:lnTo>
                      <a:lnTo>
                        <a:pt x="737620" y="111658"/>
                      </a:lnTo>
                      <a:cubicBezTo>
                        <a:pt x="805855" y="111658"/>
                        <a:pt x="851533" y="113350"/>
                        <a:pt x="899467" y="115042"/>
                      </a:cubicBezTo>
                      <a:cubicBezTo>
                        <a:pt x="932175" y="116169"/>
                        <a:pt x="966011" y="117297"/>
                        <a:pt x="1007178" y="117861"/>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 name="Google Shape;1777;p24">
                  <a:extLst>
                    <a:ext uri="{FF2B5EF4-FFF2-40B4-BE49-F238E27FC236}">
                      <a16:creationId xmlns:a16="http://schemas.microsoft.com/office/drawing/2014/main" id="{A22C7A75-D47D-D9A0-DAEE-CF4CABE8D0D0}"/>
                    </a:ext>
                  </a:extLst>
                </p:cNvPr>
                <p:cNvSpPr/>
                <p:nvPr/>
              </p:nvSpPr>
              <p:spPr>
                <a:xfrm>
                  <a:off x="7366223" y="2151249"/>
                  <a:ext cx="914693" cy="1199477"/>
                </a:xfrm>
                <a:custGeom>
                  <a:avLst/>
                  <a:gdLst/>
                  <a:ahLst/>
                  <a:cxnLst/>
                  <a:rect l="l" t="t" r="r" b="b"/>
                  <a:pathLst>
                    <a:path w="914693" h="1199477" extrusionOk="0">
                      <a:moveTo>
                        <a:pt x="801343" y="1070338"/>
                      </a:moveTo>
                      <a:lnTo>
                        <a:pt x="496821" y="662617"/>
                      </a:lnTo>
                      <a:cubicBezTo>
                        <a:pt x="681790" y="630473"/>
                        <a:pt x="829540" y="496258"/>
                        <a:pt x="818825" y="299446"/>
                      </a:cubicBezTo>
                      <a:cubicBezTo>
                        <a:pt x="808674" y="113350"/>
                        <a:pt x="640623" y="0"/>
                        <a:pt x="436481" y="0"/>
                      </a:cubicBezTo>
                      <a:cubicBezTo>
                        <a:pt x="285348" y="0"/>
                        <a:pt x="144930" y="6203"/>
                        <a:pt x="6203" y="6203"/>
                      </a:cubicBezTo>
                      <a:cubicBezTo>
                        <a:pt x="6203" y="6203"/>
                        <a:pt x="21993" y="85717"/>
                        <a:pt x="21993" y="165795"/>
                      </a:cubicBezTo>
                      <a:lnTo>
                        <a:pt x="15790" y="1024095"/>
                      </a:lnTo>
                      <a:cubicBezTo>
                        <a:pt x="15790" y="1103609"/>
                        <a:pt x="0" y="1199477"/>
                        <a:pt x="0" y="1199477"/>
                      </a:cubicBezTo>
                      <a:cubicBezTo>
                        <a:pt x="206962" y="1199477"/>
                        <a:pt x="206962" y="1103609"/>
                        <a:pt x="206962" y="1024095"/>
                      </a:cubicBezTo>
                      <a:lnTo>
                        <a:pt x="213165" y="90793"/>
                      </a:lnTo>
                      <a:cubicBezTo>
                        <a:pt x="297755" y="90793"/>
                        <a:pt x="350200" y="87409"/>
                        <a:pt x="404337" y="87409"/>
                      </a:cubicBezTo>
                      <a:cubicBezTo>
                        <a:pt x="525018" y="87973"/>
                        <a:pt x="620322" y="173690"/>
                        <a:pt x="633856" y="302266"/>
                      </a:cubicBezTo>
                      <a:cubicBezTo>
                        <a:pt x="649082" y="443812"/>
                        <a:pt x="599457" y="549267"/>
                        <a:pt x="496821" y="596073"/>
                      </a:cubicBezTo>
                      <a:cubicBezTo>
                        <a:pt x="421255" y="627089"/>
                        <a:pt x="256588" y="622578"/>
                        <a:pt x="256588" y="622578"/>
                      </a:cubicBezTo>
                      <a:lnTo>
                        <a:pt x="593253" y="1074849"/>
                      </a:lnTo>
                      <a:cubicBezTo>
                        <a:pt x="641187" y="1138573"/>
                        <a:pt x="706039" y="1199477"/>
                        <a:pt x="914693" y="1199477"/>
                      </a:cubicBezTo>
                      <a:cubicBezTo>
                        <a:pt x="914693" y="1199477"/>
                        <a:pt x="857172" y="1145340"/>
                        <a:pt x="801343" y="1070338"/>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 name="Google Shape;1778;p24">
                  <a:extLst>
                    <a:ext uri="{FF2B5EF4-FFF2-40B4-BE49-F238E27FC236}">
                      <a16:creationId xmlns:a16="http://schemas.microsoft.com/office/drawing/2014/main" id="{40F36B6A-1023-54EB-5E2E-816AED06FCDC}"/>
                    </a:ext>
                  </a:extLst>
                </p:cNvPr>
                <p:cNvSpPr/>
                <p:nvPr/>
              </p:nvSpPr>
              <p:spPr>
                <a:xfrm>
                  <a:off x="9774200" y="2119669"/>
                  <a:ext cx="1153234" cy="1230495"/>
                </a:xfrm>
                <a:custGeom>
                  <a:avLst/>
                  <a:gdLst/>
                  <a:ahLst/>
                  <a:cxnLst/>
                  <a:rect l="l" t="t" r="r" b="b"/>
                  <a:pathLst>
                    <a:path w="1153234" h="1230495" extrusionOk="0">
                      <a:moveTo>
                        <a:pt x="1061314" y="1064698"/>
                      </a:moveTo>
                      <a:lnTo>
                        <a:pt x="576900" y="0"/>
                      </a:lnTo>
                      <a:lnTo>
                        <a:pt x="91921" y="1064698"/>
                      </a:lnTo>
                      <a:cubicBezTo>
                        <a:pt x="69927" y="1113760"/>
                        <a:pt x="26504" y="1187071"/>
                        <a:pt x="0" y="1230493"/>
                      </a:cubicBezTo>
                      <a:lnTo>
                        <a:pt x="12406" y="1230493"/>
                      </a:lnTo>
                      <a:cubicBezTo>
                        <a:pt x="111094" y="1230493"/>
                        <a:pt x="156773" y="1184251"/>
                        <a:pt x="187224" y="1130678"/>
                      </a:cubicBezTo>
                      <a:cubicBezTo>
                        <a:pt x="197375" y="1113760"/>
                        <a:pt x="205270" y="1095714"/>
                        <a:pt x="213729" y="1078233"/>
                      </a:cubicBezTo>
                      <a:lnTo>
                        <a:pt x="215985" y="1072593"/>
                      </a:lnTo>
                      <a:lnTo>
                        <a:pt x="336102" y="809238"/>
                      </a:lnTo>
                      <a:lnTo>
                        <a:pt x="712807" y="809238"/>
                      </a:lnTo>
                      <a:lnTo>
                        <a:pt x="833487" y="1073157"/>
                      </a:lnTo>
                      <a:cubicBezTo>
                        <a:pt x="867887" y="1147032"/>
                        <a:pt x="906798" y="1230493"/>
                        <a:pt x="1140829" y="1230493"/>
                      </a:cubicBezTo>
                      <a:lnTo>
                        <a:pt x="1153235" y="1230493"/>
                      </a:lnTo>
                      <a:cubicBezTo>
                        <a:pt x="1153235" y="1231057"/>
                        <a:pt x="1094586" y="1138009"/>
                        <a:pt x="1061314" y="1064698"/>
                      </a:cubicBezTo>
                      <a:close/>
                      <a:moveTo>
                        <a:pt x="377832" y="717318"/>
                      </a:moveTo>
                      <a:lnTo>
                        <a:pt x="523890" y="396442"/>
                      </a:lnTo>
                      <a:lnTo>
                        <a:pt x="670512" y="717318"/>
                      </a:lnTo>
                      <a:lnTo>
                        <a:pt x="377832" y="717318"/>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5" name="Google Shape;1779;p24">
                <a:extLst>
                  <a:ext uri="{FF2B5EF4-FFF2-40B4-BE49-F238E27FC236}">
                    <a16:creationId xmlns:a16="http://schemas.microsoft.com/office/drawing/2014/main" id="{80BBD12B-25A2-1489-C728-C46C96F2EDAA}"/>
                  </a:ext>
                </a:extLst>
              </p:cNvPr>
              <p:cNvGrpSpPr/>
              <p:nvPr/>
            </p:nvGrpSpPr>
            <p:grpSpPr>
              <a:xfrm>
                <a:off x="2663054" y="2119669"/>
                <a:ext cx="1514714" cy="1856455"/>
                <a:chOff x="2663054" y="2119669"/>
                <a:chExt cx="1514714" cy="1856455"/>
              </a:xfrm>
            </p:grpSpPr>
            <p:sp>
              <p:nvSpPr>
                <p:cNvPr id="36" name="Google Shape;1780;p24">
                  <a:extLst>
                    <a:ext uri="{FF2B5EF4-FFF2-40B4-BE49-F238E27FC236}">
                      <a16:creationId xmlns:a16="http://schemas.microsoft.com/office/drawing/2014/main" id="{FB1B6308-F5A6-7475-1FCF-860E66C751E6}"/>
                    </a:ext>
                  </a:extLst>
                </p:cNvPr>
                <p:cNvSpPr/>
                <p:nvPr/>
              </p:nvSpPr>
              <p:spPr>
                <a:xfrm>
                  <a:off x="3570980" y="3006730"/>
                  <a:ext cx="367681" cy="27068"/>
                </a:xfrm>
                <a:custGeom>
                  <a:avLst/>
                  <a:gdLst/>
                  <a:ahLst/>
                  <a:cxnLst/>
                  <a:rect l="l" t="t" r="r" b="b"/>
                  <a:pathLst>
                    <a:path w="367681" h="27068" extrusionOk="0">
                      <a:moveTo>
                        <a:pt x="22557" y="11843"/>
                      </a:moveTo>
                      <a:lnTo>
                        <a:pt x="0" y="19174"/>
                      </a:lnTo>
                      <a:cubicBezTo>
                        <a:pt x="6767" y="23121"/>
                        <a:pt x="16354" y="26505"/>
                        <a:pt x="29888" y="26505"/>
                      </a:cubicBezTo>
                      <a:cubicBezTo>
                        <a:pt x="30452" y="26505"/>
                        <a:pt x="31580" y="26505"/>
                        <a:pt x="32144" y="26505"/>
                      </a:cubicBezTo>
                      <a:cubicBezTo>
                        <a:pt x="34400" y="26505"/>
                        <a:pt x="36091" y="26505"/>
                        <a:pt x="37783" y="27069"/>
                      </a:cubicBezTo>
                      <a:lnTo>
                        <a:pt x="358095" y="27069"/>
                      </a:lnTo>
                      <a:cubicBezTo>
                        <a:pt x="361479" y="18046"/>
                        <a:pt x="364862" y="9023"/>
                        <a:pt x="367682" y="0"/>
                      </a:cubicBezTo>
                      <a:lnTo>
                        <a:pt x="49626" y="0"/>
                      </a:lnTo>
                      <a:cubicBezTo>
                        <a:pt x="41731" y="4511"/>
                        <a:pt x="32708" y="8459"/>
                        <a:pt x="22557" y="11843"/>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 name="Google Shape;1781;p24">
                  <a:extLst>
                    <a:ext uri="{FF2B5EF4-FFF2-40B4-BE49-F238E27FC236}">
                      <a16:creationId xmlns:a16="http://schemas.microsoft.com/office/drawing/2014/main" id="{28D6C32C-73B9-B65C-168B-EAA3C3A08B71}"/>
                    </a:ext>
                  </a:extLst>
                </p:cNvPr>
                <p:cNvSpPr/>
                <p:nvPr/>
              </p:nvSpPr>
              <p:spPr>
                <a:xfrm>
                  <a:off x="2899341" y="3006730"/>
                  <a:ext cx="370501" cy="27068"/>
                </a:xfrm>
                <a:custGeom>
                  <a:avLst/>
                  <a:gdLst/>
                  <a:ahLst/>
                  <a:cxnLst/>
                  <a:rect l="l" t="t" r="r" b="b"/>
                  <a:pathLst>
                    <a:path w="370501" h="27068" extrusionOk="0">
                      <a:moveTo>
                        <a:pt x="337794" y="26505"/>
                      </a:moveTo>
                      <a:cubicBezTo>
                        <a:pt x="338921" y="26505"/>
                        <a:pt x="339485" y="26505"/>
                        <a:pt x="340613" y="26505"/>
                      </a:cubicBezTo>
                      <a:cubicBezTo>
                        <a:pt x="354711" y="26505"/>
                        <a:pt x="363734" y="23121"/>
                        <a:pt x="370501" y="19174"/>
                      </a:cubicBezTo>
                      <a:lnTo>
                        <a:pt x="347944" y="11843"/>
                      </a:lnTo>
                      <a:cubicBezTo>
                        <a:pt x="337794" y="8459"/>
                        <a:pt x="328771" y="4511"/>
                        <a:pt x="320312" y="0"/>
                      </a:cubicBezTo>
                      <a:lnTo>
                        <a:pt x="0" y="0"/>
                      </a:lnTo>
                      <a:cubicBezTo>
                        <a:pt x="2820" y="9023"/>
                        <a:pt x="6203" y="18046"/>
                        <a:pt x="9587" y="27069"/>
                      </a:cubicBezTo>
                      <a:lnTo>
                        <a:pt x="332154" y="27069"/>
                      </a:lnTo>
                      <a:cubicBezTo>
                        <a:pt x="333846" y="26505"/>
                        <a:pt x="335538" y="26505"/>
                        <a:pt x="337794" y="2650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Google Shape;1782;p24">
                  <a:extLst>
                    <a:ext uri="{FF2B5EF4-FFF2-40B4-BE49-F238E27FC236}">
                      <a16:creationId xmlns:a16="http://schemas.microsoft.com/office/drawing/2014/main" id="{E61098FD-5BDC-3DF9-DF1E-6581A614FF2B}"/>
                    </a:ext>
                  </a:extLst>
                </p:cNvPr>
                <p:cNvSpPr/>
                <p:nvPr/>
              </p:nvSpPr>
              <p:spPr>
                <a:xfrm>
                  <a:off x="3499361" y="3057484"/>
                  <a:ext cx="420691" cy="27068"/>
                </a:xfrm>
                <a:custGeom>
                  <a:avLst/>
                  <a:gdLst/>
                  <a:ahLst/>
                  <a:cxnLst/>
                  <a:rect l="l" t="t" r="r" b="b"/>
                  <a:pathLst>
                    <a:path w="420691" h="27068" extrusionOk="0">
                      <a:moveTo>
                        <a:pt x="111658" y="564"/>
                      </a:moveTo>
                      <a:cubicBezTo>
                        <a:pt x="99251" y="8459"/>
                        <a:pt x="73875" y="16354"/>
                        <a:pt x="48498" y="16354"/>
                      </a:cubicBezTo>
                      <a:lnTo>
                        <a:pt x="47934" y="16354"/>
                      </a:lnTo>
                      <a:cubicBezTo>
                        <a:pt x="45678" y="16354"/>
                        <a:pt x="43423" y="15790"/>
                        <a:pt x="41731" y="15226"/>
                      </a:cubicBezTo>
                      <a:cubicBezTo>
                        <a:pt x="33836" y="19738"/>
                        <a:pt x="15790" y="24813"/>
                        <a:pt x="0" y="27069"/>
                      </a:cubicBezTo>
                      <a:lnTo>
                        <a:pt x="407721" y="27069"/>
                      </a:lnTo>
                      <a:cubicBezTo>
                        <a:pt x="412232" y="18046"/>
                        <a:pt x="416744" y="9023"/>
                        <a:pt x="420691" y="0"/>
                      </a:cubicBezTo>
                      <a:lnTo>
                        <a:pt x="112222" y="0"/>
                      </a:lnTo>
                      <a:cubicBezTo>
                        <a:pt x="111658" y="0"/>
                        <a:pt x="111658" y="0"/>
                        <a:pt x="111658" y="564"/>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Google Shape;1783;p24">
                  <a:extLst>
                    <a:ext uri="{FF2B5EF4-FFF2-40B4-BE49-F238E27FC236}">
                      <a16:creationId xmlns:a16="http://schemas.microsoft.com/office/drawing/2014/main" id="{ECF979D0-F488-A4B3-4D02-BD63AD45C603}"/>
                    </a:ext>
                  </a:extLst>
                </p:cNvPr>
                <p:cNvSpPr/>
                <p:nvPr/>
              </p:nvSpPr>
              <p:spPr>
                <a:xfrm>
                  <a:off x="2919078" y="3057484"/>
                  <a:ext cx="422946" cy="27068"/>
                </a:xfrm>
                <a:custGeom>
                  <a:avLst/>
                  <a:gdLst/>
                  <a:ahLst/>
                  <a:cxnLst/>
                  <a:rect l="l" t="t" r="r" b="b"/>
                  <a:pathLst>
                    <a:path w="422946" h="27068" extrusionOk="0">
                      <a:moveTo>
                        <a:pt x="381216" y="15226"/>
                      </a:moveTo>
                      <a:cubicBezTo>
                        <a:pt x="379524" y="15790"/>
                        <a:pt x="377269" y="16354"/>
                        <a:pt x="375013" y="16354"/>
                      </a:cubicBezTo>
                      <a:lnTo>
                        <a:pt x="374449" y="16354"/>
                      </a:lnTo>
                      <a:cubicBezTo>
                        <a:pt x="349072" y="16354"/>
                        <a:pt x="323695" y="8459"/>
                        <a:pt x="311289" y="564"/>
                      </a:cubicBezTo>
                      <a:cubicBezTo>
                        <a:pt x="311289" y="564"/>
                        <a:pt x="310725" y="0"/>
                        <a:pt x="310161" y="0"/>
                      </a:cubicBezTo>
                      <a:lnTo>
                        <a:pt x="0" y="0"/>
                      </a:lnTo>
                      <a:cubicBezTo>
                        <a:pt x="3947" y="9023"/>
                        <a:pt x="8459" y="18046"/>
                        <a:pt x="12970" y="27069"/>
                      </a:cubicBezTo>
                      <a:lnTo>
                        <a:pt x="422947" y="27069"/>
                      </a:lnTo>
                      <a:cubicBezTo>
                        <a:pt x="407157" y="24813"/>
                        <a:pt x="389111" y="19738"/>
                        <a:pt x="381216" y="15226"/>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Google Shape;1784;p24">
                  <a:extLst>
                    <a:ext uri="{FF2B5EF4-FFF2-40B4-BE49-F238E27FC236}">
                      <a16:creationId xmlns:a16="http://schemas.microsoft.com/office/drawing/2014/main" id="{D67A95C5-5FA9-EABA-0E01-C4E154796283}"/>
                    </a:ext>
                  </a:extLst>
                </p:cNvPr>
                <p:cNvSpPr/>
                <p:nvPr/>
              </p:nvSpPr>
              <p:spPr>
                <a:xfrm>
                  <a:off x="2763026" y="2119669"/>
                  <a:ext cx="1310822" cy="1428432"/>
                </a:xfrm>
                <a:custGeom>
                  <a:avLst/>
                  <a:gdLst/>
                  <a:ahLst/>
                  <a:cxnLst/>
                  <a:rect l="l" t="t" r="r" b="b"/>
                  <a:pathLst>
                    <a:path w="1310822" h="1428432" extrusionOk="0">
                      <a:moveTo>
                        <a:pt x="47214" y="714498"/>
                      </a:moveTo>
                      <a:cubicBezTo>
                        <a:pt x="33115" y="718446"/>
                        <a:pt x="22401" y="725777"/>
                        <a:pt x="14506" y="737619"/>
                      </a:cubicBezTo>
                      <a:cubicBezTo>
                        <a:pt x="-13127" y="779350"/>
                        <a:pt x="7175" y="864503"/>
                        <a:pt x="23529" y="932739"/>
                      </a:cubicBezTo>
                      <a:cubicBezTo>
                        <a:pt x="29168" y="956988"/>
                        <a:pt x="34807" y="980109"/>
                        <a:pt x="37063" y="997591"/>
                      </a:cubicBezTo>
                      <a:cubicBezTo>
                        <a:pt x="37627" y="1000410"/>
                        <a:pt x="37627" y="1003794"/>
                        <a:pt x="38191" y="1007178"/>
                      </a:cubicBezTo>
                      <a:cubicBezTo>
                        <a:pt x="41010" y="1028043"/>
                        <a:pt x="44394" y="1052292"/>
                        <a:pt x="39883" y="1066954"/>
                      </a:cubicBezTo>
                      <a:lnTo>
                        <a:pt x="38191" y="1071465"/>
                      </a:lnTo>
                      <a:lnTo>
                        <a:pt x="42702" y="1072593"/>
                      </a:lnTo>
                      <a:cubicBezTo>
                        <a:pt x="57928" y="1075977"/>
                        <a:pt x="77102" y="1090639"/>
                        <a:pt x="94020" y="1104173"/>
                      </a:cubicBezTo>
                      <a:cubicBezTo>
                        <a:pt x="96276" y="1106429"/>
                        <a:pt x="99095" y="1108121"/>
                        <a:pt x="101351" y="1109813"/>
                      </a:cubicBezTo>
                      <a:cubicBezTo>
                        <a:pt x="114885" y="1120527"/>
                        <a:pt x="132367" y="1136881"/>
                        <a:pt x="150413" y="1153799"/>
                      </a:cubicBezTo>
                      <a:cubicBezTo>
                        <a:pt x="200038" y="1200605"/>
                        <a:pt x="262071" y="1259254"/>
                        <a:pt x="311696" y="1259254"/>
                      </a:cubicBezTo>
                      <a:cubicBezTo>
                        <a:pt x="312824" y="1259254"/>
                        <a:pt x="313952" y="1259254"/>
                        <a:pt x="315080" y="1259254"/>
                      </a:cubicBezTo>
                      <a:cubicBezTo>
                        <a:pt x="329178" y="1258690"/>
                        <a:pt x="341585" y="1252487"/>
                        <a:pt x="351735" y="1242336"/>
                      </a:cubicBezTo>
                      <a:cubicBezTo>
                        <a:pt x="347788" y="1256434"/>
                        <a:pt x="348916" y="1269969"/>
                        <a:pt x="355683" y="1282375"/>
                      </a:cubicBezTo>
                      <a:cubicBezTo>
                        <a:pt x="378240" y="1326925"/>
                        <a:pt x="461702" y="1352302"/>
                        <a:pt x="528809" y="1372040"/>
                      </a:cubicBezTo>
                      <a:cubicBezTo>
                        <a:pt x="553058" y="1379371"/>
                        <a:pt x="575615" y="1386138"/>
                        <a:pt x="591405" y="1392905"/>
                      </a:cubicBezTo>
                      <a:cubicBezTo>
                        <a:pt x="594225" y="1394033"/>
                        <a:pt x="597045" y="1395161"/>
                        <a:pt x="599864" y="1396289"/>
                      </a:cubicBezTo>
                      <a:cubicBezTo>
                        <a:pt x="619602" y="1404184"/>
                        <a:pt x="642159" y="1413207"/>
                        <a:pt x="652874" y="1425049"/>
                      </a:cubicBezTo>
                      <a:lnTo>
                        <a:pt x="656257" y="1428433"/>
                      </a:lnTo>
                      <a:lnTo>
                        <a:pt x="659641" y="1425049"/>
                      </a:lnTo>
                      <a:cubicBezTo>
                        <a:pt x="670355" y="1413770"/>
                        <a:pt x="692913" y="1404748"/>
                        <a:pt x="712650" y="1396289"/>
                      </a:cubicBezTo>
                      <a:cubicBezTo>
                        <a:pt x="715470" y="1395161"/>
                        <a:pt x="718289" y="1394033"/>
                        <a:pt x="721109" y="1392905"/>
                      </a:cubicBezTo>
                      <a:cubicBezTo>
                        <a:pt x="736899" y="1386138"/>
                        <a:pt x="760020" y="1379371"/>
                        <a:pt x="783705" y="1372040"/>
                      </a:cubicBezTo>
                      <a:cubicBezTo>
                        <a:pt x="850813" y="1351738"/>
                        <a:pt x="934274" y="1326925"/>
                        <a:pt x="956831" y="1282375"/>
                      </a:cubicBezTo>
                      <a:cubicBezTo>
                        <a:pt x="963035" y="1269969"/>
                        <a:pt x="964162" y="1255870"/>
                        <a:pt x="960215" y="1241772"/>
                      </a:cubicBezTo>
                      <a:cubicBezTo>
                        <a:pt x="970366" y="1251923"/>
                        <a:pt x="982772" y="1257562"/>
                        <a:pt x="996870" y="1258690"/>
                      </a:cubicBezTo>
                      <a:cubicBezTo>
                        <a:pt x="997998" y="1258690"/>
                        <a:pt x="999126" y="1258690"/>
                        <a:pt x="1000254" y="1258690"/>
                      </a:cubicBezTo>
                      <a:cubicBezTo>
                        <a:pt x="1049880" y="1258690"/>
                        <a:pt x="1111348" y="1200605"/>
                        <a:pt x="1161538" y="1153235"/>
                      </a:cubicBezTo>
                      <a:cubicBezTo>
                        <a:pt x="1179583" y="1135753"/>
                        <a:pt x="1197065" y="1119963"/>
                        <a:pt x="1210599" y="1109249"/>
                      </a:cubicBezTo>
                      <a:cubicBezTo>
                        <a:pt x="1212855" y="1107557"/>
                        <a:pt x="1215675" y="1105301"/>
                        <a:pt x="1217931" y="1103609"/>
                      </a:cubicBezTo>
                      <a:cubicBezTo>
                        <a:pt x="1234848" y="1090639"/>
                        <a:pt x="1254022" y="1075413"/>
                        <a:pt x="1269248" y="1072029"/>
                      </a:cubicBezTo>
                      <a:lnTo>
                        <a:pt x="1273760" y="1070902"/>
                      </a:lnTo>
                      <a:lnTo>
                        <a:pt x="1272068" y="1066390"/>
                      </a:lnTo>
                      <a:cubicBezTo>
                        <a:pt x="1267556" y="1051728"/>
                        <a:pt x="1270940" y="1027479"/>
                        <a:pt x="1273760" y="1006614"/>
                      </a:cubicBezTo>
                      <a:cubicBezTo>
                        <a:pt x="1274323" y="1003230"/>
                        <a:pt x="1274887" y="1000410"/>
                        <a:pt x="1274887" y="997027"/>
                      </a:cubicBezTo>
                      <a:cubicBezTo>
                        <a:pt x="1277143" y="980109"/>
                        <a:pt x="1282782" y="956988"/>
                        <a:pt x="1288422" y="932175"/>
                      </a:cubicBezTo>
                      <a:cubicBezTo>
                        <a:pt x="1304776" y="863939"/>
                        <a:pt x="1324513" y="778786"/>
                        <a:pt x="1297444" y="737055"/>
                      </a:cubicBezTo>
                      <a:cubicBezTo>
                        <a:pt x="1289549" y="725213"/>
                        <a:pt x="1278271" y="717318"/>
                        <a:pt x="1264173" y="713934"/>
                      </a:cubicBezTo>
                      <a:cubicBezTo>
                        <a:pt x="1278271" y="709987"/>
                        <a:pt x="1288986" y="702656"/>
                        <a:pt x="1296881" y="690813"/>
                      </a:cubicBezTo>
                      <a:cubicBezTo>
                        <a:pt x="1324513" y="649083"/>
                        <a:pt x="1304212" y="563929"/>
                        <a:pt x="1287858" y="495694"/>
                      </a:cubicBezTo>
                      <a:cubicBezTo>
                        <a:pt x="1282218" y="471445"/>
                        <a:pt x="1276579" y="448324"/>
                        <a:pt x="1274323" y="430842"/>
                      </a:cubicBezTo>
                      <a:cubicBezTo>
                        <a:pt x="1273760" y="428022"/>
                        <a:pt x="1273760" y="424639"/>
                        <a:pt x="1273196" y="421255"/>
                      </a:cubicBezTo>
                      <a:cubicBezTo>
                        <a:pt x="1270376" y="400390"/>
                        <a:pt x="1266992" y="376141"/>
                        <a:pt x="1271504" y="361479"/>
                      </a:cubicBezTo>
                      <a:lnTo>
                        <a:pt x="1273196" y="356967"/>
                      </a:lnTo>
                      <a:lnTo>
                        <a:pt x="1268684" y="355839"/>
                      </a:lnTo>
                      <a:cubicBezTo>
                        <a:pt x="1253458" y="352456"/>
                        <a:pt x="1234284" y="337794"/>
                        <a:pt x="1217367" y="324259"/>
                      </a:cubicBezTo>
                      <a:cubicBezTo>
                        <a:pt x="1214547" y="322004"/>
                        <a:pt x="1212291" y="320312"/>
                        <a:pt x="1210035" y="318620"/>
                      </a:cubicBezTo>
                      <a:cubicBezTo>
                        <a:pt x="1196501" y="307905"/>
                        <a:pt x="1179019" y="291551"/>
                        <a:pt x="1160974" y="274634"/>
                      </a:cubicBezTo>
                      <a:cubicBezTo>
                        <a:pt x="1111348" y="227827"/>
                        <a:pt x="1049316" y="169179"/>
                        <a:pt x="999690" y="169179"/>
                      </a:cubicBezTo>
                      <a:cubicBezTo>
                        <a:pt x="998562" y="169179"/>
                        <a:pt x="997434" y="169179"/>
                        <a:pt x="996306" y="169179"/>
                      </a:cubicBezTo>
                      <a:cubicBezTo>
                        <a:pt x="982208" y="169743"/>
                        <a:pt x="969802" y="175946"/>
                        <a:pt x="959651" y="186097"/>
                      </a:cubicBezTo>
                      <a:cubicBezTo>
                        <a:pt x="963599" y="171998"/>
                        <a:pt x="962471" y="158464"/>
                        <a:pt x="955703" y="146058"/>
                      </a:cubicBezTo>
                      <a:cubicBezTo>
                        <a:pt x="933146" y="101507"/>
                        <a:pt x="849685" y="76130"/>
                        <a:pt x="782013" y="56393"/>
                      </a:cubicBezTo>
                      <a:cubicBezTo>
                        <a:pt x="757764" y="49062"/>
                        <a:pt x="735207" y="42295"/>
                        <a:pt x="719417" y="35528"/>
                      </a:cubicBezTo>
                      <a:cubicBezTo>
                        <a:pt x="716598" y="34400"/>
                        <a:pt x="713778" y="33272"/>
                        <a:pt x="710958" y="32144"/>
                      </a:cubicBezTo>
                      <a:cubicBezTo>
                        <a:pt x="691221" y="24249"/>
                        <a:pt x="668664" y="15226"/>
                        <a:pt x="657949" y="3384"/>
                      </a:cubicBezTo>
                      <a:lnTo>
                        <a:pt x="654565" y="0"/>
                      </a:lnTo>
                      <a:lnTo>
                        <a:pt x="651182" y="3384"/>
                      </a:lnTo>
                      <a:cubicBezTo>
                        <a:pt x="640467" y="14662"/>
                        <a:pt x="617910" y="23685"/>
                        <a:pt x="598172" y="32144"/>
                      </a:cubicBezTo>
                      <a:cubicBezTo>
                        <a:pt x="595353" y="33272"/>
                        <a:pt x="592533" y="34400"/>
                        <a:pt x="589714" y="35528"/>
                      </a:cubicBezTo>
                      <a:cubicBezTo>
                        <a:pt x="573923" y="42295"/>
                        <a:pt x="550802" y="49062"/>
                        <a:pt x="527117" y="56393"/>
                      </a:cubicBezTo>
                      <a:cubicBezTo>
                        <a:pt x="460010" y="76694"/>
                        <a:pt x="376548" y="101507"/>
                        <a:pt x="353991" y="146058"/>
                      </a:cubicBezTo>
                      <a:cubicBezTo>
                        <a:pt x="347788" y="158464"/>
                        <a:pt x="346660" y="172562"/>
                        <a:pt x="350608" y="186661"/>
                      </a:cubicBezTo>
                      <a:cubicBezTo>
                        <a:pt x="340457" y="176510"/>
                        <a:pt x="328050" y="170871"/>
                        <a:pt x="313952" y="169743"/>
                      </a:cubicBezTo>
                      <a:cubicBezTo>
                        <a:pt x="263762" y="166923"/>
                        <a:pt x="200602" y="226700"/>
                        <a:pt x="149285" y="275197"/>
                      </a:cubicBezTo>
                      <a:cubicBezTo>
                        <a:pt x="131239" y="292679"/>
                        <a:pt x="113757" y="308469"/>
                        <a:pt x="100223" y="319184"/>
                      </a:cubicBezTo>
                      <a:cubicBezTo>
                        <a:pt x="97967" y="320876"/>
                        <a:pt x="95148" y="323131"/>
                        <a:pt x="92892" y="324823"/>
                      </a:cubicBezTo>
                      <a:cubicBezTo>
                        <a:pt x="75974" y="337794"/>
                        <a:pt x="56800" y="353020"/>
                        <a:pt x="41574" y="356403"/>
                      </a:cubicBezTo>
                      <a:lnTo>
                        <a:pt x="37063" y="357531"/>
                      </a:lnTo>
                      <a:lnTo>
                        <a:pt x="38755" y="362043"/>
                      </a:lnTo>
                      <a:cubicBezTo>
                        <a:pt x="43266" y="376705"/>
                        <a:pt x="39883" y="400954"/>
                        <a:pt x="37063" y="421819"/>
                      </a:cubicBezTo>
                      <a:cubicBezTo>
                        <a:pt x="36499" y="425203"/>
                        <a:pt x="35935" y="428022"/>
                        <a:pt x="35935" y="431406"/>
                      </a:cubicBezTo>
                      <a:cubicBezTo>
                        <a:pt x="33679" y="448324"/>
                        <a:pt x="28040" y="471445"/>
                        <a:pt x="22401" y="496258"/>
                      </a:cubicBezTo>
                      <a:cubicBezTo>
                        <a:pt x="6047" y="564493"/>
                        <a:pt x="-13691" y="649646"/>
                        <a:pt x="13378" y="691377"/>
                      </a:cubicBezTo>
                      <a:cubicBezTo>
                        <a:pt x="21837" y="703220"/>
                        <a:pt x="33115" y="711115"/>
                        <a:pt x="47214" y="714498"/>
                      </a:cubicBezTo>
                      <a:close/>
                      <a:moveTo>
                        <a:pt x="656257" y="114478"/>
                      </a:moveTo>
                      <a:cubicBezTo>
                        <a:pt x="985592" y="114478"/>
                        <a:pt x="1253458" y="383472"/>
                        <a:pt x="1253458" y="714498"/>
                      </a:cubicBezTo>
                      <a:cubicBezTo>
                        <a:pt x="1253458" y="1045525"/>
                        <a:pt x="985592" y="1314519"/>
                        <a:pt x="656257" y="1314519"/>
                      </a:cubicBezTo>
                      <a:cubicBezTo>
                        <a:pt x="326923" y="1314519"/>
                        <a:pt x="59056" y="1045525"/>
                        <a:pt x="59056" y="714498"/>
                      </a:cubicBezTo>
                      <a:cubicBezTo>
                        <a:pt x="59056" y="384036"/>
                        <a:pt x="326923" y="114478"/>
                        <a:pt x="656257" y="114478"/>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Google Shape;1785;p24">
                  <a:extLst>
                    <a:ext uri="{FF2B5EF4-FFF2-40B4-BE49-F238E27FC236}">
                      <a16:creationId xmlns:a16="http://schemas.microsoft.com/office/drawing/2014/main" id="{BECDC876-1E55-DCD2-2A77-3E3FFB545ED1}"/>
                    </a:ext>
                  </a:extLst>
                </p:cNvPr>
                <p:cNvSpPr/>
                <p:nvPr/>
              </p:nvSpPr>
              <p:spPr>
                <a:xfrm>
                  <a:off x="3148033" y="3309560"/>
                  <a:ext cx="542499" cy="27068"/>
                </a:xfrm>
                <a:custGeom>
                  <a:avLst/>
                  <a:gdLst/>
                  <a:ahLst/>
                  <a:cxnLst/>
                  <a:rect l="l" t="t" r="r" b="b"/>
                  <a:pathLst>
                    <a:path w="542499" h="27068" extrusionOk="0">
                      <a:moveTo>
                        <a:pt x="53573" y="27069"/>
                      </a:moveTo>
                      <a:lnTo>
                        <a:pt x="488927" y="27069"/>
                      </a:lnTo>
                      <a:cubicBezTo>
                        <a:pt x="507536" y="19174"/>
                        <a:pt x="525582" y="10151"/>
                        <a:pt x="542500" y="0"/>
                      </a:cubicBezTo>
                      <a:lnTo>
                        <a:pt x="0" y="0"/>
                      </a:lnTo>
                      <a:cubicBezTo>
                        <a:pt x="17482" y="10151"/>
                        <a:pt x="34964" y="19174"/>
                        <a:pt x="53573" y="2706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Google Shape;1786;p24">
                  <a:extLst>
                    <a:ext uri="{FF2B5EF4-FFF2-40B4-BE49-F238E27FC236}">
                      <a16:creationId xmlns:a16="http://schemas.microsoft.com/office/drawing/2014/main" id="{0230A65A-2D22-305F-D87C-5AD5CA5468B3}"/>
                    </a:ext>
                  </a:extLst>
                </p:cNvPr>
                <p:cNvSpPr/>
                <p:nvPr/>
              </p:nvSpPr>
              <p:spPr>
                <a:xfrm>
                  <a:off x="3267022" y="3360314"/>
                  <a:ext cx="305085" cy="21429"/>
                </a:xfrm>
                <a:custGeom>
                  <a:avLst/>
                  <a:gdLst/>
                  <a:ahLst/>
                  <a:cxnLst/>
                  <a:rect l="l" t="t" r="r" b="b"/>
                  <a:pathLst>
                    <a:path w="305085" h="21429" extrusionOk="0">
                      <a:moveTo>
                        <a:pt x="152261" y="21429"/>
                      </a:moveTo>
                      <a:cubicBezTo>
                        <a:pt x="205270" y="21429"/>
                        <a:pt x="256588" y="14098"/>
                        <a:pt x="305086" y="0"/>
                      </a:cubicBezTo>
                      <a:lnTo>
                        <a:pt x="0" y="0"/>
                      </a:lnTo>
                      <a:cubicBezTo>
                        <a:pt x="48498" y="14098"/>
                        <a:pt x="99251" y="21429"/>
                        <a:pt x="152261" y="2142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Google Shape;1787;p24">
                  <a:extLst>
                    <a:ext uri="{FF2B5EF4-FFF2-40B4-BE49-F238E27FC236}">
                      <a16:creationId xmlns:a16="http://schemas.microsoft.com/office/drawing/2014/main" id="{AA0DC14E-1B5F-D335-7217-1444434E883A}"/>
                    </a:ext>
                  </a:extLst>
                </p:cNvPr>
                <p:cNvSpPr/>
                <p:nvPr/>
              </p:nvSpPr>
              <p:spPr>
                <a:xfrm>
                  <a:off x="3468909" y="2827964"/>
                  <a:ext cx="121962" cy="181021"/>
                </a:xfrm>
                <a:custGeom>
                  <a:avLst/>
                  <a:gdLst/>
                  <a:ahLst/>
                  <a:cxnLst/>
                  <a:rect l="l" t="t" r="r" b="b"/>
                  <a:pathLst>
                    <a:path w="121962" h="181021" extrusionOk="0">
                      <a:moveTo>
                        <a:pt x="82898" y="6767"/>
                      </a:moveTo>
                      <a:cubicBezTo>
                        <a:pt x="79514" y="3384"/>
                        <a:pt x="68235" y="0"/>
                        <a:pt x="54701" y="0"/>
                      </a:cubicBezTo>
                      <a:cubicBezTo>
                        <a:pt x="48498" y="0"/>
                        <a:pt x="42859" y="564"/>
                        <a:pt x="37219" y="2256"/>
                      </a:cubicBezTo>
                      <a:cubicBezTo>
                        <a:pt x="16918" y="7331"/>
                        <a:pt x="0" y="28760"/>
                        <a:pt x="0" y="39475"/>
                      </a:cubicBezTo>
                      <a:cubicBezTo>
                        <a:pt x="6203" y="47370"/>
                        <a:pt x="14098" y="55829"/>
                        <a:pt x="21429" y="63160"/>
                      </a:cubicBezTo>
                      <a:cubicBezTo>
                        <a:pt x="37783" y="78950"/>
                        <a:pt x="53009" y="94740"/>
                        <a:pt x="53573" y="116169"/>
                      </a:cubicBezTo>
                      <a:cubicBezTo>
                        <a:pt x="54137" y="126320"/>
                        <a:pt x="52445" y="135343"/>
                        <a:pt x="49062" y="144366"/>
                      </a:cubicBezTo>
                      <a:cubicBezTo>
                        <a:pt x="41731" y="163539"/>
                        <a:pt x="24249" y="174818"/>
                        <a:pt x="8459" y="181021"/>
                      </a:cubicBezTo>
                      <a:cubicBezTo>
                        <a:pt x="54701" y="178766"/>
                        <a:pt x="88537" y="168615"/>
                        <a:pt x="106019" y="150005"/>
                      </a:cubicBezTo>
                      <a:cubicBezTo>
                        <a:pt x="117861" y="138163"/>
                        <a:pt x="122937" y="122373"/>
                        <a:pt x="121809" y="103199"/>
                      </a:cubicBezTo>
                      <a:cubicBezTo>
                        <a:pt x="120681" y="90229"/>
                        <a:pt x="111094" y="77258"/>
                        <a:pt x="102071" y="64288"/>
                      </a:cubicBezTo>
                      <a:cubicBezTo>
                        <a:pt x="89101" y="46806"/>
                        <a:pt x="75567" y="28196"/>
                        <a:pt x="82898" y="6767"/>
                      </a:cubicBezTo>
                      <a:cubicBezTo>
                        <a:pt x="83462" y="6767"/>
                        <a:pt x="83462" y="6767"/>
                        <a:pt x="82898" y="6767"/>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 name="Google Shape;1788;p24">
                  <a:extLst>
                    <a:ext uri="{FF2B5EF4-FFF2-40B4-BE49-F238E27FC236}">
                      <a16:creationId xmlns:a16="http://schemas.microsoft.com/office/drawing/2014/main" id="{43315BC9-D52B-C256-C6E8-D4DF7554044D}"/>
                    </a:ext>
                  </a:extLst>
                </p:cNvPr>
                <p:cNvSpPr/>
                <p:nvPr/>
              </p:nvSpPr>
              <p:spPr>
                <a:xfrm>
                  <a:off x="3502181" y="2846574"/>
                  <a:ext cx="155186" cy="168614"/>
                </a:xfrm>
                <a:custGeom>
                  <a:avLst/>
                  <a:gdLst/>
                  <a:ahLst/>
                  <a:cxnLst/>
                  <a:rect l="l" t="t" r="r" b="b"/>
                  <a:pathLst>
                    <a:path w="155186" h="168614" extrusionOk="0">
                      <a:moveTo>
                        <a:pt x="112786" y="0"/>
                      </a:moveTo>
                      <a:cubicBezTo>
                        <a:pt x="105455" y="0"/>
                        <a:pt x="94740" y="564"/>
                        <a:pt x="84589" y="4511"/>
                      </a:cubicBezTo>
                      <a:cubicBezTo>
                        <a:pt x="72183" y="9023"/>
                        <a:pt x="64852" y="13534"/>
                        <a:pt x="62032" y="18046"/>
                      </a:cubicBezTo>
                      <a:cubicBezTo>
                        <a:pt x="65980" y="25377"/>
                        <a:pt x="71055" y="33272"/>
                        <a:pt x="76694" y="40039"/>
                      </a:cubicBezTo>
                      <a:cubicBezTo>
                        <a:pt x="86845" y="53573"/>
                        <a:pt x="96996" y="67672"/>
                        <a:pt x="98124" y="83461"/>
                      </a:cubicBezTo>
                      <a:cubicBezTo>
                        <a:pt x="99815" y="105455"/>
                        <a:pt x="93612" y="123500"/>
                        <a:pt x="80078" y="137035"/>
                      </a:cubicBezTo>
                      <a:cubicBezTo>
                        <a:pt x="63724" y="153953"/>
                        <a:pt x="36655" y="164667"/>
                        <a:pt x="0" y="168615"/>
                      </a:cubicBezTo>
                      <a:cubicBezTo>
                        <a:pt x="2820" y="168615"/>
                        <a:pt x="5075" y="168615"/>
                        <a:pt x="7895" y="168615"/>
                      </a:cubicBezTo>
                      <a:cubicBezTo>
                        <a:pt x="62596" y="168615"/>
                        <a:pt x="107147" y="156208"/>
                        <a:pt x="132523" y="133651"/>
                      </a:cubicBezTo>
                      <a:cubicBezTo>
                        <a:pt x="148313" y="119553"/>
                        <a:pt x="156208" y="102635"/>
                        <a:pt x="155081" y="83461"/>
                      </a:cubicBezTo>
                      <a:cubicBezTo>
                        <a:pt x="154517" y="70491"/>
                        <a:pt x="147185" y="60340"/>
                        <a:pt x="140418" y="50190"/>
                      </a:cubicBezTo>
                      <a:cubicBezTo>
                        <a:pt x="130832" y="36655"/>
                        <a:pt x="120117" y="21429"/>
                        <a:pt x="131959" y="564"/>
                      </a:cubicBezTo>
                      <a:cubicBezTo>
                        <a:pt x="128012" y="1128"/>
                        <a:pt x="121809" y="0"/>
                        <a:pt x="112786" y="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 name="Google Shape;1789;p24">
                  <a:extLst>
                    <a:ext uri="{FF2B5EF4-FFF2-40B4-BE49-F238E27FC236}">
                      <a16:creationId xmlns:a16="http://schemas.microsoft.com/office/drawing/2014/main" id="{AEA986A7-5846-00B5-BF01-34510F13ACAE}"/>
                    </a:ext>
                  </a:extLst>
                </p:cNvPr>
                <p:cNvSpPr/>
                <p:nvPr/>
              </p:nvSpPr>
              <p:spPr>
                <a:xfrm>
                  <a:off x="3326691" y="2814430"/>
                  <a:ext cx="186907" cy="195683"/>
                </a:xfrm>
                <a:custGeom>
                  <a:avLst/>
                  <a:gdLst/>
                  <a:ahLst/>
                  <a:cxnLst/>
                  <a:rect l="l" t="t" r="r" b="b"/>
                  <a:pathLst>
                    <a:path w="186907" h="195683" extrusionOk="0">
                      <a:moveTo>
                        <a:pt x="182821" y="154517"/>
                      </a:moveTo>
                      <a:cubicBezTo>
                        <a:pt x="186205" y="146622"/>
                        <a:pt x="187332" y="138727"/>
                        <a:pt x="186769" y="129704"/>
                      </a:cubicBezTo>
                      <a:cubicBezTo>
                        <a:pt x="185641" y="111658"/>
                        <a:pt x="172106" y="96996"/>
                        <a:pt x="157444" y="82898"/>
                      </a:cubicBezTo>
                      <a:cubicBezTo>
                        <a:pt x="152369" y="77822"/>
                        <a:pt x="125864" y="51882"/>
                        <a:pt x="116277" y="29324"/>
                      </a:cubicBezTo>
                      <a:lnTo>
                        <a:pt x="114586" y="25941"/>
                      </a:lnTo>
                      <a:cubicBezTo>
                        <a:pt x="108382" y="9587"/>
                        <a:pt x="103871" y="0"/>
                        <a:pt x="93156" y="0"/>
                      </a:cubicBezTo>
                      <a:cubicBezTo>
                        <a:pt x="83006" y="0"/>
                        <a:pt x="77930" y="10715"/>
                        <a:pt x="71163" y="27069"/>
                      </a:cubicBezTo>
                      <a:cubicBezTo>
                        <a:pt x="70599" y="27633"/>
                        <a:pt x="53117" y="60904"/>
                        <a:pt x="27741" y="85153"/>
                      </a:cubicBezTo>
                      <a:cubicBezTo>
                        <a:pt x="13078" y="98688"/>
                        <a:pt x="672" y="112786"/>
                        <a:pt x="108" y="130268"/>
                      </a:cubicBezTo>
                      <a:cubicBezTo>
                        <a:pt x="-456" y="138727"/>
                        <a:pt x="1236" y="146622"/>
                        <a:pt x="4056" y="155081"/>
                      </a:cubicBezTo>
                      <a:cubicBezTo>
                        <a:pt x="14770" y="183277"/>
                        <a:pt x="55937" y="195684"/>
                        <a:pt x="92028" y="195684"/>
                      </a:cubicBezTo>
                      <a:lnTo>
                        <a:pt x="93720" y="195684"/>
                      </a:lnTo>
                      <a:lnTo>
                        <a:pt x="93720" y="195684"/>
                      </a:lnTo>
                      <a:lnTo>
                        <a:pt x="93720" y="195684"/>
                      </a:lnTo>
                      <a:lnTo>
                        <a:pt x="95412" y="195684"/>
                      </a:lnTo>
                      <a:cubicBezTo>
                        <a:pt x="130940" y="195120"/>
                        <a:pt x="172106" y="182713"/>
                        <a:pt x="182821" y="154517"/>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1790;p24">
                  <a:extLst>
                    <a:ext uri="{FF2B5EF4-FFF2-40B4-BE49-F238E27FC236}">
                      <a16:creationId xmlns:a16="http://schemas.microsoft.com/office/drawing/2014/main" id="{25A76038-42F4-EB01-3AA0-C84299EEDAF9}"/>
                    </a:ext>
                  </a:extLst>
                </p:cNvPr>
                <p:cNvSpPr/>
                <p:nvPr/>
              </p:nvSpPr>
              <p:spPr>
                <a:xfrm>
                  <a:off x="3249387" y="2827964"/>
                  <a:ext cx="121962" cy="181021"/>
                </a:xfrm>
                <a:custGeom>
                  <a:avLst/>
                  <a:gdLst/>
                  <a:ahLst/>
                  <a:cxnLst/>
                  <a:rect l="l" t="t" r="r" b="b"/>
                  <a:pathLst>
                    <a:path w="121962" h="181021" extrusionOk="0">
                      <a:moveTo>
                        <a:pt x="153" y="103199"/>
                      </a:moveTo>
                      <a:cubicBezTo>
                        <a:pt x="-974" y="122373"/>
                        <a:pt x="4101" y="138163"/>
                        <a:pt x="15943" y="150005"/>
                      </a:cubicBezTo>
                      <a:cubicBezTo>
                        <a:pt x="33425" y="168051"/>
                        <a:pt x="67261" y="178766"/>
                        <a:pt x="113503" y="181021"/>
                      </a:cubicBezTo>
                      <a:cubicBezTo>
                        <a:pt x="97713" y="174818"/>
                        <a:pt x="80231" y="163539"/>
                        <a:pt x="72900" y="144366"/>
                      </a:cubicBezTo>
                      <a:cubicBezTo>
                        <a:pt x="69517" y="135343"/>
                        <a:pt x="67825" y="125756"/>
                        <a:pt x="68389" y="116169"/>
                      </a:cubicBezTo>
                      <a:cubicBezTo>
                        <a:pt x="69517" y="94740"/>
                        <a:pt x="84179" y="78950"/>
                        <a:pt x="100533" y="63160"/>
                      </a:cubicBezTo>
                      <a:cubicBezTo>
                        <a:pt x="107864" y="55829"/>
                        <a:pt x="115759" y="47370"/>
                        <a:pt x="121962" y="39475"/>
                      </a:cubicBezTo>
                      <a:cubicBezTo>
                        <a:pt x="121962" y="28760"/>
                        <a:pt x="105044" y="7331"/>
                        <a:pt x="84743" y="2256"/>
                      </a:cubicBezTo>
                      <a:cubicBezTo>
                        <a:pt x="79103" y="1128"/>
                        <a:pt x="73464" y="0"/>
                        <a:pt x="67261" y="0"/>
                      </a:cubicBezTo>
                      <a:cubicBezTo>
                        <a:pt x="53727" y="0"/>
                        <a:pt x="42448" y="3384"/>
                        <a:pt x="39064" y="6767"/>
                      </a:cubicBezTo>
                      <a:cubicBezTo>
                        <a:pt x="39064" y="6767"/>
                        <a:pt x="38501" y="7331"/>
                        <a:pt x="38501" y="7331"/>
                      </a:cubicBezTo>
                      <a:cubicBezTo>
                        <a:pt x="46396" y="28760"/>
                        <a:pt x="32861" y="46806"/>
                        <a:pt x="19891" y="64852"/>
                      </a:cubicBezTo>
                      <a:cubicBezTo>
                        <a:pt x="10868" y="77258"/>
                        <a:pt x="1281" y="90229"/>
                        <a:pt x="153" y="10319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 name="Google Shape;1791;p24">
                  <a:extLst>
                    <a:ext uri="{FF2B5EF4-FFF2-40B4-BE49-F238E27FC236}">
                      <a16:creationId xmlns:a16="http://schemas.microsoft.com/office/drawing/2014/main" id="{C4228FF3-A78B-6F99-2BA1-A9114D67953F}"/>
                    </a:ext>
                  </a:extLst>
                </p:cNvPr>
                <p:cNvSpPr/>
                <p:nvPr/>
              </p:nvSpPr>
              <p:spPr>
                <a:xfrm>
                  <a:off x="3184019" y="2847702"/>
                  <a:ext cx="155186" cy="168614"/>
                </a:xfrm>
                <a:custGeom>
                  <a:avLst/>
                  <a:gdLst/>
                  <a:ahLst/>
                  <a:cxnLst/>
                  <a:rect l="l" t="t" r="r" b="b"/>
                  <a:pathLst>
                    <a:path w="155186" h="168614" extrusionOk="0">
                      <a:moveTo>
                        <a:pt x="106" y="83462"/>
                      </a:moveTo>
                      <a:cubicBezTo>
                        <a:pt x="-1022" y="102635"/>
                        <a:pt x="6873" y="119553"/>
                        <a:pt x="22663" y="133651"/>
                      </a:cubicBezTo>
                      <a:cubicBezTo>
                        <a:pt x="48040" y="156208"/>
                        <a:pt x="92590" y="168615"/>
                        <a:pt x="147292" y="168615"/>
                      </a:cubicBezTo>
                      <a:cubicBezTo>
                        <a:pt x="150111" y="168615"/>
                        <a:pt x="152367" y="168615"/>
                        <a:pt x="155186" y="168615"/>
                      </a:cubicBezTo>
                      <a:cubicBezTo>
                        <a:pt x="117967" y="164103"/>
                        <a:pt x="91463" y="153389"/>
                        <a:pt x="75109" y="137035"/>
                      </a:cubicBezTo>
                      <a:cubicBezTo>
                        <a:pt x="61574" y="122937"/>
                        <a:pt x="55371" y="104891"/>
                        <a:pt x="57063" y="83462"/>
                      </a:cubicBezTo>
                      <a:cubicBezTo>
                        <a:pt x="58191" y="67672"/>
                        <a:pt x="68341" y="53573"/>
                        <a:pt x="78492" y="40039"/>
                      </a:cubicBezTo>
                      <a:cubicBezTo>
                        <a:pt x="84131" y="32708"/>
                        <a:pt x="89207" y="25377"/>
                        <a:pt x="93154" y="18046"/>
                      </a:cubicBezTo>
                      <a:cubicBezTo>
                        <a:pt x="90335" y="12970"/>
                        <a:pt x="83004" y="8459"/>
                        <a:pt x="70597" y="4511"/>
                      </a:cubicBezTo>
                      <a:cubicBezTo>
                        <a:pt x="60446" y="1128"/>
                        <a:pt x="49168" y="0"/>
                        <a:pt x="42401" y="0"/>
                      </a:cubicBezTo>
                      <a:cubicBezTo>
                        <a:pt x="33942" y="0"/>
                        <a:pt x="27175" y="1128"/>
                        <a:pt x="23791" y="2256"/>
                      </a:cubicBezTo>
                      <a:cubicBezTo>
                        <a:pt x="36197" y="23121"/>
                        <a:pt x="24919" y="38347"/>
                        <a:pt x="15332" y="51881"/>
                      </a:cubicBezTo>
                      <a:cubicBezTo>
                        <a:pt x="8001" y="60340"/>
                        <a:pt x="670" y="70491"/>
                        <a:pt x="106" y="8346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1792;p24">
                  <a:extLst>
                    <a:ext uri="{FF2B5EF4-FFF2-40B4-BE49-F238E27FC236}">
                      <a16:creationId xmlns:a16="http://schemas.microsoft.com/office/drawing/2014/main" id="{D31472C2-524B-C376-6AC3-B127AB87696A}"/>
                    </a:ext>
                  </a:extLst>
                </p:cNvPr>
                <p:cNvSpPr/>
                <p:nvPr/>
              </p:nvSpPr>
              <p:spPr>
                <a:xfrm>
                  <a:off x="3238262" y="3024212"/>
                  <a:ext cx="89100" cy="36655"/>
                </a:xfrm>
                <a:custGeom>
                  <a:avLst/>
                  <a:gdLst/>
                  <a:ahLst/>
                  <a:cxnLst/>
                  <a:rect l="l" t="t" r="r" b="b"/>
                  <a:pathLst>
                    <a:path w="89100" h="36655" extrusionOk="0">
                      <a:moveTo>
                        <a:pt x="72747" y="15226"/>
                      </a:moveTo>
                      <a:cubicBezTo>
                        <a:pt x="75003" y="14098"/>
                        <a:pt x="76694" y="12970"/>
                        <a:pt x="77822" y="11842"/>
                      </a:cubicBezTo>
                      <a:cubicBezTo>
                        <a:pt x="81206" y="9587"/>
                        <a:pt x="83462" y="7331"/>
                        <a:pt x="85717" y="5075"/>
                      </a:cubicBezTo>
                      <a:cubicBezTo>
                        <a:pt x="86845" y="3947"/>
                        <a:pt x="87973" y="2820"/>
                        <a:pt x="89101" y="1692"/>
                      </a:cubicBezTo>
                      <a:cubicBezTo>
                        <a:pt x="78386" y="1692"/>
                        <a:pt x="68235" y="1128"/>
                        <a:pt x="58085" y="0"/>
                      </a:cubicBezTo>
                      <a:lnTo>
                        <a:pt x="58085" y="0"/>
                      </a:lnTo>
                      <a:cubicBezTo>
                        <a:pt x="56957" y="0"/>
                        <a:pt x="56393" y="564"/>
                        <a:pt x="55829" y="1128"/>
                      </a:cubicBezTo>
                      <a:cubicBezTo>
                        <a:pt x="54701" y="2256"/>
                        <a:pt x="53009" y="3384"/>
                        <a:pt x="51881" y="4511"/>
                      </a:cubicBezTo>
                      <a:cubicBezTo>
                        <a:pt x="43423" y="11842"/>
                        <a:pt x="29324" y="23685"/>
                        <a:pt x="1128" y="23685"/>
                      </a:cubicBezTo>
                      <a:lnTo>
                        <a:pt x="0" y="23685"/>
                      </a:lnTo>
                      <a:cubicBezTo>
                        <a:pt x="9587" y="28760"/>
                        <a:pt x="31580" y="36091"/>
                        <a:pt x="54701" y="36655"/>
                      </a:cubicBezTo>
                      <a:lnTo>
                        <a:pt x="54701" y="36655"/>
                      </a:lnTo>
                      <a:cubicBezTo>
                        <a:pt x="56957" y="36655"/>
                        <a:pt x="57521" y="36091"/>
                        <a:pt x="57521" y="34964"/>
                      </a:cubicBezTo>
                      <a:cubicBezTo>
                        <a:pt x="57521" y="33272"/>
                        <a:pt x="57521" y="32144"/>
                        <a:pt x="57521" y="31016"/>
                      </a:cubicBezTo>
                      <a:cubicBezTo>
                        <a:pt x="59213" y="23685"/>
                        <a:pt x="65980" y="19738"/>
                        <a:pt x="72747" y="15226"/>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1793;p24">
                  <a:extLst>
                    <a:ext uri="{FF2B5EF4-FFF2-40B4-BE49-F238E27FC236}">
                      <a16:creationId xmlns:a16="http://schemas.microsoft.com/office/drawing/2014/main" id="{B7968FD3-1F17-F124-914E-2F638B302651}"/>
                    </a:ext>
                  </a:extLst>
                </p:cNvPr>
                <p:cNvSpPr/>
                <p:nvPr/>
              </p:nvSpPr>
              <p:spPr>
                <a:xfrm>
                  <a:off x="3305370" y="3024212"/>
                  <a:ext cx="61468" cy="47933"/>
                </a:xfrm>
                <a:custGeom>
                  <a:avLst/>
                  <a:gdLst/>
                  <a:ahLst/>
                  <a:cxnLst/>
                  <a:rect l="l" t="t" r="r" b="b"/>
                  <a:pathLst>
                    <a:path w="61468" h="47933" extrusionOk="0">
                      <a:moveTo>
                        <a:pt x="40603" y="47934"/>
                      </a:moveTo>
                      <a:cubicBezTo>
                        <a:pt x="46242" y="47934"/>
                        <a:pt x="51882" y="47370"/>
                        <a:pt x="55829" y="45678"/>
                      </a:cubicBezTo>
                      <a:cubicBezTo>
                        <a:pt x="58649" y="44550"/>
                        <a:pt x="60904" y="43423"/>
                        <a:pt x="61468" y="42295"/>
                      </a:cubicBezTo>
                      <a:cubicBezTo>
                        <a:pt x="60340" y="41167"/>
                        <a:pt x="59777" y="40039"/>
                        <a:pt x="58649" y="38911"/>
                      </a:cubicBezTo>
                      <a:cubicBezTo>
                        <a:pt x="52445" y="28760"/>
                        <a:pt x="48498" y="12970"/>
                        <a:pt x="60340" y="564"/>
                      </a:cubicBezTo>
                      <a:cubicBezTo>
                        <a:pt x="60340" y="564"/>
                        <a:pt x="60340" y="564"/>
                        <a:pt x="60904" y="0"/>
                      </a:cubicBezTo>
                      <a:cubicBezTo>
                        <a:pt x="57521" y="564"/>
                        <a:pt x="53573" y="564"/>
                        <a:pt x="50190" y="564"/>
                      </a:cubicBezTo>
                      <a:cubicBezTo>
                        <a:pt x="32708" y="2820"/>
                        <a:pt x="29324" y="6203"/>
                        <a:pt x="25377" y="11279"/>
                      </a:cubicBezTo>
                      <a:cubicBezTo>
                        <a:pt x="23121" y="13534"/>
                        <a:pt x="20301" y="16354"/>
                        <a:pt x="16354" y="19738"/>
                      </a:cubicBezTo>
                      <a:cubicBezTo>
                        <a:pt x="14662" y="20865"/>
                        <a:pt x="12970" y="21993"/>
                        <a:pt x="11279" y="23121"/>
                      </a:cubicBezTo>
                      <a:cubicBezTo>
                        <a:pt x="5639" y="26505"/>
                        <a:pt x="564" y="29888"/>
                        <a:pt x="0" y="32708"/>
                      </a:cubicBezTo>
                      <a:cubicBezTo>
                        <a:pt x="0" y="33836"/>
                        <a:pt x="0" y="34400"/>
                        <a:pt x="1128" y="36091"/>
                      </a:cubicBezTo>
                      <a:cubicBezTo>
                        <a:pt x="5075" y="42295"/>
                        <a:pt x="23685" y="47934"/>
                        <a:pt x="40603" y="47934"/>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Google Shape;1794;p24">
                  <a:extLst>
                    <a:ext uri="{FF2B5EF4-FFF2-40B4-BE49-F238E27FC236}">
                      <a16:creationId xmlns:a16="http://schemas.microsoft.com/office/drawing/2014/main" id="{150E6BC4-D643-AA1F-9197-8B4E05D5583B}"/>
                    </a:ext>
                  </a:extLst>
                </p:cNvPr>
                <p:cNvSpPr/>
                <p:nvPr/>
              </p:nvSpPr>
              <p:spPr>
                <a:xfrm>
                  <a:off x="3367875" y="3019700"/>
                  <a:ext cx="106200" cy="76694"/>
                </a:xfrm>
                <a:custGeom>
                  <a:avLst/>
                  <a:gdLst/>
                  <a:ahLst/>
                  <a:cxnLst/>
                  <a:rect l="l" t="t" r="r" b="b"/>
                  <a:pathLst>
                    <a:path w="106200" h="76694" extrusionOk="0">
                      <a:moveTo>
                        <a:pt x="52536" y="0"/>
                      </a:moveTo>
                      <a:lnTo>
                        <a:pt x="52536" y="0"/>
                      </a:lnTo>
                      <a:lnTo>
                        <a:pt x="51972" y="0"/>
                      </a:lnTo>
                      <a:cubicBezTo>
                        <a:pt x="26596" y="0"/>
                        <a:pt x="11933" y="3384"/>
                        <a:pt x="5166" y="11279"/>
                      </a:cubicBezTo>
                      <a:cubicBezTo>
                        <a:pt x="-2729" y="19738"/>
                        <a:pt x="-473" y="31016"/>
                        <a:pt x="4602" y="38347"/>
                      </a:cubicBezTo>
                      <a:cubicBezTo>
                        <a:pt x="5730" y="40039"/>
                        <a:pt x="6858" y="41731"/>
                        <a:pt x="8550" y="42859"/>
                      </a:cubicBezTo>
                      <a:lnTo>
                        <a:pt x="9678" y="43986"/>
                      </a:lnTo>
                      <a:cubicBezTo>
                        <a:pt x="13625" y="46806"/>
                        <a:pt x="18137" y="48498"/>
                        <a:pt x="22648" y="50190"/>
                      </a:cubicBezTo>
                      <a:cubicBezTo>
                        <a:pt x="33363" y="54137"/>
                        <a:pt x="45205" y="58649"/>
                        <a:pt x="53100" y="76694"/>
                      </a:cubicBezTo>
                      <a:cubicBezTo>
                        <a:pt x="60995" y="58085"/>
                        <a:pt x="72838" y="54137"/>
                        <a:pt x="83552" y="50190"/>
                      </a:cubicBezTo>
                      <a:cubicBezTo>
                        <a:pt x="88064" y="48498"/>
                        <a:pt x="92575" y="46806"/>
                        <a:pt x="96523" y="43986"/>
                      </a:cubicBezTo>
                      <a:lnTo>
                        <a:pt x="97651" y="42859"/>
                      </a:lnTo>
                      <a:cubicBezTo>
                        <a:pt x="99343" y="41731"/>
                        <a:pt x="100470" y="40039"/>
                        <a:pt x="101598" y="38347"/>
                      </a:cubicBezTo>
                      <a:cubicBezTo>
                        <a:pt x="106674" y="31016"/>
                        <a:pt x="108929" y="19738"/>
                        <a:pt x="101034" y="11279"/>
                      </a:cubicBezTo>
                      <a:cubicBezTo>
                        <a:pt x="93139" y="3384"/>
                        <a:pt x="78477" y="0"/>
                        <a:pt x="52536" y="0"/>
                      </a:cubicBezTo>
                      <a:lnTo>
                        <a:pt x="52536" y="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 name="Google Shape;1795;p24">
                  <a:extLst>
                    <a:ext uri="{FF2B5EF4-FFF2-40B4-BE49-F238E27FC236}">
                      <a16:creationId xmlns:a16="http://schemas.microsoft.com/office/drawing/2014/main" id="{00A31296-5E3F-F041-53AD-59FF66F90F19}"/>
                    </a:ext>
                  </a:extLst>
                </p:cNvPr>
                <p:cNvSpPr/>
                <p:nvPr/>
              </p:nvSpPr>
              <p:spPr>
                <a:xfrm>
                  <a:off x="3473420" y="3023648"/>
                  <a:ext cx="62032" cy="48497"/>
                </a:xfrm>
                <a:custGeom>
                  <a:avLst/>
                  <a:gdLst/>
                  <a:ahLst/>
                  <a:cxnLst/>
                  <a:rect l="l" t="t" r="r" b="b"/>
                  <a:pathLst>
                    <a:path w="62032" h="48497" extrusionOk="0">
                      <a:moveTo>
                        <a:pt x="0" y="42859"/>
                      </a:moveTo>
                      <a:cubicBezTo>
                        <a:pt x="1128" y="43986"/>
                        <a:pt x="2820" y="45678"/>
                        <a:pt x="5639" y="46242"/>
                      </a:cubicBezTo>
                      <a:cubicBezTo>
                        <a:pt x="9587" y="47370"/>
                        <a:pt x="14662" y="48498"/>
                        <a:pt x="20865" y="48498"/>
                      </a:cubicBezTo>
                      <a:cubicBezTo>
                        <a:pt x="38347" y="48498"/>
                        <a:pt x="56393" y="42859"/>
                        <a:pt x="60904" y="36091"/>
                      </a:cubicBezTo>
                      <a:cubicBezTo>
                        <a:pt x="62032" y="34964"/>
                        <a:pt x="62032" y="33836"/>
                        <a:pt x="62032" y="32708"/>
                      </a:cubicBezTo>
                      <a:cubicBezTo>
                        <a:pt x="61468" y="29888"/>
                        <a:pt x="56393" y="26505"/>
                        <a:pt x="50754" y="23121"/>
                      </a:cubicBezTo>
                      <a:cubicBezTo>
                        <a:pt x="49062" y="21993"/>
                        <a:pt x="47370" y="20865"/>
                        <a:pt x="45678" y="19738"/>
                      </a:cubicBezTo>
                      <a:cubicBezTo>
                        <a:pt x="41167" y="16918"/>
                        <a:pt x="38911" y="14098"/>
                        <a:pt x="36655" y="11279"/>
                      </a:cubicBezTo>
                      <a:cubicBezTo>
                        <a:pt x="32144" y="6767"/>
                        <a:pt x="28760" y="2820"/>
                        <a:pt x="11843" y="564"/>
                      </a:cubicBezTo>
                      <a:cubicBezTo>
                        <a:pt x="8459" y="564"/>
                        <a:pt x="5075" y="0"/>
                        <a:pt x="1128" y="0"/>
                      </a:cubicBezTo>
                      <a:cubicBezTo>
                        <a:pt x="1128" y="0"/>
                        <a:pt x="1128" y="0"/>
                        <a:pt x="1692" y="564"/>
                      </a:cubicBezTo>
                      <a:cubicBezTo>
                        <a:pt x="12970" y="12970"/>
                        <a:pt x="9587" y="29324"/>
                        <a:pt x="3384" y="38911"/>
                      </a:cubicBezTo>
                      <a:cubicBezTo>
                        <a:pt x="2256" y="40603"/>
                        <a:pt x="1128" y="41731"/>
                        <a:pt x="0" y="4285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1796;p24">
                  <a:extLst>
                    <a:ext uri="{FF2B5EF4-FFF2-40B4-BE49-F238E27FC236}">
                      <a16:creationId xmlns:a16="http://schemas.microsoft.com/office/drawing/2014/main" id="{CECBDC3F-234F-5CCC-3D49-8BF402EF2459}"/>
                    </a:ext>
                  </a:extLst>
                </p:cNvPr>
                <p:cNvSpPr/>
                <p:nvPr/>
              </p:nvSpPr>
              <p:spPr>
                <a:xfrm>
                  <a:off x="3512895" y="3023084"/>
                  <a:ext cx="89100" cy="36655"/>
                </a:xfrm>
                <a:custGeom>
                  <a:avLst/>
                  <a:gdLst/>
                  <a:ahLst/>
                  <a:cxnLst/>
                  <a:rect l="l" t="t" r="r" b="b"/>
                  <a:pathLst>
                    <a:path w="89100" h="36655" extrusionOk="0">
                      <a:moveTo>
                        <a:pt x="34400" y="36655"/>
                      </a:moveTo>
                      <a:lnTo>
                        <a:pt x="34400" y="36655"/>
                      </a:lnTo>
                      <a:cubicBezTo>
                        <a:pt x="57521" y="36655"/>
                        <a:pt x="80078" y="29324"/>
                        <a:pt x="89101" y="23685"/>
                      </a:cubicBezTo>
                      <a:lnTo>
                        <a:pt x="87973" y="23685"/>
                      </a:lnTo>
                      <a:cubicBezTo>
                        <a:pt x="59777" y="23685"/>
                        <a:pt x="45678" y="11843"/>
                        <a:pt x="37219" y="4511"/>
                      </a:cubicBezTo>
                      <a:cubicBezTo>
                        <a:pt x="36092" y="3384"/>
                        <a:pt x="34400" y="2256"/>
                        <a:pt x="33272" y="1128"/>
                      </a:cubicBezTo>
                      <a:cubicBezTo>
                        <a:pt x="32708" y="564"/>
                        <a:pt x="32144" y="564"/>
                        <a:pt x="31016" y="0"/>
                      </a:cubicBezTo>
                      <a:lnTo>
                        <a:pt x="31016" y="0"/>
                      </a:lnTo>
                      <a:cubicBezTo>
                        <a:pt x="20865" y="1128"/>
                        <a:pt x="10151" y="1692"/>
                        <a:pt x="0" y="1692"/>
                      </a:cubicBezTo>
                      <a:cubicBezTo>
                        <a:pt x="1128" y="2820"/>
                        <a:pt x="2256" y="3948"/>
                        <a:pt x="3384" y="5075"/>
                      </a:cubicBezTo>
                      <a:cubicBezTo>
                        <a:pt x="5639" y="7331"/>
                        <a:pt x="7331" y="9587"/>
                        <a:pt x="11279" y="11843"/>
                      </a:cubicBezTo>
                      <a:cubicBezTo>
                        <a:pt x="12970" y="12970"/>
                        <a:pt x="14662" y="14098"/>
                        <a:pt x="16354" y="15226"/>
                      </a:cubicBezTo>
                      <a:cubicBezTo>
                        <a:pt x="23685" y="19738"/>
                        <a:pt x="29888" y="23685"/>
                        <a:pt x="31016" y="30452"/>
                      </a:cubicBezTo>
                      <a:cubicBezTo>
                        <a:pt x="31016" y="31580"/>
                        <a:pt x="31580" y="33272"/>
                        <a:pt x="31016" y="34400"/>
                      </a:cubicBezTo>
                      <a:cubicBezTo>
                        <a:pt x="31580" y="36092"/>
                        <a:pt x="32144" y="36655"/>
                        <a:pt x="34400" y="3665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 name="Google Shape;1797;p24">
                  <a:extLst>
                    <a:ext uri="{FF2B5EF4-FFF2-40B4-BE49-F238E27FC236}">
                      <a16:creationId xmlns:a16="http://schemas.microsoft.com/office/drawing/2014/main" id="{39317BE9-A7F9-C857-EEEE-6F923F1AC3A8}"/>
                    </a:ext>
                  </a:extLst>
                </p:cNvPr>
                <p:cNvSpPr/>
                <p:nvPr/>
              </p:nvSpPr>
              <p:spPr>
                <a:xfrm>
                  <a:off x="3138427" y="3186764"/>
                  <a:ext cx="256559" cy="88945"/>
                </a:xfrm>
                <a:custGeom>
                  <a:avLst/>
                  <a:gdLst/>
                  <a:ahLst/>
                  <a:cxnLst/>
                  <a:rect l="l" t="t" r="r" b="b"/>
                  <a:pathLst>
                    <a:path w="256559" h="88945" extrusionOk="0">
                      <a:moveTo>
                        <a:pt x="166378" y="48921"/>
                      </a:moveTo>
                      <a:cubicBezTo>
                        <a:pt x="169198" y="50049"/>
                        <a:pt x="206981" y="61327"/>
                        <a:pt x="214312" y="61891"/>
                      </a:cubicBezTo>
                      <a:cubicBezTo>
                        <a:pt x="226719" y="63583"/>
                        <a:pt x="239689" y="63019"/>
                        <a:pt x="249276" y="54560"/>
                      </a:cubicBezTo>
                      <a:cubicBezTo>
                        <a:pt x="249840" y="53996"/>
                        <a:pt x="250404" y="53432"/>
                        <a:pt x="251531" y="52868"/>
                      </a:cubicBezTo>
                      <a:cubicBezTo>
                        <a:pt x="253223" y="50613"/>
                        <a:pt x="254915" y="48921"/>
                        <a:pt x="255479" y="46665"/>
                      </a:cubicBezTo>
                      <a:cubicBezTo>
                        <a:pt x="260554" y="33695"/>
                        <a:pt x="248148" y="17905"/>
                        <a:pt x="209801" y="8882"/>
                      </a:cubicBezTo>
                      <a:cubicBezTo>
                        <a:pt x="162431" y="-2397"/>
                        <a:pt x="90812" y="-4088"/>
                        <a:pt x="40058" y="10574"/>
                      </a:cubicBezTo>
                      <a:cubicBezTo>
                        <a:pt x="11298" y="19033"/>
                        <a:pt x="-545" y="30875"/>
                        <a:pt x="19" y="42718"/>
                      </a:cubicBezTo>
                      <a:cubicBezTo>
                        <a:pt x="19" y="46101"/>
                        <a:pt x="1147" y="48921"/>
                        <a:pt x="2839" y="52304"/>
                      </a:cubicBezTo>
                      <a:lnTo>
                        <a:pt x="2839" y="52304"/>
                      </a:lnTo>
                      <a:cubicBezTo>
                        <a:pt x="6222" y="57944"/>
                        <a:pt x="11862" y="63583"/>
                        <a:pt x="19757" y="68094"/>
                      </a:cubicBezTo>
                      <a:cubicBezTo>
                        <a:pt x="23704" y="70350"/>
                        <a:pt x="27652" y="72606"/>
                        <a:pt x="32727" y="74298"/>
                      </a:cubicBezTo>
                      <a:lnTo>
                        <a:pt x="32727" y="74298"/>
                      </a:lnTo>
                      <a:cubicBezTo>
                        <a:pt x="41186" y="77681"/>
                        <a:pt x="50209" y="80501"/>
                        <a:pt x="60923" y="82193"/>
                      </a:cubicBezTo>
                      <a:cubicBezTo>
                        <a:pt x="89120" y="87832"/>
                        <a:pt x="123520" y="90088"/>
                        <a:pt x="152844" y="88396"/>
                      </a:cubicBezTo>
                      <a:cubicBezTo>
                        <a:pt x="195703" y="86140"/>
                        <a:pt x="192319" y="73170"/>
                        <a:pt x="183296" y="67530"/>
                      </a:cubicBezTo>
                      <a:cubicBezTo>
                        <a:pt x="181040" y="66403"/>
                        <a:pt x="170326" y="60763"/>
                        <a:pt x="162995" y="55124"/>
                      </a:cubicBezTo>
                      <a:cubicBezTo>
                        <a:pt x="156791" y="51177"/>
                        <a:pt x="160739" y="46665"/>
                        <a:pt x="166378" y="48921"/>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1798;p24">
                  <a:extLst>
                    <a:ext uri="{FF2B5EF4-FFF2-40B4-BE49-F238E27FC236}">
                      <a16:creationId xmlns:a16="http://schemas.microsoft.com/office/drawing/2014/main" id="{73062ED1-5C46-164F-AA42-409F88538328}"/>
                    </a:ext>
                  </a:extLst>
                </p:cNvPr>
                <p:cNvSpPr/>
                <p:nvPr/>
              </p:nvSpPr>
              <p:spPr>
                <a:xfrm>
                  <a:off x="3298602" y="3256551"/>
                  <a:ext cx="465805" cy="29888"/>
                </a:xfrm>
                <a:custGeom>
                  <a:avLst/>
                  <a:gdLst/>
                  <a:ahLst/>
                  <a:cxnLst/>
                  <a:rect l="l" t="t" r="r" b="b"/>
                  <a:pathLst>
                    <a:path w="465805" h="29888" extrusionOk="0">
                      <a:moveTo>
                        <a:pt x="38347" y="0"/>
                      </a:moveTo>
                      <a:cubicBezTo>
                        <a:pt x="38911" y="564"/>
                        <a:pt x="38911" y="1692"/>
                        <a:pt x="38911" y="2820"/>
                      </a:cubicBezTo>
                      <a:cubicBezTo>
                        <a:pt x="39475" y="5076"/>
                        <a:pt x="39475" y="7895"/>
                        <a:pt x="38911" y="10151"/>
                      </a:cubicBezTo>
                      <a:cubicBezTo>
                        <a:pt x="35528" y="24249"/>
                        <a:pt x="16918" y="28196"/>
                        <a:pt x="0" y="29888"/>
                      </a:cubicBezTo>
                      <a:lnTo>
                        <a:pt x="429714" y="29888"/>
                      </a:lnTo>
                      <a:cubicBezTo>
                        <a:pt x="442120" y="21429"/>
                        <a:pt x="453963" y="12407"/>
                        <a:pt x="465805" y="2820"/>
                      </a:cubicBezTo>
                      <a:lnTo>
                        <a:pt x="48498" y="2820"/>
                      </a:lnTo>
                      <a:cubicBezTo>
                        <a:pt x="45678" y="2256"/>
                        <a:pt x="42295" y="1128"/>
                        <a:pt x="38347" y="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 name="Google Shape;1799;p24">
                  <a:extLst>
                    <a:ext uri="{FF2B5EF4-FFF2-40B4-BE49-F238E27FC236}">
                      <a16:creationId xmlns:a16="http://schemas.microsoft.com/office/drawing/2014/main" id="{18328CA8-7AC6-87E9-ED3A-AD6E37E5F4A3}"/>
                    </a:ext>
                  </a:extLst>
                </p:cNvPr>
                <p:cNvSpPr/>
                <p:nvPr/>
              </p:nvSpPr>
              <p:spPr>
                <a:xfrm>
                  <a:off x="3074723" y="3259370"/>
                  <a:ext cx="165231" cy="27068"/>
                </a:xfrm>
                <a:custGeom>
                  <a:avLst/>
                  <a:gdLst/>
                  <a:ahLst/>
                  <a:cxnLst/>
                  <a:rect l="l" t="t" r="r" b="b"/>
                  <a:pathLst>
                    <a:path w="165231" h="27068" extrusionOk="0">
                      <a:moveTo>
                        <a:pt x="122373" y="20865"/>
                      </a:moveTo>
                      <a:cubicBezTo>
                        <a:pt x="111094" y="18610"/>
                        <a:pt x="101507" y="15790"/>
                        <a:pt x="93048" y="12407"/>
                      </a:cubicBezTo>
                      <a:lnTo>
                        <a:pt x="92484" y="12407"/>
                      </a:lnTo>
                      <a:lnTo>
                        <a:pt x="91920" y="12407"/>
                      </a:lnTo>
                      <a:cubicBezTo>
                        <a:pt x="86845" y="10151"/>
                        <a:pt x="82334" y="7895"/>
                        <a:pt x="77822" y="5639"/>
                      </a:cubicBezTo>
                      <a:cubicBezTo>
                        <a:pt x="75003" y="3948"/>
                        <a:pt x="72183" y="2256"/>
                        <a:pt x="69927" y="0"/>
                      </a:cubicBezTo>
                      <a:lnTo>
                        <a:pt x="0" y="0"/>
                      </a:lnTo>
                      <a:cubicBezTo>
                        <a:pt x="11843" y="9587"/>
                        <a:pt x="23685" y="18610"/>
                        <a:pt x="36091" y="27069"/>
                      </a:cubicBezTo>
                      <a:lnTo>
                        <a:pt x="165231" y="27069"/>
                      </a:lnTo>
                      <a:cubicBezTo>
                        <a:pt x="149441" y="25377"/>
                        <a:pt x="134779" y="23685"/>
                        <a:pt x="122373" y="2086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 name="Google Shape;1800;p24">
                  <a:extLst>
                    <a:ext uri="{FF2B5EF4-FFF2-40B4-BE49-F238E27FC236}">
                      <a16:creationId xmlns:a16="http://schemas.microsoft.com/office/drawing/2014/main" id="{99C08B00-ECC2-25A2-E250-1E57C50F9D6E}"/>
                    </a:ext>
                  </a:extLst>
                </p:cNvPr>
                <p:cNvSpPr/>
                <p:nvPr/>
              </p:nvSpPr>
              <p:spPr>
                <a:xfrm>
                  <a:off x="2945019" y="3107109"/>
                  <a:ext cx="583102" cy="27068"/>
                </a:xfrm>
                <a:custGeom>
                  <a:avLst/>
                  <a:gdLst/>
                  <a:ahLst/>
                  <a:cxnLst/>
                  <a:rect l="l" t="t" r="r" b="b"/>
                  <a:pathLst>
                    <a:path w="583102" h="27068" extrusionOk="0">
                      <a:moveTo>
                        <a:pt x="562801" y="26505"/>
                      </a:moveTo>
                      <a:cubicBezTo>
                        <a:pt x="561109" y="21429"/>
                        <a:pt x="561673" y="15790"/>
                        <a:pt x="564493" y="11279"/>
                      </a:cubicBezTo>
                      <a:cubicBezTo>
                        <a:pt x="566185" y="8459"/>
                        <a:pt x="568441" y="6767"/>
                        <a:pt x="572388" y="4511"/>
                      </a:cubicBezTo>
                      <a:cubicBezTo>
                        <a:pt x="575208" y="2820"/>
                        <a:pt x="579155" y="1692"/>
                        <a:pt x="583103" y="0"/>
                      </a:cubicBezTo>
                      <a:lnTo>
                        <a:pt x="0" y="0"/>
                      </a:lnTo>
                      <a:cubicBezTo>
                        <a:pt x="5075" y="9023"/>
                        <a:pt x="10715" y="18046"/>
                        <a:pt x="16918" y="27069"/>
                      </a:cubicBezTo>
                      <a:lnTo>
                        <a:pt x="563365" y="27069"/>
                      </a:lnTo>
                      <a:cubicBezTo>
                        <a:pt x="563365" y="27069"/>
                        <a:pt x="562801" y="27069"/>
                        <a:pt x="562801" y="2650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 name="Google Shape;1801;p24">
                  <a:extLst>
                    <a:ext uri="{FF2B5EF4-FFF2-40B4-BE49-F238E27FC236}">
                      <a16:creationId xmlns:a16="http://schemas.microsoft.com/office/drawing/2014/main" id="{2B62116F-C634-3E94-7467-F68CCCEAEBAF}"/>
                    </a:ext>
                  </a:extLst>
                </p:cNvPr>
                <p:cNvSpPr/>
                <p:nvPr/>
              </p:nvSpPr>
              <p:spPr>
                <a:xfrm>
                  <a:off x="3668540" y="3107673"/>
                  <a:ext cx="225571" cy="27068"/>
                </a:xfrm>
                <a:custGeom>
                  <a:avLst/>
                  <a:gdLst/>
                  <a:ahLst/>
                  <a:cxnLst/>
                  <a:rect l="l" t="t" r="r" b="b"/>
                  <a:pathLst>
                    <a:path w="225571" h="27068" extrusionOk="0">
                      <a:moveTo>
                        <a:pt x="43986" y="9023"/>
                      </a:moveTo>
                      <a:cubicBezTo>
                        <a:pt x="65980" y="14662"/>
                        <a:pt x="82334" y="20865"/>
                        <a:pt x="94176" y="27069"/>
                      </a:cubicBezTo>
                      <a:lnTo>
                        <a:pt x="208654" y="27069"/>
                      </a:lnTo>
                      <a:cubicBezTo>
                        <a:pt x="214293" y="18046"/>
                        <a:pt x="219932" y="9023"/>
                        <a:pt x="225572" y="0"/>
                      </a:cubicBezTo>
                      <a:lnTo>
                        <a:pt x="0" y="0"/>
                      </a:lnTo>
                      <a:cubicBezTo>
                        <a:pt x="15226" y="2256"/>
                        <a:pt x="30452" y="5639"/>
                        <a:pt x="43986" y="9023"/>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 name="Google Shape;1802;p24">
                  <a:extLst>
                    <a:ext uri="{FF2B5EF4-FFF2-40B4-BE49-F238E27FC236}">
                      <a16:creationId xmlns:a16="http://schemas.microsoft.com/office/drawing/2014/main" id="{0A4E8797-3173-3C77-1E13-142388F5A197}"/>
                    </a:ext>
                  </a:extLst>
                </p:cNvPr>
                <p:cNvSpPr/>
                <p:nvPr/>
              </p:nvSpPr>
              <p:spPr>
                <a:xfrm>
                  <a:off x="3765536" y="3157863"/>
                  <a:ext cx="95867" cy="27068"/>
                </a:xfrm>
                <a:custGeom>
                  <a:avLst/>
                  <a:gdLst/>
                  <a:ahLst/>
                  <a:cxnLst/>
                  <a:rect l="l" t="t" r="r" b="b"/>
                  <a:pathLst>
                    <a:path w="95867" h="27068" extrusionOk="0">
                      <a:moveTo>
                        <a:pt x="16918" y="4511"/>
                      </a:moveTo>
                      <a:cubicBezTo>
                        <a:pt x="16354" y="10151"/>
                        <a:pt x="12970" y="15790"/>
                        <a:pt x="7895" y="20865"/>
                      </a:cubicBezTo>
                      <a:lnTo>
                        <a:pt x="6203" y="22557"/>
                      </a:lnTo>
                      <a:cubicBezTo>
                        <a:pt x="4511" y="24249"/>
                        <a:pt x="2256" y="25941"/>
                        <a:pt x="0" y="27069"/>
                      </a:cubicBezTo>
                      <a:lnTo>
                        <a:pt x="74439" y="27069"/>
                      </a:lnTo>
                      <a:cubicBezTo>
                        <a:pt x="81770" y="18046"/>
                        <a:pt x="89101" y="9587"/>
                        <a:pt x="95868" y="0"/>
                      </a:cubicBezTo>
                      <a:lnTo>
                        <a:pt x="17482" y="0"/>
                      </a:lnTo>
                      <a:cubicBezTo>
                        <a:pt x="16918" y="1692"/>
                        <a:pt x="16918" y="3384"/>
                        <a:pt x="16918" y="4511"/>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 name="Google Shape;1803;p24">
                  <a:extLst>
                    <a:ext uri="{FF2B5EF4-FFF2-40B4-BE49-F238E27FC236}">
                      <a16:creationId xmlns:a16="http://schemas.microsoft.com/office/drawing/2014/main" id="{A5E62158-389B-B43E-B222-D6D49B7C885E}"/>
                    </a:ext>
                  </a:extLst>
                </p:cNvPr>
                <p:cNvSpPr/>
                <p:nvPr/>
              </p:nvSpPr>
              <p:spPr>
                <a:xfrm>
                  <a:off x="2978291" y="3158427"/>
                  <a:ext cx="482723" cy="27068"/>
                </a:xfrm>
                <a:custGeom>
                  <a:avLst/>
                  <a:gdLst/>
                  <a:ahLst/>
                  <a:cxnLst/>
                  <a:rect l="l" t="t" r="r" b="b"/>
                  <a:pathLst>
                    <a:path w="482723" h="27068" extrusionOk="0">
                      <a:moveTo>
                        <a:pt x="204142" y="27069"/>
                      </a:moveTo>
                      <a:cubicBezTo>
                        <a:pt x="227827" y="20865"/>
                        <a:pt x="256024" y="18046"/>
                        <a:pt x="286476" y="18046"/>
                      </a:cubicBezTo>
                      <a:cubicBezTo>
                        <a:pt x="316928" y="18046"/>
                        <a:pt x="347944" y="21429"/>
                        <a:pt x="372193" y="27069"/>
                      </a:cubicBezTo>
                      <a:lnTo>
                        <a:pt x="477084" y="27069"/>
                      </a:lnTo>
                      <a:cubicBezTo>
                        <a:pt x="474828" y="20865"/>
                        <a:pt x="475392" y="15790"/>
                        <a:pt x="475956" y="12407"/>
                      </a:cubicBezTo>
                      <a:cubicBezTo>
                        <a:pt x="477084" y="7331"/>
                        <a:pt x="479340" y="3384"/>
                        <a:pt x="482723" y="0"/>
                      </a:cubicBezTo>
                      <a:lnTo>
                        <a:pt x="0" y="0"/>
                      </a:lnTo>
                      <a:cubicBezTo>
                        <a:pt x="6767" y="9023"/>
                        <a:pt x="14098" y="18046"/>
                        <a:pt x="21429" y="27069"/>
                      </a:cubicBezTo>
                      <a:lnTo>
                        <a:pt x="204142" y="27069"/>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 name="Google Shape;1804;p24">
                  <a:extLst>
                    <a:ext uri="{FF2B5EF4-FFF2-40B4-BE49-F238E27FC236}">
                      <a16:creationId xmlns:a16="http://schemas.microsoft.com/office/drawing/2014/main" id="{2CDD36D8-21D9-3EAD-D54B-DCFCB71A12D9}"/>
                    </a:ext>
                  </a:extLst>
                </p:cNvPr>
                <p:cNvSpPr/>
                <p:nvPr/>
              </p:nvSpPr>
              <p:spPr>
                <a:xfrm>
                  <a:off x="3020021" y="3208617"/>
                  <a:ext cx="116169" cy="27068"/>
                </a:xfrm>
                <a:custGeom>
                  <a:avLst/>
                  <a:gdLst/>
                  <a:ahLst/>
                  <a:cxnLst/>
                  <a:rect l="l" t="t" r="r" b="b"/>
                  <a:pathLst>
                    <a:path w="116169" h="27068" extrusionOk="0">
                      <a:moveTo>
                        <a:pt x="107710" y="21429"/>
                      </a:moveTo>
                      <a:cubicBezTo>
                        <a:pt x="107710" y="15226"/>
                        <a:pt x="109402" y="7331"/>
                        <a:pt x="116169" y="0"/>
                      </a:cubicBezTo>
                      <a:lnTo>
                        <a:pt x="0" y="0"/>
                      </a:lnTo>
                      <a:cubicBezTo>
                        <a:pt x="8459" y="9023"/>
                        <a:pt x="18046" y="18046"/>
                        <a:pt x="27069" y="27069"/>
                      </a:cubicBezTo>
                      <a:lnTo>
                        <a:pt x="108274" y="27069"/>
                      </a:lnTo>
                      <a:cubicBezTo>
                        <a:pt x="108274" y="25377"/>
                        <a:pt x="107710" y="23121"/>
                        <a:pt x="107710" y="2142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 name="Google Shape;1805;p24">
                  <a:extLst>
                    <a:ext uri="{FF2B5EF4-FFF2-40B4-BE49-F238E27FC236}">
                      <a16:creationId xmlns:a16="http://schemas.microsoft.com/office/drawing/2014/main" id="{2B759650-432F-1EA2-52D3-8C7D24005C09}"/>
                    </a:ext>
                  </a:extLst>
                </p:cNvPr>
                <p:cNvSpPr/>
                <p:nvPr/>
              </p:nvSpPr>
              <p:spPr>
                <a:xfrm>
                  <a:off x="3397854" y="3208617"/>
                  <a:ext cx="421255" cy="27068"/>
                </a:xfrm>
                <a:custGeom>
                  <a:avLst/>
                  <a:gdLst/>
                  <a:ahLst/>
                  <a:cxnLst/>
                  <a:rect l="l" t="t" r="r" b="b"/>
                  <a:pathLst>
                    <a:path w="421255" h="27068" extrusionOk="0">
                      <a:moveTo>
                        <a:pt x="279709" y="8459"/>
                      </a:moveTo>
                      <a:lnTo>
                        <a:pt x="275761" y="9023"/>
                      </a:lnTo>
                      <a:cubicBezTo>
                        <a:pt x="243053" y="15790"/>
                        <a:pt x="209218" y="19174"/>
                        <a:pt x="177638" y="19174"/>
                      </a:cubicBezTo>
                      <a:cubicBezTo>
                        <a:pt x="146058" y="19174"/>
                        <a:pt x="106019" y="15790"/>
                        <a:pt x="80078" y="0"/>
                      </a:cubicBezTo>
                      <a:lnTo>
                        <a:pt x="0" y="0"/>
                      </a:lnTo>
                      <a:cubicBezTo>
                        <a:pt x="1692" y="2256"/>
                        <a:pt x="3947" y="4511"/>
                        <a:pt x="5075" y="6767"/>
                      </a:cubicBezTo>
                      <a:cubicBezTo>
                        <a:pt x="8459" y="12970"/>
                        <a:pt x="9023" y="20301"/>
                        <a:pt x="7331" y="27069"/>
                      </a:cubicBezTo>
                      <a:lnTo>
                        <a:pt x="394186" y="27069"/>
                      </a:lnTo>
                      <a:cubicBezTo>
                        <a:pt x="403773" y="18610"/>
                        <a:pt x="412796" y="9587"/>
                        <a:pt x="421255" y="0"/>
                      </a:cubicBezTo>
                      <a:lnTo>
                        <a:pt x="313545" y="0"/>
                      </a:lnTo>
                      <a:cubicBezTo>
                        <a:pt x="302830" y="3384"/>
                        <a:pt x="291551" y="5639"/>
                        <a:pt x="279709" y="845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 name="Google Shape;1806;p24">
                  <a:extLst>
                    <a:ext uri="{FF2B5EF4-FFF2-40B4-BE49-F238E27FC236}">
                      <a16:creationId xmlns:a16="http://schemas.microsoft.com/office/drawing/2014/main" id="{2477F0F7-A788-E53A-E17D-A65F03E81A0C}"/>
                    </a:ext>
                  </a:extLst>
                </p:cNvPr>
                <p:cNvSpPr/>
                <p:nvPr/>
              </p:nvSpPr>
              <p:spPr>
                <a:xfrm>
                  <a:off x="3464335" y="3112749"/>
                  <a:ext cx="308008" cy="104890"/>
                </a:xfrm>
                <a:custGeom>
                  <a:avLst/>
                  <a:gdLst/>
                  <a:ahLst/>
                  <a:cxnLst/>
                  <a:rect l="l" t="t" r="r" b="b"/>
                  <a:pathLst>
                    <a:path w="308008" h="104890" extrusionOk="0">
                      <a:moveTo>
                        <a:pt x="99314" y="47370"/>
                      </a:moveTo>
                      <a:cubicBezTo>
                        <a:pt x="93675" y="47370"/>
                        <a:pt x="86908" y="46242"/>
                        <a:pt x="79577" y="45114"/>
                      </a:cubicBezTo>
                      <a:cubicBezTo>
                        <a:pt x="71682" y="43986"/>
                        <a:pt x="62659" y="42295"/>
                        <a:pt x="53636" y="42295"/>
                      </a:cubicBezTo>
                      <a:cubicBezTo>
                        <a:pt x="51380" y="42295"/>
                        <a:pt x="49125" y="42295"/>
                        <a:pt x="46869" y="42295"/>
                      </a:cubicBezTo>
                      <a:cubicBezTo>
                        <a:pt x="35590" y="42295"/>
                        <a:pt x="25440" y="43423"/>
                        <a:pt x="17544" y="45678"/>
                      </a:cubicBezTo>
                      <a:cubicBezTo>
                        <a:pt x="6266" y="48498"/>
                        <a:pt x="-10652" y="63160"/>
                        <a:pt x="9086" y="79514"/>
                      </a:cubicBezTo>
                      <a:cubicBezTo>
                        <a:pt x="25440" y="95868"/>
                        <a:pt x="61531" y="104891"/>
                        <a:pt x="111721" y="104891"/>
                      </a:cubicBezTo>
                      <a:cubicBezTo>
                        <a:pt x="142737" y="104891"/>
                        <a:pt x="176009" y="101507"/>
                        <a:pt x="208153" y="94740"/>
                      </a:cubicBezTo>
                      <a:lnTo>
                        <a:pt x="211536" y="94176"/>
                      </a:lnTo>
                      <a:cubicBezTo>
                        <a:pt x="252703" y="85717"/>
                        <a:pt x="285975" y="72747"/>
                        <a:pt x="300073" y="60340"/>
                      </a:cubicBezTo>
                      <a:lnTo>
                        <a:pt x="301765" y="58649"/>
                      </a:lnTo>
                      <a:cubicBezTo>
                        <a:pt x="305148" y="55265"/>
                        <a:pt x="307404" y="51881"/>
                        <a:pt x="307968" y="48498"/>
                      </a:cubicBezTo>
                      <a:cubicBezTo>
                        <a:pt x="308532" y="42859"/>
                        <a:pt x="304020" y="28760"/>
                        <a:pt x="245936" y="14098"/>
                      </a:cubicBezTo>
                      <a:cubicBezTo>
                        <a:pt x="211536" y="5639"/>
                        <a:pt x="165294" y="0"/>
                        <a:pt x="125255" y="0"/>
                      </a:cubicBezTo>
                      <a:lnTo>
                        <a:pt x="122999" y="0"/>
                      </a:lnTo>
                      <a:cubicBezTo>
                        <a:pt x="86908" y="0"/>
                        <a:pt x="67170" y="3947"/>
                        <a:pt x="58711" y="9023"/>
                      </a:cubicBezTo>
                      <a:cubicBezTo>
                        <a:pt x="57019" y="10151"/>
                        <a:pt x="55328" y="11279"/>
                        <a:pt x="54764" y="12406"/>
                      </a:cubicBezTo>
                      <a:cubicBezTo>
                        <a:pt x="54200" y="13534"/>
                        <a:pt x="53636" y="15790"/>
                        <a:pt x="54200" y="18046"/>
                      </a:cubicBezTo>
                      <a:cubicBezTo>
                        <a:pt x="59839" y="31580"/>
                        <a:pt x="82960" y="34964"/>
                        <a:pt x="103826" y="34964"/>
                      </a:cubicBezTo>
                      <a:cubicBezTo>
                        <a:pt x="115668" y="35528"/>
                        <a:pt x="115104" y="40603"/>
                        <a:pt x="112849" y="42859"/>
                      </a:cubicBezTo>
                      <a:cubicBezTo>
                        <a:pt x="108901" y="46806"/>
                        <a:pt x="103262" y="47370"/>
                        <a:pt x="99314" y="4737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1807;p24">
                  <a:extLst>
                    <a:ext uri="{FF2B5EF4-FFF2-40B4-BE49-F238E27FC236}">
                      <a16:creationId xmlns:a16="http://schemas.microsoft.com/office/drawing/2014/main" id="{4E1A9E19-5CD5-42D3-0F10-C42B1C2AED51}"/>
                    </a:ext>
                  </a:extLst>
                </p:cNvPr>
                <p:cNvSpPr/>
                <p:nvPr/>
              </p:nvSpPr>
              <p:spPr>
                <a:xfrm>
                  <a:off x="3740723" y="2976278"/>
                  <a:ext cx="137034" cy="22557"/>
                </a:xfrm>
                <a:custGeom>
                  <a:avLst/>
                  <a:gdLst/>
                  <a:ahLst/>
                  <a:cxnLst/>
                  <a:rect l="l" t="t" r="r" b="b"/>
                  <a:pathLst>
                    <a:path w="137034" h="22557" extrusionOk="0">
                      <a:moveTo>
                        <a:pt x="137035" y="11842"/>
                      </a:moveTo>
                      <a:lnTo>
                        <a:pt x="1128" y="0"/>
                      </a:lnTo>
                      <a:cubicBezTo>
                        <a:pt x="564" y="3384"/>
                        <a:pt x="564" y="7331"/>
                        <a:pt x="0" y="10715"/>
                      </a:cubicBezTo>
                      <a:lnTo>
                        <a:pt x="135907" y="22557"/>
                      </a:lnTo>
                      <a:cubicBezTo>
                        <a:pt x="136471" y="19174"/>
                        <a:pt x="136471" y="15790"/>
                        <a:pt x="137035" y="1184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 name="Google Shape;1808;p24">
                  <a:extLst>
                    <a:ext uri="{FF2B5EF4-FFF2-40B4-BE49-F238E27FC236}">
                      <a16:creationId xmlns:a16="http://schemas.microsoft.com/office/drawing/2014/main" id="{D3825AA9-5D62-F1C8-70FA-A22803A60778}"/>
                    </a:ext>
                  </a:extLst>
                </p:cNvPr>
                <p:cNvSpPr/>
                <p:nvPr/>
              </p:nvSpPr>
              <p:spPr>
                <a:xfrm>
                  <a:off x="3738467" y="2868567"/>
                  <a:ext cx="136470" cy="34399"/>
                </a:xfrm>
                <a:custGeom>
                  <a:avLst/>
                  <a:gdLst/>
                  <a:ahLst/>
                  <a:cxnLst/>
                  <a:rect l="l" t="t" r="r" b="b"/>
                  <a:pathLst>
                    <a:path w="136470" h="34399" extrusionOk="0">
                      <a:moveTo>
                        <a:pt x="134779" y="0"/>
                      </a:moveTo>
                      <a:lnTo>
                        <a:pt x="0" y="23685"/>
                      </a:lnTo>
                      <a:cubicBezTo>
                        <a:pt x="564" y="27069"/>
                        <a:pt x="1128" y="31016"/>
                        <a:pt x="1692" y="34400"/>
                      </a:cubicBezTo>
                      <a:lnTo>
                        <a:pt x="136471" y="10151"/>
                      </a:lnTo>
                      <a:cubicBezTo>
                        <a:pt x="135907" y="6767"/>
                        <a:pt x="135343" y="3384"/>
                        <a:pt x="134779" y="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1809;p24">
                  <a:extLst>
                    <a:ext uri="{FF2B5EF4-FFF2-40B4-BE49-F238E27FC236}">
                      <a16:creationId xmlns:a16="http://schemas.microsoft.com/office/drawing/2014/main" id="{6532F95F-0B68-91AF-0CEA-DCE66B37E060}"/>
                    </a:ext>
                  </a:extLst>
                </p:cNvPr>
                <p:cNvSpPr/>
                <p:nvPr/>
              </p:nvSpPr>
              <p:spPr>
                <a:xfrm>
                  <a:off x="3714218" y="2753526"/>
                  <a:ext cx="128575" cy="67671"/>
                </a:xfrm>
                <a:custGeom>
                  <a:avLst/>
                  <a:gdLst/>
                  <a:ahLst/>
                  <a:cxnLst/>
                  <a:rect l="l" t="t" r="r" b="b"/>
                  <a:pathLst>
                    <a:path w="128575" h="67671" extrusionOk="0">
                      <a:moveTo>
                        <a:pt x="0" y="58085"/>
                      </a:moveTo>
                      <a:cubicBezTo>
                        <a:pt x="1692" y="61468"/>
                        <a:pt x="2820" y="64852"/>
                        <a:pt x="4511" y="67672"/>
                      </a:cubicBezTo>
                      <a:lnTo>
                        <a:pt x="128576" y="9587"/>
                      </a:lnTo>
                      <a:cubicBezTo>
                        <a:pt x="126884" y="6203"/>
                        <a:pt x="125756" y="2820"/>
                        <a:pt x="124064" y="0"/>
                      </a:cubicBezTo>
                      <a:lnTo>
                        <a:pt x="0" y="58085"/>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1810;p24">
                  <a:extLst>
                    <a:ext uri="{FF2B5EF4-FFF2-40B4-BE49-F238E27FC236}">
                      <a16:creationId xmlns:a16="http://schemas.microsoft.com/office/drawing/2014/main" id="{2BFBA8B9-E25E-5B50-AFD2-5997E038EB51}"/>
                    </a:ext>
                  </a:extLst>
                </p:cNvPr>
                <p:cNvSpPr/>
                <p:nvPr/>
              </p:nvSpPr>
              <p:spPr>
                <a:xfrm>
                  <a:off x="3669104" y="2652019"/>
                  <a:ext cx="111657" cy="96995"/>
                </a:xfrm>
                <a:custGeom>
                  <a:avLst/>
                  <a:gdLst/>
                  <a:ahLst/>
                  <a:cxnLst/>
                  <a:rect l="l" t="t" r="r" b="b"/>
                  <a:pathLst>
                    <a:path w="111657" h="96995" extrusionOk="0">
                      <a:moveTo>
                        <a:pt x="111658" y="8459"/>
                      </a:moveTo>
                      <a:cubicBezTo>
                        <a:pt x="109402" y="5639"/>
                        <a:pt x="107147" y="2820"/>
                        <a:pt x="104891" y="0"/>
                      </a:cubicBezTo>
                      <a:lnTo>
                        <a:pt x="0" y="88537"/>
                      </a:lnTo>
                      <a:cubicBezTo>
                        <a:pt x="2256" y="91357"/>
                        <a:pt x="4511" y="94176"/>
                        <a:pt x="6767" y="96996"/>
                      </a:cubicBezTo>
                      <a:lnTo>
                        <a:pt x="111658" y="8459"/>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1811;p24">
                  <a:extLst>
                    <a:ext uri="{FF2B5EF4-FFF2-40B4-BE49-F238E27FC236}">
                      <a16:creationId xmlns:a16="http://schemas.microsoft.com/office/drawing/2014/main" id="{C9090E76-2507-C1F7-2CF5-8D0FC192E25B}"/>
                    </a:ext>
                  </a:extLst>
                </p:cNvPr>
                <p:cNvSpPr/>
                <p:nvPr/>
              </p:nvSpPr>
              <p:spPr>
                <a:xfrm>
                  <a:off x="3610455" y="2573632"/>
                  <a:ext cx="88536" cy="118425"/>
                </a:xfrm>
                <a:custGeom>
                  <a:avLst/>
                  <a:gdLst/>
                  <a:ahLst/>
                  <a:cxnLst/>
                  <a:rect l="l" t="t" r="r" b="b"/>
                  <a:pathLst>
                    <a:path w="88536" h="118425" extrusionOk="0">
                      <a:moveTo>
                        <a:pt x="88537" y="6203"/>
                      </a:moveTo>
                      <a:cubicBezTo>
                        <a:pt x="85717" y="3947"/>
                        <a:pt x="82898" y="1692"/>
                        <a:pt x="80078" y="0"/>
                      </a:cubicBezTo>
                      <a:lnTo>
                        <a:pt x="0" y="111658"/>
                      </a:lnTo>
                      <a:cubicBezTo>
                        <a:pt x="2820" y="113914"/>
                        <a:pt x="5639" y="116169"/>
                        <a:pt x="8459" y="118425"/>
                      </a:cubicBezTo>
                      <a:lnTo>
                        <a:pt x="88537" y="6203"/>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1812;p24">
                  <a:extLst>
                    <a:ext uri="{FF2B5EF4-FFF2-40B4-BE49-F238E27FC236}">
                      <a16:creationId xmlns:a16="http://schemas.microsoft.com/office/drawing/2014/main" id="{0B483569-4185-463A-4B4C-159A13D3886C}"/>
                    </a:ext>
                  </a:extLst>
                </p:cNvPr>
                <p:cNvSpPr/>
                <p:nvPr/>
              </p:nvSpPr>
              <p:spPr>
                <a:xfrm>
                  <a:off x="3539964" y="2518367"/>
                  <a:ext cx="59776" cy="131959"/>
                </a:xfrm>
                <a:custGeom>
                  <a:avLst/>
                  <a:gdLst/>
                  <a:ahLst/>
                  <a:cxnLst/>
                  <a:rect l="l" t="t" r="r" b="b"/>
                  <a:pathLst>
                    <a:path w="59776" h="131959" extrusionOk="0">
                      <a:moveTo>
                        <a:pt x="10151" y="131959"/>
                      </a:moveTo>
                      <a:lnTo>
                        <a:pt x="59777" y="3947"/>
                      </a:lnTo>
                      <a:cubicBezTo>
                        <a:pt x="56393" y="2820"/>
                        <a:pt x="53009" y="1128"/>
                        <a:pt x="49626" y="0"/>
                      </a:cubicBezTo>
                      <a:lnTo>
                        <a:pt x="0" y="128012"/>
                      </a:lnTo>
                      <a:cubicBezTo>
                        <a:pt x="3384" y="129140"/>
                        <a:pt x="6767" y="130832"/>
                        <a:pt x="10151" y="13195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1813;p24">
                  <a:extLst>
                    <a:ext uri="{FF2B5EF4-FFF2-40B4-BE49-F238E27FC236}">
                      <a16:creationId xmlns:a16="http://schemas.microsoft.com/office/drawing/2014/main" id="{F47F4D46-A83C-7BAA-9CFF-BF2C75FFBE81}"/>
                    </a:ext>
                  </a:extLst>
                </p:cNvPr>
                <p:cNvSpPr/>
                <p:nvPr/>
              </p:nvSpPr>
              <p:spPr>
                <a:xfrm>
                  <a:off x="2965320" y="2976842"/>
                  <a:ext cx="135342" cy="21993"/>
                </a:xfrm>
                <a:custGeom>
                  <a:avLst/>
                  <a:gdLst/>
                  <a:ahLst/>
                  <a:cxnLst/>
                  <a:rect l="l" t="t" r="r" b="b"/>
                  <a:pathLst>
                    <a:path w="135342" h="21993" extrusionOk="0">
                      <a:moveTo>
                        <a:pt x="1128" y="21993"/>
                      </a:moveTo>
                      <a:lnTo>
                        <a:pt x="135343" y="10715"/>
                      </a:lnTo>
                      <a:cubicBezTo>
                        <a:pt x="134779" y="7331"/>
                        <a:pt x="134215" y="3384"/>
                        <a:pt x="134215" y="0"/>
                      </a:cubicBezTo>
                      <a:lnTo>
                        <a:pt x="0" y="11279"/>
                      </a:lnTo>
                      <a:cubicBezTo>
                        <a:pt x="0" y="14662"/>
                        <a:pt x="564" y="18610"/>
                        <a:pt x="1128" y="21993"/>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1814;p24">
                  <a:extLst>
                    <a:ext uri="{FF2B5EF4-FFF2-40B4-BE49-F238E27FC236}">
                      <a16:creationId xmlns:a16="http://schemas.microsoft.com/office/drawing/2014/main" id="{1225E02E-510F-72A7-B9C5-99C4925B590B}"/>
                    </a:ext>
                  </a:extLst>
                </p:cNvPr>
                <p:cNvSpPr/>
                <p:nvPr/>
              </p:nvSpPr>
              <p:spPr>
                <a:xfrm>
                  <a:off x="2967576" y="2868567"/>
                  <a:ext cx="134779" cy="34399"/>
                </a:xfrm>
                <a:custGeom>
                  <a:avLst/>
                  <a:gdLst/>
                  <a:ahLst/>
                  <a:cxnLst/>
                  <a:rect l="l" t="t" r="r" b="b"/>
                  <a:pathLst>
                    <a:path w="134779" h="34399" extrusionOk="0">
                      <a:moveTo>
                        <a:pt x="134779" y="23685"/>
                      </a:moveTo>
                      <a:lnTo>
                        <a:pt x="1692" y="0"/>
                      </a:lnTo>
                      <a:cubicBezTo>
                        <a:pt x="1128" y="3384"/>
                        <a:pt x="564" y="7331"/>
                        <a:pt x="0" y="10715"/>
                      </a:cubicBezTo>
                      <a:lnTo>
                        <a:pt x="133087" y="34400"/>
                      </a:lnTo>
                      <a:cubicBezTo>
                        <a:pt x="133651" y="30452"/>
                        <a:pt x="134215" y="27069"/>
                        <a:pt x="134779" y="2368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1815;p24">
                  <a:extLst>
                    <a:ext uri="{FF2B5EF4-FFF2-40B4-BE49-F238E27FC236}">
                      <a16:creationId xmlns:a16="http://schemas.microsoft.com/office/drawing/2014/main" id="{74C8EFF3-58E5-6F79-B554-10F069209562}"/>
                    </a:ext>
                  </a:extLst>
                </p:cNvPr>
                <p:cNvSpPr/>
                <p:nvPr/>
              </p:nvSpPr>
              <p:spPr>
                <a:xfrm>
                  <a:off x="3000284" y="2754090"/>
                  <a:ext cx="127447" cy="67107"/>
                </a:xfrm>
                <a:custGeom>
                  <a:avLst/>
                  <a:gdLst/>
                  <a:ahLst/>
                  <a:cxnLst/>
                  <a:rect l="l" t="t" r="r" b="b"/>
                  <a:pathLst>
                    <a:path w="127447" h="67107" extrusionOk="0">
                      <a:moveTo>
                        <a:pt x="0" y="9587"/>
                      </a:moveTo>
                      <a:lnTo>
                        <a:pt x="122937" y="67108"/>
                      </a:lnTo>
                      <a:cubicBezTo>
                        <a:pt x="124064" y="63724"/>
                        <a:pt x="125756" y="60340"/>
                        <a:pt x="127448" y="57521"/>
                      </a:cubicBezTo>
                      <a:lnTo>
                        <a:pt x="5075" y="0"/>
                      </a:lnTo>
                      <a:cubicBezTo>
                        <a:pt x="2820" y="3384"/>
                        <a:pt x="1128" y="6203"/>
                        <a:pt x="0" y="9587"/>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1816;p24">
                  <a:extLst>
                    <a:ext uri="{FF2B5EF4-FFF2-40B4-BE49-F238E27FC236}">
                      <a16:creationId xmlns:a16="http://schemas.microsoft.com/office/drawing/2014/main" id="{A28B63E0-6255-B601-1968-C8FB473B2E56}"/>
                    </a:ext>
                  </a:extLst>
                </p:cNvPr>
                <p:cNvSpPr/>
                <p:nvPr/>
              </p:nvSpPr>
              <p:spPr>
                <a:xfrm>
                  <a:off x="3061752" y="2652582"/>
                  <a:ext cx="110530" cy="95867"/>
                </a:xfrm>
                <a:custGeom>
                  <a:avLst/>
                  <a:gdLst/>
                  <a:ahLst/>
                  <a:cxnLst/>
                  <a:rect l="l" t="t" r="r" b="b"/>
                  <a:pathLst>
                    <a:path w="110530" h="95867" extrusionOk="0">
                      <a:moveTo>
                        <a:pt x="110530" y="87409"/>
                      </a:moveTo>
                      <a:lnTo>
                        <a:pt x="6767" y="0"/>
                      </a:lnTo>
                      <a:cubicBezTo>
                        <a:pt x="4511" y="2820"/>
                        <a:pt x="2256" y="5639"/>
                        <a:pt x="0" y="8459"/>
                      </a:cubicBezTo>
                      <a:lnTo>
                        <a:pt x="103763" y="95868"/>
                      </a:lnTo>
                      <a:cubicBezTo>
                        <a:pt x="106019" y="93048"/>
                        <a:pt x="108274" y="90229"/>
                        <a:pt x="110530" y="8740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1817;p24">
                  <a:extLst>
                    <a:ext uri="{FF2B5EF4-FFF2-40B4-BE49-F238E27FC236}">
                      <a16:creationId xmlns:a16="http://schemas.microsoft.com/office/drawing/2014/main" id="{4B7FEEC2-DB1C-F5BC-06BE-FEFAF54C9EEC}"/>
                    </a:ext>
                  </a:extLst>
                </p:cNvPr>
                <p:cNvSpPr/>
                <p:nvPr/>
              </p:nvSpPr>
              <p:spPr>
                <a:xfrm>
                  <a:off x="3138447" y="2577580"/>
                  <a:ext cx="89100" cy="116733"/>
                </a:xfrm>
                <a:custGeom>
                  <a:avLst/>
                  <a:gdLst/>
                  <a:ahLst/>
                  <a:cxnLst/>
                  <a:rect l="l" t="t" r="r" b="b"/>
                  <a:pathLst>
                    <a:path w="89100" h="116733" extrusionOk="0">
                      <a:moveTo>
                        <a:pt x="80642" y="116733"/>
                      </a:moveTo>
                      <a:cubicBezTo>
                        <a:pt x="83461" y="114478"/>
                        <a:pt x="86281" y="112222"/>
                        <a:pt x="89101" y="109966"/>
                      </a:cubicBezTo>
                      <a:lnTo>
                        <a:pt x="8459" y="0"/>
                      </a:lnTo>
                      <a:cubicBezTo>
                        <a:pt x="5639" y="2256"/>
                        <a:pt x="2820" y="4511"/>
                        <a:pt x="0" y="6767"/>
                      </a:cubicBezTo>
                      <a:lnTo>
                        <a:pt x="80642" y="116733"/>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1818;p24">
                  <a:extLst>
                    <a:ext uri="{FF2B5EF4-FFF2-40B4-BE49-F238E27FC236}">
                      <a16:creationId xmlns:a16="http://schemas.microsoft.com/office/drawing/2014/main" id="{763F4BE9-4475-F3E3-DAAE-3461962B0877}"/>
                    </a:ext>
                  </a:extLst>
                </p:cNvPr>
                <p:cNvSpPr/>
                <p:nvPr/>
              </p:nvSpPr>
              <p:spPr>
                <a:xfrm>
                  <a:off x="3223036" y="2527390"/>
                  <a:ext cx="64851" cy="129703"/>
                </a:xfrm>
                <a:custGeom>
                  <a:avLst/>
                  <a:gdLst/>
                  <a:ahLst/>
                  <a:cxnLst/>
                  <a:rect l="l" t="t" r="r" b="b"/>
                  <a:pathLst>
                    <a:path w="64851" h="129703" extrusionOk="0">
                      <a:moveTo>
                        <a:pt x="64852" y="124628"/>
                      </a:moveTo>
                      <a:lnTo>
                        <a:pt x="9587" y="0"/>
                      </a:lnTo>
                      <a:cubicBezTo>
                        <a:pt x="6203" y="1692"/>
                        <a:pt x="2820" y="2820"/>
                        <a:pt x="0" y="4511"/>
                      </a:cubicBezTo>
                      <a:lnTo>
                        <a:pt x="55265" y="129704"/>
                      </a:lnTo>
                      <a:cubicBezTo>
                        <a:pt x="58085" y="127448"/>
                        <a:pt x="61468" y="126320"/>
                        <a:pt x="64852" y="124628"/>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1819;p24">
                  <a:extLst>
                    <a:ext uri="{FF2B5EF4-FFF2-40B4-BE49-F238E27FC236}">
                      <a16:creationId xmlns:a16="http://schemas.microsoft.com/office/drawing/2014/main" id="{442C9FE9-BDEE-05ED-6402-AB71399E0DC8}"/>
                    </a:ext>
                  </a:extLst>
                </p:cNvPr>
                <p:cNvSpPr/>
                <p:nvPr/>
              </p:nvSpPr>
              <p:spPr>
                <a:xfrm>
                  <a:off x="3742979" y="2923832"/>
                  <a:ext cx="237978" cy="21429"/>
                </a:xfrm>
                <a:custGeom>
                  <a:avLst/>
                  <a:gdLst/>
                  <a:ahLst/>
                  <a:cxnLst/>
                  <a:rect l="l" t="t" r="r" b="b"/>
                  <a:pathLst>
                    <a:path w="237978" h="21429" extrusionOk="0">
                      <a:moveTo>
                        <a:pt x="564" y="21429"/>
                      </a:moveTo>
                      <a:lnTo>
                        <a:pt x="237978" y="10715"/>
                      </a:lnTo>
                      <a:cubicBezTo>
                        <a:pt x="237978" y="7331"/>
                        <a:pt x="237978" y="3384"/>
                        <a:pt x="237414" y="0"/>
                      </a:cubicBezTo>
                      <a:lnTo>
                        <a:pt x="0" y="10715"/>
                      </a:lnTo>
                      <a:cubicBezTo>
                        <a:pt x="0" y="14098"/>
                        <a:pt x="564" y="17482"/>
                        <a:pt x="564" y="2142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1820;p24">
                  <a:extLst>
                    <a:ext uri="{FF2B5EF4-FFF2-40B4-BE49-F238E27FC236}">
                      <a16:creationId xmlns:a16="http://schemas.microsoft.com/office/drawing/2014/main" id="{21DA5A51-9339-B976-66AD-C80A4844DE5A}"/>
                    </a:ext>
                  </a:extLst>
                </p:cNvPr>
                <p:cNvSpPr/>
                <p:nvPr/>
              </p:nvSpPr>
              <p:spPr>
                <a:xfrm>
                  <a:off x="3728880" y="2780030"/>
                  <a:ext cx="230646" cy="81769"/>
                </a:xfrm>
                <a:custGeom>
                  <a:avLst/>
                  <a:gdLst/>
                  <a:ahLst/>
                  <a:cxnLst/>
                  <a:rect l="l" t="t" r="r" b="b"/>
                  <a:pathLst>
                    <a:path w="230646" h="81769" extrusionOk="0">
                      <a:moveTo>
                        <a:pt x="3384" y="81770"/>
                      </a:moveTo>
                      <a:lnTo>
                        <a:pt x="230647" y="10151"/>
                      </a:lnTo>
                      <a:cubicBezTo>
                        <a:pt x="229519" y="6767"/>
                        <a:pt x="228391" y="3384"/>
                        <a:pt x="227827" y="0"/>
                      </a:cubicBezTo>
                      <a:lnTo>
                        <a:pt x="0" y="71055"/>
                      </a:lnTo>
                      <a:cubicBezTo>
                        <a:pt x="1128" y="74439"/>
                        <a:pt x="2256" y="78386"/>
                        <a:pt x="3384" y="8177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1821;p24">
                  <a:extLst>
                    <a:ext uri="{FF2B5EF4-FFF2-40B4-BE49-F238E27FC236}">
                      <a16:creationId xmlns:a16="http://schemas.microsoft.com/office/drawing/2014/main" id="{364C16DD-24FE-FDED-8AA6-05C12E88C324}"/>
                    </a:ext>
                  </a:extLst>
                </p:cNvPr>
                <p:cNvSpPr/>
                <p:nvPr/>
              </p:nvSpPr>
              <p:spPr>
                <a:xfrm>
                  <a:off x="3693917" y="2646943"/>
                  <a:ext cx="206397" cy="137034"/>
                </a:xfrm>
                <a:custGeom>
                  <a:avLst/>
                  <a:gdLst/>
                  <a:ahLst/>
                  <a:cxnLst/>
                  <a:rect l="l" t="t" r="r" b="b"/>
                  <a:pathLst>
                    <a:path w="206397" h="137034" extrusionOk="0">
                      <a:moveTo>
                        <a:pt x="5639" y="137035"/>
                      </a:moveTo>
                      <a:lnTo>
                        <a:pt x="206398" y="9023"/>
                      </a:lnTo>
                      <a:cubicBezTo>
                        <a:pt x="204706" y="6203"/>
                        <a:pt x="202451" y="2820"/>
                        <a:pt x="200759" y="0"/>
                      </a:cubicBezTo>
                      <a:lnTo>
                        <a:pt x="0" y="128012"/>
                      </a:lnTo>
                      <a:cubicBezTo>
                        <a:pt x="1692" y="130832"/>
                        <a:pt x="3947" y="133651"/>
                        <a:pt x="5639" y="13703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1822;p24">
                  <a:extLst>
                    <a:ext uri="{FF2B5EF4-FFF2-40B4-BE49-F238E27FC236}">
                      <a16:creationId xmlns:a16="http://schemas.microsoft.com/office/drawing/2014/main" id="{46BCD98F-33C7-7B41-FC93-BFD7D34A3265}"/>
                    </a:ext>
                  </a:extLst>
                </p:cNvPr>
                <p:cNvSpPr/>
                <p:nvPr/>
              </p:nvSpPr>
              <p:spPr>
                <a:xfrm>
                  <a:off x="3640343" y="2534157"/>
                  <a:ext cx="168614" cy="183276"/>
                </a:xfrm>
                <a:custGeom>
                  <a:avLst/>
                  <a:gdLst/>
                  <a:ahLst/>
                  <a:cxnLst/>
                  <a:rect l="l" t="t" r="r" b="b"/>
                  <a:pathLst>
                    <a:path w="168614" h="183276" extrusionOk="0">
                      <a:moveTo>
                        <a:pt x="168615" y="7331"/>
                      </a:moveTo>
                      <a:cubicBezTo>
                        <a:pt x="165795" y="5075"/>
                        <a:pt x="163539" y="2256"/>
                        <a:pt x="160720" y="0"/>
                      </a:cubicBezTo>
                      <a:lnTo>
                        <a:pt x="0" y="175946"/>
                      </a:lnTo>
                      <a:cubicBezTo>
                        <a:pt x="2820" y="178202"/>
                        <a:pt x="5075" y="181021"/>
                        <a:pt x="7895" y="183277"/>
                      </a:cubicBezTo>
                      <a:lnTo>
                        <a:pt x="168615" y="7331"/>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1823;p24">
                  <a:extLst>
                    <a:ext uri="{FF2B5EF4-FFF2-40B4-BE49-F238E27FC236}">
                      <a16:creationId xmlns:a16="http://schemas.microsoft.com/office/drawing/2014/main" id="{2D38852A-76B4-4F54-CB94-1587E5EFAC7E}"/>
                    </a:ext>
                  </a:extLst>
                </p:cNvPr>
                <p:cNvSpPr/>
                <p:nvPr/>
              </p:nvSpPr>
              <p:spPr>
                <a:xfrm>
                  <a:off x="3573800" y="2452388"/>
                  <a:ext cx="121808" cy="215984"/>
                </a:xfrm>
                <a:custGeom>
                  <a:avLst/>
                  <a:gdLst/>
                  <a:ahLst/>
                  <a:cxnLst/>
                  <a:rect l="l" t="t" r="r" b="b"/>
                  <a:pathLst>
                    <a:path w="121808" h="215984" extrusionOk="0">
                      <a:moveTo>
                        <a:pt x="121809" y="5075"/>
                      </a:moveTo>
                      <a:cubicBezTo>
                        <a:pt x="118425" y="3384"/>
                        <a:pt x="115605" y="1692"/>
                        <a:pt x="112222" y="0"/>
                      </a:cubicBezTo>
                      <a:lnTo>
                        <a:pt x="0" y="210346"/>
                      </a:lnTo>
                      <a:cubicBezTo>
                        <a:pt x="3384" y="212037"/>
                        <a:pt x="6203" y="213729"/>
                        <a:pt x="9587" y="215985"/>
                      </a:cubicBezTo>
                      <a:lnTo>
                        <a:pt x="121809" y="5075"/>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1824;p24">
                  <a:extLst>
                    <a:ext uri="{FF2B5EF4-FFF2-40B4-BE49-F238E27FC236}">
                      <a16:creationId xmlns:a16="http://schemas.microsoft.com/office/drawing/2014/main" id="{E5FF0458-0BE9-6919-8C2E-EB114A5ABB81}"/>
                    </a:ext>
                  </a:extLst>
                </p:cNvPr>
                <p:cNvSpPr/>
                <p:nvPr/>
              </p:nvSpPr>
              <p:spPr>
                <a:xfrm>
                  <a:off x="2862121" y="2924396"/>
                  <a:ext cx="235722" cy="20865"/>
                </a:xfrm>
                <a:custGeom>
                  <a:avLst/>
                  <a:gdLst/>
                  <a:ahLst/>
                  <a:cxnLst/>
                  <a:rect l="l" t="t" r="r" b="b"/>
                  <a:pathLst>
                    <a:path w="235722" h="20865" extrusionOk="0">
                      <a:moveTo>
                        <a:pt x="235722" y="10151"/>
                      </a:moveTo>
                      <a:lnTo>
                        <a:pt x="564" y="0"/>
                      </a:lnTo>
                      <a:cubicBezTo>
                        <a:pt x="564" y="3384"/>
                        <a:pt x="564" y="7331"/>
                        <a:pt x="0" y="10715"/>
                      </a:cubicBezTo>
                      <a:lnTo>
                        <a:pt x="235722" y="20865"/>
                      </a:lnTo>
                      <a:cubicBezTo>
                        <a:pt x="235722" y="16918"/>
                        <a:pt x="235722" y="13534"/>
                        <a:pt x="235722" y="10151"/>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1825;p24">
                  <a:extLst>
                    <a:ext uri="{FF2B5EF4-FFF2-40B4-BE49-F238E27FC236}">
                      <a16:creationId xmlns:a16="http://schemas.microsoft.com/office/drawing/2014/main" id="{A47D7665-3F2A-3FC0-DC51-3D412F00ABFC}"/>
                    </a:ext>
                  </a:extLst>
                </p:cNvPr>
                <p:cNvSpPr/>
                <p:nvPr/>
              </p:nvSpPr>
              <p:spPr>
                <a:xfrm>
                  <a:off x="2884115" y="2780030"/>
                  <a:ext cx="227827" cy="81205"/>
                </a:xfrm>
                <a:custGeom>
                  <a:avLst/>
                  <a:gdLst/>
                  <a:ahLst/>
                  <a:cxnLst/>
                  <a:rect l="l" t="t" r="r" b="b"/>
                  <a:pathLst>
                    <a:path w="227827" h="81205" extrusionOk="0">
                      <a:moveTo>
                        <a:pt x="227827" y="71055"/>
                      </a:moveTo>
                      <a:lnTo>
                        <a:pt x="2820" y="0"/>
                      </a:lnTo>
                      <a:cubicBezTo>
                        <a:pt x="1692" y="3384"/>
                        <a:pt x="564" y="6767"/>
                        <a:pt x="0" y="10151"/>
                      </a:cubicBezTo>
                      <a:lnTo>
                        <a:pt x="225572" y="81206"/>
                      </a:lnTo>
                      <a:cubicBezTo>
                        <a:pt x="226136" y="77822"/>
                        <a:pt x="226700" y="74439"/>
                        <a:pt x="227827" y="7105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 name="Google Shape;1826;p24">
                  <a:extLst>
                    <a:ext uri="{FF2B5EF4-FFF2-40B4-BE49-F238E27FC236}">
                      <a16:creationId xmlns:a16="http://schemas.microsoft.com/office/drawing/2014/main" id="{0055C031-977B-89DB-20CD-8A2264204F65}"/>
                    </a:ext>
                  </a:extLst>
                </p:cNvPr>
                <p:cNvSpPr/>
                <p:nvPr/>
              </p:nvSpPr>
              <p:spPr>
                <a:xfrm>
                  <a:off x="2942199" y="2646943"/>
                  <a:ext cx="205270" cy="136470"/>
                </a:xfrm>
                <a:custGeom>
                  <a:avLst/>
                  <a:gdLst/>
                  <a:ahLst/>
                  <a:cxnLst/>
                  <a:rect l="l" t="t" r="r" b="b"/>
                  <a:pathLst>
                    <a:path w="205270" h="136470" extrusionOk="0">
                      <a:moveTo>
                        <a:pt x="205270" y="127448"/>
                      </a:moveTo>
                      <a:lnTo>
                        <a:pt x="5639" y="0"/>
                      </a:lnTo>
                      <a:cubicBezTo>
                        <a:pt x="3947" y="2820"/>
                        <a:pt x="1692" y="6203"/>
                        <a:pt x="0" y="9023"/>
                      </a:cubicBezTo>
                      <a:lnTo>
                        <a:pt x="199631" y="136471"/>
                      </a:lnTo>
                      <a:cubicBezTo>
                        <a:pt x="201323" y="133651"/>
                        <a:pt x="203578" y="130268"/>
                        <a:pt x="205270" y="127448"/>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1827;p24">
                  <a:extLst>
                    <a:ext uri="{FF2B5EF4-FFF2-40B4-BE49-F238E27FC236}">
                      <a16:creationId xmlns:a16="http://schemas.microsoft.com/office/drawing/2014/main" id="{9EE9A879-0F32-2946-B349-53A5570FD1FD}"/>
                    </a:ext>
                  </a:extLst>
                </p:cNvPr>
                <p:cNvSpPr/>
                <p:nvPr/>
              </p:nvSpPr>
              <p:spPr>
                <a:xfrm>
                  <a:off x="3026789" y="2540924"/>
                  <a:ext cx="170870" cy="179329"/>
                </a:xfrm>
                <a:custGeom>
                  <a:avLst/>
                  <a:gdLst/>
                  <a:ahLst/>
                  <a:cxnLst/>
                  <a:rect l="l" t="t" r="r" b="b"/>
                  <a:pathLst>
                    <a:path w="170870" h="179329" extrusionOk="0">
                      <a:moveTo>
                        <a:pt x="170871" y="171998"/>
                      </a:moveTo>
                      <a:lnTo>
                        <a:pt x="7895" y="0"/>
                      </a:lnTo>
                      <a:cubicBezTo>
                        <a:pt x="5075" y="2256"/>
                        <a:pt x="2820" y="5075"/>
                        <a:pt x="0" y="7331"/>
                      </a:cubicBezTo>
                      <a:lnTo>
                        <a:pt x="162976" y="179330"/>
                      </a:lnTo>
                      <a:cubicBezTo>
                        <a:pt x="165795" y="177074"/>
                        <a:pt x="168051" y="174818"/>
                        <a:pt x="170871" y="171998"/>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1828;p24">
                  <a:extLst>
                    <a:ext uri="{FF2B5EF4-FFF2-40B4-BE49-F238E27FC236}">
                      <a16:creationId xmlns:a16="http://schemas.microsoft.com/office/drawing/2014/main" id="{EA35CD4D-8C10-83D8-633E-8E8DE3AA4009}"/>
                    </a:ext>
                  </a:extLst>
                </p:cNvPr>
                <p:cNvSpPr/>
                <p:nvPr/>
              </p:nvSpPr>
              <p:spPr>
                <a:xfrm>
                  <a:off x="3127732" y="2463102"/>
                  <a:ext cx="128575" cy="210909"/>
                </a:xfrm>
                <a:custGeom>
                  <a:avLst/>
                  <a:gdLst/>
                  <a:ahLst/>
                  <a:cxnLst/>
                  <a:rect l="l" t="t" r="r" b="b"/>
                  <a:pathLst>
                    <a:path w="128575" h="210909" extrusionOk="0">
                      <a:moveTo>
                        <a:pt x="0" y="5639"/>
                      </a:moveTo>
                      <a:lnTo>
                        <a:pt x="119553" y="210910"/>
                      </a:lnTo>
                      <a:cubicBezTo>
                        <a:pt x="122373" y="209218"/>
                        <a:pt x="125756" y="206962"/>
                        <a:pt x="128576" y="205270"/>
                      </a:cubicBezTo>
                      <a:lnTo>
                        <a:pt x="9023" y="0"/>
                      </a:lnTo>
                      <a:cubicBezTo>
                        <a:pt x="6203" y="1692"/>
                        <a:pt x="3384" y="3384"/>
                        <a:pt x="0" y="563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1829;p24">
                  <a:extLst>
                    <a:ext uri="{FF2B5EF4-FFF2-40B4-BE49-F238E27FC236}">
                      <a16:creationId xmlns:a16="http://schemas.microsoft.com/office/drawing/2014/main" id="{A1149341-E2D9-52A4-F5AF-CBD107893B36}"/>
                    </a:ext>
                  </a:extLst>
                </p:cNvPr>
                <p:cNvSpPr/>
                <p:nvPr/>
              </p:nvSpPr>
              <p:spPr>
                <a:xfrm>
                  <a:off x="3014382" y="2468742"/>
                  <a:ext cx="41730" cy="42631"/>
                </a:xfrm>
                <a:custGeom>
                  <a:avLst/>
                  <a:gdLst/>
                  <a:ahLst/>
                  <a:cxnLst/>
                  <a:rect l="l" t="t" r="r" b="b"/>
                  <a:pathLst>
                    <a:path w="41730" h="42631" extrusionOk="0">
                      <a:moveTo>
                        <a:pt x="24813" y="6767"/>
                      </a:moveTo>
                      <a:lnTo>
                        <a:pt x="16918" y="0"/>
                      </a:lnTo>
                      <a:lnTo>
                        <a:pt x="3947" y="14662"/>
                      </a:lnTo>
                      <a:cubicBezTo>
                        <a:pt x="1128" y="17482"/>
                        <a:pt x="0" y="20865"/>
                        <a:pt x="0" y="24813"/>
                      </a:cubicBezTo>
                      <a:cubicBezTo>
                        <a:pt x="0" y="28760"/>
                        <a:pt x="1692" y="32144"/>
                        <a:pt x="4511" y="34400"/>
                      </a:cubicBezTo>
                      <a:cubicBezTo>
                        <a:pt x="7895" y="37219"/>
                        <a:pt x="12970" y="40039"/>
                        <a:pt x="19174" y="41167"/>
                      </a:cubicBezTo>
                      <a:cubicBezTo>
                        <a:pt x="25377" y="42859"/>
                        <a:pt x="32708" y="42859"/>
                        <a:pt x="41167" y="42295"/>
                      </a:cubicBezTo>
                      <a:lnTo>
                        <a:pt x="41731" y="37783"/>
                      </a:lnTo>
                      <a:cubicBezTo>
                        <a:pt x="36655" y="37783"/>
                        <a:pt x="31580" y="37219"/>
                        <a:pt x="27632" y="36091"/>
                      </a:cubicBezTo>
                      <a:cubicBezTo>
                        <a:pt x="23685" y="34964"/>
                        <a:pt x="20301" y="33272"/>
                        <a:pt x="18046" y="31016"/>
                      </a:cubicBezTo>
                      <a:cubicBezTo>
                        <a:pt x="15790" y="29324"/>
                        <a:pt x="14662" y="26505"/>
                        <a:pt x="14098" y="23685"/>
                      </a:cubicBezTo>
                      <a:cubicBezTo>
                        <a:pt x="13534" y="20865"/>
                        <a:pt x="14662" y="18610"/>
                        <a:pt x="16354" y="16354"/>
                      </a:cubicBezTo>
                      <a:lnTo>
                        <a:pt x="24813" y="6767"/>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1830;p24">
                  <a:extLst>
                    <a:ext uri="{FF2B5EF4-FFF2-40B4-BE49-F238E27FC236}">
                      <a16:creationId xmlns:a16="http://schemas.microsoft.com/office/drawing/2014/main" id="{A9AE283B-9B62-2A1D-3A67-9005A7A84162}"/>
                    </a:ext>
                  </a:extLst>
                </p:cNvPr>
                <p:cNvSpPr/>
                <p:nvPr/>
              </p:nvSpPr>
              <p:spPr>
                <a:xfrm>
                  <a:off x="3086001" y="2345805"/>
                  <a:ext cx="45607" cy="16353"/>
                </a:xfrm>
                <a:custGeom>
                  <a:avLst/>
                  <a:gdLst/>
                  <a:ahLst/>
                  <a:cxnLst/>
                  <a:rect l="l" t="t" r="r" b="b"/>
                  <a:pathLst>
                    <a:path w="45607" h="16353" extrusionOk="0">
                      <a:moveTo>
                        <a:pt x="14662" y="9023"/>
                      </a:moveTo>
                      <a:cubicBezTo>
                        <a:pt x="16354" y="7895"/>
                        <a:pt x="18046" y="7331"/>
                        <a:pt x="20301" y="7331"/>
                      </a:cubicBezTo>
                      <a:cubicBezTo>
                        <a:pt x="21993" y="7331"/>
                        <a:pt x="23685" y="7331"/>
                        <a:pt x="25377" y="7895"/>
                      </a:cubicBezTo>
                      <a:lnTo>
                        <a:pt x="44550" y="16354"/>
                      </a:lnTo>
                      <a:cubicBezTo>
                        <a:pt x="47370" y="14662"/>
                        <a:pt x="44550" y="11843"/>
                        <a:pt x="36091" y="7331"/>
                      </a:cubicBezTo>
                      <a:cubicBezTo>
                        <a:pt x="31580" y="5075"/>
                        <a:pt x="28760" y="3947"/>
                        <a:pt x="27069" y="3384"/>
                      </a:cubicBezTo>
                      <a:cubicBezTo>
                        <a:pt x="23121" y="1692"/>
                        <a:pt x="18610" y="564"/>
                        <a:pt x="14098" y="0"/>
                      </a:cubicBezTo>
                      <a:cubicBezTo>
                        <a:pt x="9587" y="0"/>
                        <a:pt x="6203" y="564"/>
                        <a:pt x="3384" y="2256"/>
                      </a:cubicBezTo>
                      <a:cubicBezTo>
                        <a:pt x="1692" y="3384"/>
                        <a:pt x="564" y="4511"/>
                        <a:pt x="0" y="5639"/>
                      </a:cubicBezTo>
                      <a:lnTo>
                        <a:pt x="10151" y="12970"/>
                      </a:lnTo>
                      <a:cubicBezTo>
                        <a:pt x="11279" y="11279"/>
                        <a:pt x="12970" y="10151"/>
                        <a:pt x="14662" y="9023"/>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 name="Google Shape;1831;p24">
                  <a:extLst>
                    <a:ext uri="{FF2B5EF4-FFF2-40B4-BE49-F238E27FC236}">
                      <a16:creationId xmlns:a16="http://schemas.microsoft.com/office/drawing/2014/main" id="{1E255978-1209-B49D-7C0A-8DC44BE6DF4F}"/>
                    </a:ext>
                  </a:extLst>
                </p:cNvPr>
                <p:cNvSpPr/>
                <p:nvPr/>
              </p:nvSpPr>
              <p:spPr>
                <a:xfrm>
                  <a:off x="3142394" y="2308535"/>
                  <a:ext cx="47370" cy="27683"/>
                </a:xfrm>
                <a:custGeom>
                  <a:avLst/>
                  <a:gdLst/>
                  <a:ahLst/>
                  <a:cxnLst/>
                  <a:rect l="l" t="t" r="r" b="b"/>
                  <a:pathLst>
                    <a:path w="47370" h="27683" extrusionOk="0">
                      <a:moveTo>
                        <a:pt x="11843" y="25992"/>
                      </a:moveTo>
                      <a:cubicBezTo>
                        <a:pt x="13534" y="24864"/>
                        <a:pt x="15226" y="24300"/>
                        <a:pt x="16354" y="23736"/>
                      </a:cubicBezTo>
                      <a:cubicBezTo>
                        <a:pt x="19174" y="22608"/>
                        <a:pt x="22557" y="22044"/>
                        <a:pt x="26505" y="22044"/>
                      </a:cubicBezTo>
                      <a:cubicBezTo>
                        <a:pt x="31016" y="22044"/>
                        <a:pt x="35528" y="23172"/>
                        <a:pt x="40603" y="24864"/>
                      </a:cubicBezTo>
                      <a:lnTo>
                        <a:pt x="47370" y="22044"/>
                      </a:lnTo>
                      <a:lnTo>
                        <a:pt x="29888" y="6254"/>
                      </a:lnTo>
                      <a:cubicBezTo>
                        <a:pt x="27069" y="3434"/>
                        <a:pt x="24249" y="1743"/>
                        <a:pt x="21429" y="615"/>
                      </a:cubicBezTo>
                      <a:cubicBezTo>
                        <a:pt x="18046" y="-513"/>
                        <a:pt x="15226" y="51"/>
                        <a:pt x="12406" y="1179"/>
                      </a:cubicBezTo>
                      <a:cubicBezTo>
                        <a:pt x="9023" y="2870"/>
                        <a:pt x="6767" y="4562"/>
                        <a:pt x="5639" y="5690"/>
                      </a:cubicBezTo>
                      <a:lnTo>
                        <a:pt x="15790" y="13021"/>
                      </a:lnTo>
                      <a:cubicBezTo>
                        <a:pt x="15790" y="12457"/>
                        <a:pt x="16354" y="11329"/>
                        <a:pt x="16918" y="10765"/>
                      </a:cubicBezTo>
                      <a:cubicBezTo>
                        <a:pt x="18046" y="9638"/>
                        <a:pt x="19174" y="9074"/>
                        <a:pt x="20301" y="8510"/>
                      </a:cubicBezTo>
                      <a:cubicBezTo>
                        <a:pt x="21993" y="7946"/>
                        <a:pt x="23685" y="7946"/>
                        <a:pt x="25941" y="8510"/>
                      </a:cubicBezTo>
                      <a:cubicBezTo>
                        <a:pt x="28196" y="9638"/>
                        <a:pt x="30452" y="10765"/>
                        <a:pt x="32708" y="13021"/>
                      </a:cubicBezTo>
                      <a:lnTo>
                        <a:pt x="43423" y="20916"/>
                      </a:lnTo>
                      <a:lnTo>
                        <a:pt x="42295" y="21480"/>
                      </a:lnTo>
                      <a:cubicBezTo>
                        <a:pt x="32144" y="18661"/>
                        <a:pt x="24249" y="16405"/>
                        <a:pt x="18610" y="15277"/>
                      </a:cubicBezTo>
                      <a:cubicBezTo>
                        <a:pt x="12406" y="14149"/>
                        <a:pt x="7895" y="14149"/>
                        <a:pt x="5639" y="15277"/>
                      </a:cubicBezTo>
                      <a:cubicBezTo>
                        <a:pt x="4511" y="15841"/>
                        <a:pt x="3384" y="16405"/>
                        <a:pt x="2256" y="16969"/>
                      </a:cubicBezTo>
                      <a:cubicBezTo>
                        <a:pt x="1128" y="17533"/>
                        <a:pt x="564" y="18097"/>
                        <a:pt x="0" y="19224"/>
                      </a:cubicBezTo>
                      <a:lnTo>
                        <a:pt x="9587" y="27683"/>
                      </a:lnTo>
                      <a:cubicBezTo>
                        <a:pt x="9587" y="27683"/>
                        <a:pt x="10715" y="26556"/>
                        <a:pt x="11843" y="2599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1832;p24">
                  <a:extLst>
                    <a:ext uri="{FF2B5EF4-FFF2-40B4-BE49-F238E27FC236}">
                      <a16:creationId xmlns:a16="http://schemas.microsoft.com/office/drawing/2014/main" id="{1944C342-4F7B-64BF-A093-E5DCE18F8EEC}"/>
                    </a:ext>
                  </a:extLst>
                </p:cNvPr>
                <p:cNvSpPr/>
                <p:nvPr/>
              </p:nvSpPr>
              <p:spPr>
                <a:xfrm>
                  <a:off x="2987314" y="2297871"/>
                  <a:ext cx="306855" cy="196247"/>
                </a:xfrm>
                <a:custGeom>
                  <a:avLst/>
                  <a:gdLst/>
                  <a:ahLst/>
                  <a:cxnLst/>
                  <a:rect l="l" t="t" r="r" b="b"/>
                  <a:pathLst>
                    <a:path w="306855" h="196247" extrusionOk="0">
                      <a:moveTo>
                        <a:pt x="49062" y="154517"/>
                      </a:moveTo>
                      <a:cubicBezTo>
                        <a:pt x="49626" y="154517"/>
                        <a:pt x="50190" y="154517"/>
                        <a:pt x="50754" y="155081"/>
                      </a:cubicBezTo>
                      <a:cubicBezTo>
                        <a:pt x="51318" y="155644"/>
                        <a:pt x="52445" y="156208"/>
                        <a:pt x="53009" y="156772"/>
                      </a:cubicBezTo>
                      <a:cubicBezTo>
                        <a:pt x="54701" y="158464"/>
                        <a:pt x="55265" y="161284"/>
                        <a:pt x="54137" y="164667"/>
                      </a:cubicBezTo>
                      <a:cubicBezTo>
                        <a:pt x="53009" y="168051"/>
                        <a:pt x="51318" y="171434"/>
                        <a:pt x="47934" y="174254"/>
                      </a:cubicBezTo>
                      <a:cubicBezTo>
                        <a:pt x="54701" y="178766"/>
                        <a:pt x="62032" y="181021"/>
                        <a:pt x="69363" y="182149"/>
                      </a:cubicBezTo>
                      <a:cubicBezTo>
                        <a:pt x="76130" y="182713"/>
                        <a:pt x="81770" y="181021"/>
                        <a:pt x="85717" y="177638"/>
                      </a:cubicBezTo>
                      <a:cubicBezTo>
                        <a:pt x="87409" y="175946"/>
                        <a:pt x="89101" y="173690"/>
                        <a:pt x="89665" y="171434"/>
                      </a:cubicBezTo>
                      <a:cubicBezTo>
                        <a:pt x="90793" y="168615"/>
                        <a:pt x="91920" y="166359"/>
                        <a:pt x="91920" y="162976"/>
                      </a:cubicBezTo>
                      <a:lnTo>
                        <a:pt x="100379" y="171434"/>
                      </a:lnTo>
                      <a:lnTo>
                        <a:pt x="113914" y="168615"/>
                      </a:lnTo>
                      <a:lnTo>
                        <a:pt x="76130" y="129140"/>
                      </a:lnTo>
                      <a:cubicBezTo>
                        <a:pt x="81770" y="124064"/>
                        <a:pt x="87409" y="119553"/>
                        <a:pt x="93048" y="114478"/>
                      </a:cubicBezTo>
                      <a:lnTo>
                        <a:pt x="121809" y="151133"/>
                      </a:lnTo>
                      <a:lnTo>
                        <a:pt x="136471" y="150005"/>
                      </a:lnTo>
                      <a:lnTo>
                        <a:pt x="102635" y="106583"/>
                      </a:lnTo>
                      <a:cubicBezTo>
                        <a:pt x="108838" y="101507"/>
                        <a:pt x="115605" y="96996"/>
                        <a:pt x="121809" y="92484"/>
                      </a:cubicBezTo>
                      <a:lnTo>
                        <a:pt x="130832" y="106583"/>
                      </a:lnTo>
                      <a:lnTo>
                        <a:pt x="125756" y="109966"/>
                      </a:lnTo>
                      <a:cubicBezTo>
                        <a:pt x="125192" y="110530"/>
                        <a:pt x="124628" y="111094"/>
                        <a:pt x="124628" y="112222"/>
                      </a:cubicBezTo>
                      <a:cubicBezTo>
                        <a:pt x="124064" y="112786"/>
                        <a:pt x="124628" y="113914"/>
                        <a:pt x="125192" y="114478"/>
                      </a:cubicBezTo>
                      <a:cubicBezTo>
                        <a:pt x="126884" y="116733"/>
                        <a:pt x="130268" y="118425"/>
                        <a:pt x="136471" y="119553"/>
                      </a:cubicBezTo>
                      <a:cubicBezTo>
                        <a:pt x="142674" y="120681"/>
                        <a:pt x="146622" y="120681"/>
                        <a:pt x="148877" y="118989"/>
                      </a:cubicBezTo>
                      <a:cubicBezTo>
                        <a:pt x="150005" y="118425"/>
                        <a:pt x="150569" y="117297"/>
                        <a:pt x="150569" y="116733"/>
                      </a:cubicBezTo>
                      <a:cubicBezTo>
                        <a:pt x="150569" y="115605"/>
                        <a:pt x="150569" y="114478"/>
                        <a:pt x="150005" y="113914"/>
                      </a:cubicBezTo>
                      <a:lnTo>
                        <a:pt x="132523" y="85717"/>
                      </a:lnTo>
                      <a:cubicBezTo>
                        <a:pt x="137035" y="82898"/>
                        <a:pt x="141546" y="79514"/>
                        <a:pt x="146058" y="76694"/>
                      </a:cubicBezTo>
                      <a:lnTo>
                        <a:pt x="172562" y="117861"/>
                      </a:lnTo>
                      <a:lnTo>
                        <a:pt x="186097" y="116733"/>
                      </a:lnTo>
                      <a:lnTo>
                        <a:pt x="156208" y="70491"/>
                      </a:lnTo>
                      <a:cubicBezTo>
                        <a:pt x="169743" y="62032"/>
                        <a:pt x="183841" y="54701"/>
                        <a:pt x="198503" y="47370"/>
                      </a:cubicBezTo>
                      <a:lnTo>
                        <a:pt x="205834" y="62596"/>
                      </a:lnTo>
                      <a:lnTo>
                        <a:pt x="182149" y="74439"/>
                      </a:lnTo>
                      <a:cubicBezTo>
                        <a:pt x="181021" y="75003"/>
                        <a:pt x="179893" y="76130"/>
                        <a:pt x="179329" y="77258"/>
                      </a:cubicBezTo>
                      <a:cubicBezTo>
                        <a:pt x="178766" y="78950"/>
                        <a:pt x="178766" y="80078"/>
                        <a:pt x="179329" y="81206"/>
                      </a:cubicBezTo>
                      <a:cubicBezTo>
                        <a:pt x="181021" y="84025"/>
                        <a:pt x="183841" y="86845"/>
                        <a:pt x="187788" y="88537"/>
                      </a:cubicBezTo>
                      <a:cubicBezTo>
                        <a:pt x="191736" y="90793"/>
                        <a:pt x="195119" y="91357"/>
                        <a:pt x="197375" y="90229"/>
                      </a:cubicBezTo>
                      <a:cubicBezTo>
                        <a:pt x="197939" y="89665"/>
                        <a:pt x="198503" y="89101"/>
                        <a:pt x="198503" y="88537"/>
                      </a:cubicBezTo>
                      <a:cubicBezTo>
                        <a:pt x="199067" y="87973"/>
                        <a:pt x="199067" y="87409"/>
                        <a:pt x="198503" y="86281"/>
                      </a:cubicBezTo>
                      <a:lnTo>
                        <a:pt x="196247" y="82334"/>
                      </a:lnTo>
                      <a:cubicBezTo>
                        <a:pt x="195683" y="81770"/>
                        <a:pt x="195683" y="80642"/>
                        <a:pt x="196247" y="80078"/>
                      </a:cubicBezTo>
                      <a:cubicBezTo>
                        <a:pt x="196247" y="79514"/>
                        <a:pt x="196811" y="78386"/>
                        <a:pt x="197375" y="78386"/>
                      </a:cubicBezTo>
                      <a:lnTo>
                        <a:pt x="210346" y="71619"/>
                      </a:lnTo>
                      <a:lnTo>
                        <a:pt x="219932" y="90793"/>
                      </a:lnTo>
                      <a:lnTo>
                        <a:pt x="233467" y="91357"/>
                      </a:lnTo>
                      <a:lnTo>
                        <a:pt x="208654" y="42295"/>
                      </a:lnTo>
                      <a:cubicBezTo>
                        <a:pt x="223880" y="35528"/>
                        <a:pt x="239106" y="28760"/>
                        <a:pt x="255460" y="23121"/>
                      </a:cubicBezTo>
                      <a:lnTo>
                        <a:pt x="262227" y="41167"/>
                      </a:lnTo>
                      <a:cubicBezTo>
                        <a:pt x="258280" y="38911"/>
                        <a:pt x="254332" y="37219"/>
                        <a:pt x="250384" y="36091"/>
                      </a:cubicBezTo>
                      <a:cubicBezTo>
                        <a:pt x="247001" y="34964"/>
                        <a:pt x="243617" y="34964"/>
                        <a:pt x="241926" y="36091"/>
                      </a:cubicBezTo>
                      <a:cubicBezTo>
                        <a:pt x="237414" y="37783"/>
                        <a:pt x="234031" y="40603"/>
                        <a:pt x="231775" y="44550"/>
                      </a:cubicBezTo>
                      <a:cubicBezTo>
                        <a:pt x="229519" y="48498"/>
                        <a:pt x="229519" y="52445"/>
                        <a:pt x="230647" y="56393"/>
                      </a:cubicBezTo>
                      <a:cubicBezTo>
                        <a:pt x="232339" y="60904"/>
                        <a:pt x="236286" y="64288"/>
                        <a:pt x="241926" y="67108"/>
                      </a:cubicBezTo>
                      <a:cubicBezTo>
                        <a:pt x="247565" y="69927"/>
                        <a:pt x="253204" y="70491"/>
                        <a:pt x="257152" y="69363"/>
                      </a:cubicBezTo>
                      <a:cubicBezTo>
                        <a:pt x="258843" y="68799"/>
                        <a:pt x="261099" y="67108"/>
                        <a:pt x="262791" y="65416"/>
                      </a:cubicBezTo>
                      <a:cubicBezTo>
                        <a:pt x="264483" y="63724"/>
                        <a:pt x="266738" y="61468"/>
                        <a:pt x="268430" y="58085"/>
                      </a:cubicBezTo>
                      <a:lnTo>
                        <a:pt x="272378" y="68799"/>
                      </a:lnTo>
                      <a:lnTo>
                        <a:pt x="285912" y="71619"/>
                      </a:lnTo>
                      <a:lnTo>
                        <a:pt x="277453" y="47934"/>
                      </a:lnTo>
                      <a:cubicBezTo>
                        <a:pt x="278581" y="44550"/>
                        <a:pt x="280273" y="42295"/>
                        <a:pt x="281965" y="40039"/>
                      </a:cubicBezTo>
                      <a:cubicBezTo>
                        <a:pt x="284220" y="37783"/>
                        <a:pt x="285912" y="36091"/>
                        <a:pt x="288168" y="35528"/>
                      </a:cubicBezTo>
                      <a:cubicBezTo>
                        <a:pt x="289296" y="34964"/>
                        <a:pt x="290423" y="34964"/>
                        <a:pt x="291551" y="36091"/>
                      </a:cubicBezTo>
                      <a:cubicBezTo>
                        <a:pt x="292679" y="36655"/>
                        <a:pt x="293807" y="37783"/>
                        <a:pt x="294371" y="38911"/>
                      </a:cubicBezTo>
                      <a:cubicBezTo>
                        <a:pt x="295499" y="41167"/>
                        <a:pt x="295499" y="44550"/>
                        <a:pt x="295499" y="47934"/>
                      </a:cubicBezTo>
                      <a:cubicBezTo>
                        <a:pt x="294935" y="51318"/>
                        <a:pt x="294371" y="55265"/>
                        <a:pt x="293243" y="58649"/>
                      </a:cubicBezTo>
                      <a:lnTo>
                        <a:pt x="305650" y="62032"/>
                      </a:lnTo>
                      <a:cubicBezTo>
                        <a:pt x="307341" y="54137"/>
                        <a:pt x="307341" y="47370"/>
                        <a:pt x="305086" y="41167"/>
                      </a:cubicBezTo>
                      <a:cubicBezTo>
                        <a:pt x="303394" y="36655"/>
                        <a:pt x="300010" y="32708"/>
                        <a:pt x="294935" y="29888"/>
                      </a:cubicBezTo>
                      <a:cubicBezTo>
                        <a:pt x="289860" y="26505"/>
                        <a:pt x="285348" y="25941"/>
                        <a:pt x="281965" y="27069"/>
                      </a:cubicBezTo>
                      <a:cubicBezTo>
                        <a:pt x="280273" y="27632"/>
                        <a:pt x="278581" y="28760"/>
                        <a:pt x="276889" y="29888"/>
                      </a:cubicBezTo>
                      <a:cubicBezTo>
                        <a:pt x="275197" y="31016"/>
                        <a:pt x="273506" y="33272"/>
                        <a:pt x="271814" y="34964"/>
                      </a:cubicBezTo>
                      <a:lnTo>
                        <a:pt x="266738" y="20301"/>
                      </a:lnTo>
                      <a:cubicBezTo>
                        <a:pt x="278581" y="16354"/>
                        <a:pt x="290423" y="12970"/>
                        <a:pt x="302830" y="9587"/>
                      </a:cubicBezTo>
                      <a:lnTo>
                        <a:pt x="300010" y="7331"/>
                      </a:lnTo>
                      <a:lnTo>
                        <a:pt x="300010" y="7331"/>
                      </a:lnTo>
                      <a:lnTo>
                        <a:pt x="299446" y="6767"/>
                      </a:lnTo>
                      <a:lnTo>
                        <a:pt x="292115" y="0"/>
                      </a:lnTo>
                      <a:cubicBezTo>
                        <a:pt x="174818" y="31016"/>
                        <a:pt x="72747" y="99815"/>
                        <a:pt x="0" y="192864"/>
                      </a:cubicBezTo>
                      <a:lnTo>
                        <a:pt x="12406" y="196247"/>
                      </a:lnTo>
                      <a:cubicBezTo>
                        <a:pt x="23685" y="181585"/>
                        <a:pt x="36091" y="168051"/>
                        <a:pt x="49062" y="154517"/>
                      </a:cubicBezTo>
                      <a:close/>
                      <a:moveTo>
                        <a:pt x="257716" y="55829"/>
                      </a:moveTo>
                      <a:cubicBezTo>
                        <a:pt x="255460" y="58085"/>
                        <a:pt x="252640" y="59776"/>
                        <a:pt x="250384" y="60904"/>
                      </a:cubicBezTo>
                      <a:cubicBezTo>
                        <a:pt x="248693" y="61468"/>
                        <a:pt x="247001" y="61468"/>
                        <a:pt x="245873" y="60904"/>
                      </a:cubicBezTo>
                      <a:cubicBezTo>
                        <a:pt x="244181" y="60340"/>
                        <a:pt x="243617" y="59213"/>
                        <a:pt x="243053" y="58085"/>
                      </a:cubicBezTo>
                      <a:cubicBezTo>
                        <a:pt x="241926" y="55265"/>
                        <a:pt x="242490" y="53009"/>
                        <a:pt x="243617" y="50754"/>
                      </a:cubicBezTo>
                      <a:cubicBezTo>
                        <a:pt x="244745" y="47934"/>
                        <a:pt x="246437" y="46242"/>
                        <a:pt x="249257" y="45678"/>
                      </a:cubicBezTo>
                      <a:cubicBezTo>
                        <a:pt x="251512" y="45114"/>
                        <a:pt x="253768" y="44550"/>
                        <a:pt x="256588" y="45114"/>
                      </a:cubicBezTo>
                      <a:cubicBezTo>
                        <a:pt x="259407" y="45114"/>
                        <a:pt x="262227" y="46242"/>
                        <a:pt x="264483" y="47370"/>
                      </a:cubicBezTo>
                      <a:cubicBezTo>
                        <a:pt x="262791" y="50190"/>
                        <a:pt x="260535" y="53009"/>
                        <a:pt x="257716" y="55829"/>
                      </a:cubicBezTo>
                      <a:close/>
                      <a:moveTo>
                        <a:pt x="67671" y="137035"/>
                      </a:moveTo>
                      <a:lnTo>
                        <a:pt x="82898" y="152825"/>
                      </a:lnTo>
                      <a:cubicBezTo>
                        <a:pt x="82334" y="157336"/>
                        <a:pt x="81206" y="161284"/>
                        <a:pt x="80078" y="164667"/>
                      </a:cubicBezTo>
                      <a:cubicBezTo>
                        <a:pt x="78950" y="168051"/>
                        <a:pt x="77258" y="170307"/>
                        <a:pt x="75567" y="172562"/>
                      </a:cubicBezTo>
                      <a:cubicBezTo>
                        <a:pt x="73875" y="174254"/>
                        <a:pt x="71619" y="175382"/>
                        <a:pt x="69363" y="175946"/>
                      </a:cubicBezTo>
                      <a:cubicBezTo>
                        <a:pt x="67108" y="176510"/>
                        <a:pt x="64852" y="176510"/>
                        <a:pt x="62596" y="175946"/>
                      </a:cubicBezTo>
                      <a:cubicBezTo>
                        <a:pt x="62596" y="175946"/>
                        <a:pt x="62032" y="175382"/>
                        <a:pt x="62032" y="175382"/>
                      </a:cubicBezTo>
                      <a:cubicBezTo>
                        <a:pt x="62032" y="174818"/>
                        <a:pt x="62032" y="174818"/>
                        <a:pt x="62032" y="174818"/>
                      </a:cubicBezTo>
                      <a:cubicBezTo>
                        <a:pt x="64852" y="170871"/>
                        <a:pt x="66544" y="167487"/>
                        <a:pt x="67671" y="164103"/>
                      </a:cubicBezTo>
                      <a:cubicBezTo>
                        <a:pt x="68799" y="160720"/>
                        <a:pt x="68235" y="157900"/>
                        <a:pt x="67108" y="156772"/>
                      </a:cubicBezTo>
                      <a:cubicBezTo>
                        <a:pt x="65980" y="155644"/>
                        <a:pt x="64288" y="154517"/>
                        <a:pt x="61468" y="153389"/>
                      </a:cubicBezTo>
                      <a:cubicBezTo>
                        <a:pt x="59213" y="152825"/>
                        <a:pt x="56393" y="152261"/>
                        <a:pt x="53573" y="151697"/>
                      </a:cubicBezTo>
                      <a:cubicBezTo>
                        <a:pt x="58085" y="146058"/>
                        <a:pt x="62596" y="141546"/>
                        <a:pt x="67671" y="13703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1833;p24">
                  <a:extLst>
                    <a:ext uri="{FF2B5EF4-FFF2-40B4-BE49-F238E27FC236}">
                      <a16:creationId xmlns:a16="http://schemas.microsoft.com/office/drawing/2014/main" id="{5864473F-DEB6-3554-AF41-B4781D133E65}"/>
                    </a:ext>
                  </a:extLst>
                </p:cNvPr>
                <p:cNvSpPr/>
                <p:nvPr/>
              </p:nvSpPr>
              <p:spPr>
                <a:xfrm>
                  <a:off x="3202171" y="2284619"/>
                  <a:ext cx="42705" cy="23966"/>
                </a:xfrm>
                <a:custGeom>
                  <a:avLst/>
                  <a:gdLst/>
                  <a:ahLst/>
                  <a:cxnLst/>
                  <a:rect l="l" t="t" r="r" b="b"/>
                  <a:pathLst>
                    <a:path w="42705" h="23966" extrusionOk="0">
                      <a:moveTo>
                        <a:pt x="13534" y="10433"/>
                      </a:moveTo>
                      <a:cubicBezTo>
                        <a:pt x="15226" y="9869"/>
                        <a:pt x="17482" y="9869"/>
                        <a:pt x="19174" y="9869"/>
                      </a:cubicBezTo>
                      <a:cubicBezTo>
                        <a:pt x="20865" y="9869"/>
                        <a:pt x="22557" y="10433"/>
                        <a:pt x="24249" y="11561"/>
                      </a:cubicBezTo>
                      <a:lnTo>
                        <a:pt x="41167" y="23967"/>
                      </a:lnTo>
                      <a:cubicBezTo>
                        <a:pt x="44550" y="22839"/>
                        <a:pt x="42295" y="19456"/>
                        <a:pt x="34964" y="13252"/>
                      </a:cubicBezTo>
                      <a:cubicBezTo>
                        <a:pt x="31016" y="9869"/>
                        <a:pt x="28760" y="8177"/>
                        <a:pt x="27069" y="7049"/>
                      </a:cubicBezTo>
                      <a:cubicBezTo>
                        <a:pt x="23685" y="4229"/>
                        <a:pt x="19738" y="1974"/>
                        <a:pt x="15226" y="846"/>
                      </a:cubicBezTo>
                      <a:cubicBezTo>
                        <a:pt x="11279" y="-282"/>
                        <a:pt x="7331" y="-282"/>
                        <a:pt x="4511" y="846"/>
                      </a:cubicBezTo>
                      <a:cubicBezTo>
                        <a:pt x="2820" y="1410"/>
                        <a:pt x="1128" y="2538"/>
                        <a:pt x="0" y="3102"/>
                      </a:cubicBezTo>
                      <a:lnTo>
                        <a:pt x="8459" y="12688"/>
                      </a:lnTo>
                      <a:cubicBezTo>
                        <a:pt x="10151" y="12124"/>
                        <a:pt x="11843" y="10997"/>
                        <a:pt x="13534" y="10433"/>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1834;p24">
                  <a:extLst>
                    <a:ext uri="{FF2B5EF4-FFF2-40B4-BE49-F238E27FC236}">
                      <a16:creationId xmlns:a16="http://schemas.microsoft.com/office/drawing/2014/main" id="{FCA02173-B8B5-FF64-6ED7-9EA911A6E554}"/>
                    </a:ext>
                  </a:extLst>
                </p:cNvPr>
                <p:cNvSpPr/>
                <p:nvPr/>
              </p:nvSpPr>
              <p:spPr>
                <a:xfrm>
                  <a:off x="3437786" y="2345038"/>
                  <a:ext cx="35634" cy="32580"/>
                </a:xfrm>
                <a:custGeom>
                  <a:avLst/>
                  <a:gdLst/>
                  <a:ahLst/>
                  <a:cxnLst/>
                  <a:rect l="l" t="t" r="r" b="b"/>
                  <a:pathLst>
                    <a:path w="35634" h="32580" extrusionOk="0">
                      <a:moveTo>
                        <a:pt x="11385" y="10354"/>
                      </a:moveTo>
                      <a:cubicBezTo>
                        <a:pt x="13641" y="9226"/>
                        <a:pt x="16461" y="8662"/>
                        <a:pt x="19280" y="8662"/>
                      </a:cubicBezTo>
                      <a:lnTo>
                        <a:pt x="26048" y="9226"/>
                      </a:lnTo>
                      <a:lnTo>
                        <a:pt x="21536" y="767"/>
                      </a:lnTo>
                      <a:lnTo>
                        <a:pt x="15333" y="203"/>
                      </a:lnTo>
                      <a:cubicBezTo>
                        <a:pt x="11385" y="-361"/>
                        <a:pt x="8002" y="203"/>
                        <a:pt x="5182" y="2459"/>
                      </a:cubicBezTo>
                      <a:cubicBezTo>
                        <a:pt x="2363" y="4151"/>
                        <a:pt x="671" y="6407"/>
                        <a:pt x="107" y="9790"/>
                      </a:cubicBezTo>
                      <a:cubicBezTo>
                        <a:pt x="-457" y="14866"/>
                        <a:pt x="1235" y="19941"/>
                        <a:pt x="4618" y="24452"/>
                      </a:cubicBezTo>
                      <a:cubicBezTo>
                        <a:pt x="8566" y="28964"/>
                        <a:pt x="13077" y="31783"/>
                        <a:pt x="18153" y="32347"/>
                      </a:cubicBezTo>
                      <a:cubicBezTo>
                        <a:pt x="21536" y="32911"/>
                        <a:pt x="24920" y="32347"/>
                        <a:pt x="27739" y="31783"/>
                      </a:cubicBezTo>
                      <a:cubicBezTo>
                        <a:pt x="30559" y="31219"/>
                        <a:pt x="33379" y="30092"/>
                        <a:pt x="35634" y="28400"/>
                      </a:cubicBezTo>
                      <a:lnTo>
                        <a:pt x="31123" y="18813"/>
                      </a:lnTo>
                      <a:cubicBezTo>
                        <a:pt x="28303" y="20505"/>
                        <a:pt x="25484" y="22197"/>
                        <a:pt x="22100" y="23325"/>
                      </a:cubicBezTo>
                      <a:cubicBezTo>
                        <a:pt x="18717" y="24452"/>
                        <a:pt x="15897" y="24452"/>
                        <a:pt x="13077" y="24452"/>
                      </a:cubicBezTo>
                      <a:cubicBezTo>
                        <a:pt x="11385" y="24452"/>
                        <a:pt x="9694" y="23325"/>
                        <a:pt x="8566" y="21633"/>
                      </a:cubicBezTo>
                      <a:cubicBezTo>
                        <a:pt x="7438" y="19941"/>
                        <a:pt x="6874" y="18249"/>
                        <a:pt x="6874" y="15993"/>
                      </a:cubicBezTo>
                      <a:cubicBezTo>
                        <a:pt x="8002" y="13174"/>
                        <a:pt x="9130" y="11482"/>
                        <a:pt x="11385" y="10354"/>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1835;p24">
                  <a:extLst>
                    <a:ext uri="{FF2B5EF4-FFF2-40B4-BE49-F238E27FC236}">
                      <a16:creationId xmlns:a16="http://schemas.microsoft.com/office/drawing/2014/main" id="{9E7A5897-384B-0B51-2730-4CED53B8D31E}"/>
                    </a:ext>
                  </a:extLst>
                </p:cNvPr>
                <p:cNvSpPr/>
                <p:nvPr/>
              </p:nvSpPr>
              <p:spPr>
                <a:xfrm>
                  <a:off x="3541998" y="2318150"/>
                  <a:ext cx="36877" cy="46265"/>
                </a:xfrm>
                <a:custGeom>
                  <a:avLst/>
                  <a:gdLst/>
                  <a:ahLst/>
                  <a:cxnLst/>
                  <a:rect l="l" t="t" r="r" b="b"/>
                  <a:pathLst>
                    <a:path w="36877" h="46265" extrusionOk="0">
                      <a:moveTo>
                        <a:pt x="13756" y="13557"/>
                      </a:moveTo>
                      <a:cubicBezTo>
                        <a:pt x="16012" y="11865"/>
                        <a:pt x="18832" y="11301"/>
                        <a:pt x="21651" y="12429"/>
                      </a:cubicBezTo>
                      <a:lnTo>
                        <a:pt x="34058" y="15813"/>
                      </a:lnTo>
                      <a:lnTo>
                        <a:pt x="36877" y="5662"/>
                      </a:lnTo>
                      <a:lnTo>
                        <a:pt x="18268" y="587"/>
                      </a:lnTo>
                      <a:cubicBezTo>
                        <a:pt x="14320" y="-541"/>
                        <a:pt x="10937" y="23"/>
                        <a:pt x="7553" y="1715"/>
                      </a:cubicBezTo>
                      <a:cubicBezTo>
                        <a:pt x="4170" y="3406"/>
                        <a:pt x="1914" y="6226"/>
                        <a:pt x="786" y="9610"/>
                      </a:cubicBezTo>
                      <a:cubicBezTo>
                        <a:pt x="-342" y="14121"/>
                        <a:pt x="-342" y="19760"/>
                        <a:pt x="1350" y="25964"/>
                      </a:cubicBezTo>
                      <a:cubicBezTo>
                        <a:pt x="3042" y="32167"/>
                        <a:pt x="5861" y="38934"/>
                        <a:pt x="9809" y="46265"/>
                      </a:cubicBezTo>
                      <a:lnTo>
                        <a:pt x="14320" y="44573"/>
                      </a:lnTo>
                      <a:cubicBezTo>
                        <a:pt x="12065" y="40062"/>
                        <a:pt x="10373" y="35550"/>
                        <a:pt x="9809" y="31039"/>
                      </a:cubicBezTo>
                      <a:cubicBezTo>
                        <a:pt x="9245" y="26528"/>
                        <a:pt x="9245" y="23144"/>
                        <a:pt x="9809" y="19760"/>
                      </a:cubicBezTo>
                      <a:cubicBezTo>
                        <a:pt x="9809" y="16941"/>
                        <a:pt x="11501" y="14685"/>
                        <a:pt x="13756" y="13557"/>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 name="Google Shape;1836;p24">
                  <a:extLst>
                    <a:ext uri="{FF2B5EF4-FFF2-40B4-BE49-F238E27FC236}">
                      <a16:creationId xmlns:a16="http://schemas.microsoft.com/office/drawing/2014/main" id="{D8C2F3E9-D072-F2BF-FFF8-0F546DF38873}"/>
                    </a:ext>
                  </a:extLst>
                </p:cNvPr>
                <p:cNvSpPr/>
                <p:nvPr/>
              </p:nvSpPr>
              <p:spPr>
                <a:xfrm>
                  <a:off x="3756865" y="2431219"/>
                  <a:ext cx="51827" cy="58388"/>
                </a:xfrm>
                <a:custGeom>
                  <a:avLst/>
                  <a:gdLst/>
                  <a:ahLst/>
                  <a:cxnLst/>
                  <a:rect l="l" t="t" r="r" b="b"/>
                  <a:pathLst>
                    <a:path w="51827" h="58388" extrusionOk="0">
                      <a:moveTo>
                        <a:pt x="31228" y="304"/>
                      </a:moveTo>
                      <a:cubicBezTo>
                        <a:pt x="26716" y="1431"/>
                        <a:pt x="24460" y="4251"/>
                        <a:pt x="23333" y="10454"/>
                      </a:cubicBezTo>
                      <a:cubicBezTo>
                        <a:pt x="22205" y="16658"/>
                        <a:pt x="22769" y="23989"/>
                        <a:pt x="25588" y="31320"/>
                      </a:cubicBezTo>
                      <a:cubicBezTo>
                        <a:pt x="20513" y="33011"/>
                        <a:pt x="15438" y="32448"/>
                        <a:pt x="10926" y="30756"/>
                      </a:cubicBezTo>
                      <a:cubicBezTo>
                        <a:pt x="12054" y="29064"/>
                        <a:pt x="12054" y="27372"/>
                        <a:pt x="12054" y="26244"/>
                      </a:cubicBezTo>
                      <a:cubicBezTo>
                        <a:pt x="12054" y="24553"/>
                        <a:pt x="12054" y="23425"/>
                        <a:pt x="11490" y="22861"/>
                      </a:cubicBezTo>
                      <a:cubicBezTo>
                        <a:pt x="10362" y="21733"/>
                        <a:pt x="8670" y="21169"/>
                        <a:pt x="6979" y="21169"/>
                      </a:cubicBezTo>
                      <a:cubicBezTo>
                        <a:pt x="5287" y="21733"/>
                        <a:pt x="3031" y="22297"/>
                        <a:pt x="1903" y="23989"/>
                      </a:cubicBezTo>
                      <a:cubicBezTo>
                        <a:pt x="211" y="25680"/>
                        <a:pt x="-352" y="27936"/>
                        <a:pt x="211" y="30756"/>
                      </a:cubicBezTo>
                      <a:cubicBezTo>
                        <a:pt x="775" y="33575"/>
                        <a:pt x="2467" y="35831"/>
                        <a:pt x="4723" y="38087"/>
                      </a:cubicBezTo>
                      <a:lnTo>
                        <a:pt x="775" y="56696"/>
                      </a:lnTo>
                      <a:lnTo>
                        <a:pt x="7543" y="58388"/>
                      </a:lnTo>
                      <a:lnTo>
                        <a:pt x="8106" y="39779"/>
                      </a:lnTo>
                      <a:cubicBezTo>
                        <a:pt x="16002" y="42034"/>
                        <a:pt x="23333" y="42598"/>
                        <a:pt x="30100" y="41470"/>
                      </a:cubicBezTo>
                      <a:cubicBezTo>
                        <a:pt x="36867" y="40906"/>
                        <a:pt x="41942" y="38651"/>
                        <a:pt x="45326" y="34703"/>
                      </a:cubicBezTo>
                      <a:cubicBezTo>
                        <a:pt x="52093" y="27372"/>
                        <a:pt x="55477" y="13838"/>
                        <a:pt x="45890" y="3123"/>
                      </a:cubicBezTo>
                      <a:cubicBezTo>
                        <a:pt x="43070" y="1431"/>
                        <a:pt x="38559" y="-824"/>
                        <a:pt x="31228" y="304"/>
                      </a:cubicBezTo>
                      <a:close/>
                      <a:moveTo>
                        <a:pt x="41942" y="17785"/>
                      </a:moveTo>
                      <a:cubicBezTo>
                        <a:pt x="41378" y="20605"/>
                        <a:pt x="40250" y="22861"/>
                        <a:pt x="38559" y="25116"/>
                      </a:cubicBezTo>
                      <a:cubicBezTo>
                        <a:pt x="36867" y="26808"/>
                        <a:pt x="35175" y="28500"/>
                        <a:pt x="33483" y="29064"/>
                      </a:cubicBezTo>
                      <a:cubicBezTo>
                        <a:pt x="31792" y="30192"/>
                        <a:pt x="30664" y="30756"/>
                        <a:pt x="29536" y="30756"/>
                      </a:cubicBezTo>
                      <a:cubicBezTo>
                        <a:pt x="28408" y="26808"/>
                        <a:pt x="28408" y="22861"/>
                        <a:pt x="28408" y="20041"/>
                      </a:cubicBezTo>
                      <a:cubicBezTo>
                        <a:pt x="28408" y="16658"/>
                        <a:pt x="29536" y="14402"/>
                        <a:pt x="30664" y="13274"/>
                      </a:cubicBezTo>
                      <a:cubicBezTo>
                        <a:pt x="32355" y="11582"/>
                        <a:pt x="34047" y="10454"/>
                        <a:pt x="35739" y="10454"/>
                      </a:cubicBezTo>
                      <a:cubicBezTo>
                        <a:pt x="37431" y="9890"/>
                        <a:pt x="39123" y="10454"/>
                        <a:pt x="40250" y="11582"/>
                      </a:cubicBezTo>
                      <a:cubicBezTo>
                        <a:pt x="41942" y="12710"/>
                        <a:pt x="42506" y="14966"/>
                        <a:pt x="41942" y="1778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1837;p24">
                  <a:extLst>
                    <a:ext uri="{FF2B5EF4-FFF2-40B4-BE49-F238E27FC236}">
                      <a16:creationId xmlns:a16="http://schemas.microsoft.com/office/drawing/2014/main" id="{4C81B243-CB8F-83B8-A3B8-27F5283B07B9}"/>
                    </a:ext>
                  </a:extLst>
                </p:cNvPr>
                <p:cNvSpPr/>
                <p:nvPr/>
              </p:nvSpPr>
              <p:spPr>
                <a:xfrm>
                  <a:off x="3743399" y="2483968"/>
                  <a:ext cx="42582" cy="45546"/>
                </a:xfrm>
                <a:custGeom>
                  <a:avLst/>
                  <a:gdLst/>
                  <a:ahLst/>
                  <a:cxnLst/>
                  <a:rect l="l" t="t" r="r" b="b"/>
                  <a:pathLst>
                    <a:path w="42582" h="45546" extrusionOk="0">
                      <a:moveTo>
                        <a:pt x="28340" y="35528"/>
                      </a:moveTo>
                      <a:cubicBezTo>
                        <a:pt x="24393" y="34964"/>
                        <a:pt x="21573" y="33272"/>
                        <a:pt x="18753" y="29888"/>
                      </a:cubicBezTo>
                      <a:cubicBezTo>
                        <a:pt x="14242" y="24249"/>
                        <a:pt x="10294" y="19174"/>
                        <a:pt x="8039" y="14098"/>
                      </a:cubicBezTo>
                      <a:cubicBezTo>
                        <a:pt x="5783" y="9023"/>
                        <a:pt x="4655" y="4511"/>
                        <a:pt x="4655" y="564"/>
                      </a:cubicBezTo>
                      <a:lnTo>
                        <a:pt x="144" y="0"/>
                      </a:lnTo>
                      <a:cubicBezTo>
                        <a:pt x="-420" y="6203"/>
                        <a:pt x="708" y="12406"/>
                        <a:pt x="2963" y="19174"/>
                      </a:cubicBezTo>
                      <a:cubicBezTo>
                        <a:pt x="5219" y="25941"/>
                        <a:pt x="9167" y="32144"/>
                        <a:pt x="13678" y="37783"/>
                      </a:cubicBezTo>
                      <a:cubicBezTo>
                        <a:pt x="17062" y="41731"/>
                        <a:pt x="21573" y="44550"/>
                        <a:pt x="26084" y="45114"/>
                      </a:cubicBezTo>
                      <a:cubicBezTo>
                        <a:pt x="30596" y="46242"/>
                        <a:pt x="34543" y="45114"/>
                        <a:pt x="37927" y="42295"/>
                      </a:cubicBezTo>
                      <a:cubicBezTo>
                        <a:pt x="40747" y="40039"/>
                        <a:pt x="42438" y="36091"/>
                        <a:pt x="42438" y="31016"/>
                      </a:cubicBezTo>
                      <a:cubicBezTo>
                        <a:pt x="43002" y="25941"/>
                        <a:pt x="41874" y="21993"/>
                        <a:pt x="39619" y="19174"/>
                      </a:cubicBezTo>
                      <a:cubicBezTo>
                        <a:pt x="38491" y="17482"/>
                        <a:pt x="36799" y="16354"/>
                        <a:pt x="34543" y="15790"/>
                      </a:cubicBezTo>
                      <a:cubicBezTo>
                        <a:pt x="32288" y="14662"/>
                        <a:pt x="30032" y="14098"/>
                        <a:pt x="27212" y="14098"/>
                      </a:cubicBezTo>
                      <a:lnTo>
                        <a:pt x="26648" y="24813"/>
                      </a:lnTo>
                      <a:cubicBezTo>
                        <a:pt x="28904" y="24813"/>
                        <a:pt x="30596" y="24813"/>
                        <a:pt x="32852" y="25377"/>
                      </a:cubicBezTo>
                      <a:cubicBezTo>
                        <a:pt x="35107" y="25941"/>
                        <a:pt x="36235" y="26505"/>
                        <a:pt x="37363" y="27632"/>
                      </a:cubicBezTo>
                      <a:cubicBezTo>
                        <a:pt x="38491" y="28760"/>
                        <a:pt x="38491" y="29324"/>
                        <a:pt x="38491" y="30452"/>
                      </a:cubicBezTo>
                      <a:cubicBezTo>
                        <a:pt x="38491" y="31580"/>
                        <a:pt x="38491" y="32708"/>
                        <a:pt x="37363" y="33272"/>
                      </a:cubicBezTo>
                      <a:cubicBezTo>
                        <a:pt x="35671" y="35528"/>
                        <a:pt x="32288" y="36091"/>
                        <a:pt x="28340" y="35528"/>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1838;p24">
                  <a:extLst>
                    <a:ext uri="{FF2B5EF4-FFF2-40B4-BE49-F238E27FC236}">
                      <a16:creationId xmlns:a16="http://schemas.microsoft.com/office/drawing/2014/main" id="{0B85CB6C-8367-6243-807A-CF5F187CAA50}"/>
                    </a:ext>
                  </a:extLst>
                </p:cNvPr>
                <p:cNvSpPr/>
                <p:nvPr/>
              </p:nvSpPr>
              <p:spPr>
                <a:xfrm>
                  <a:off x="3329055" y="2278697"/>
                  <a:ext cx="462985" cy="181585"/>
                </a:xfrm>
                <a:custGeom>
                  <a:avLst/>
                  <a:gdLst/>
                  <a:ahLst/>
                  <a:cxnLst/>
                  <a:rect l="l" t="t" r="r" b="b"/>
                  <a:pathLst>
                    <a:path w="462985" h="181585" extrusionOk="0">
                      <a:moveTo>
                        <a:pt x="16354" y="62032"/>
                      </a:moveTo>
                      <a:cubicBezTo>
                        <a:pt x="22557" y="65980"/>
                        <a:pt x="28196" y="68235"/>
                        <a:pt x="33836" y="67672"/>
                      </a:cubicBezTo>
                      <a:cubicBezTo>
                        <a:pt x="37783" y="67108"/>
                        <a:pt x="41167" y="65416"/>
                        <a:pt x="43986" y="62032"/>
                      </a:cubicBezTo>
                      <a:cubicBezTo>
                        <a:pt x="46806" y="58649"/>
                        <a:pt x="47934" y="54701"/>
                        <a:pt x="47370" y="50190"/>
                      </a:cubicBezTo>
                      <a:cubicBezTo>
                        <a:pt x="47370" y="48498"/>
                        <a:pt x="46806" y="46806"/>
                        <a:pt x="46242" y="45114"/>
                      </a:cubicBezTo>
                      <a:cubicBezTo>
                        <a:pt x="45678" y="43423"/>
                        <a:pt x="44550" y="42295"/>
                        <a:pt x="43423" y="40603"/>
                      </a:cubicBezTo>
                      <a:cubicBezTo>
                        <a:pt x="46242" y="42295"/>
                        <a:pt x="48498" y="43423"/>
                        <a:pt x="50754" y="44550"/>
                      </a:cubicBezTo>
                      <a:cubicBezTo>
                        <a:pt x="53009" y="45678"/>
                        <a:pt x="55265" y="45678"/>
                        <a:pt x="57521" y="45678"/>
                      </a:cubicBezTo>
                      <a:cubicBezTo>
                        <a:pt x="59776" y="45114"/>
                        <a:pt x="61468" y="44550"/>
                        <a:pt x="62596" y="43986"/>
                      </a:cubicBezTo>
                      <a:lnTo>
                        <a:pt x="64288" y="62596"/>
                      </a:lnTo>
                      <a:lnTo>
                        <a:pt x="76694" y="68235"/>
                      </a:lnTo>
                      <a:lnTo>
                        <a:pt x="71619" y="13534"/>
                      </a:lnTo>
                      <a:cubicBezTo>
                        <a:pt x="78950" y="12970"/>
                        <a:pt x="85717" y="12970"/>
                        <a:pt x="93048" y="12970"/>
                      </a:cubicBezTo>
                      <a:cubicBezTo>
                        <a:pt x="94176" y="12970"/>
                        <a:pt x="95304" y="12970"/>
                        <a:pt x="96432" y="12970"/>
                      </a:cubicBezTo>
                      <a:lnTo>
                        <a:pt x="95304" y="34964"/>
                      </a:lnTo>
                      <a:lnTo>
                        <a:pt x="91356" y="34964"/>
                      </a:lnTo>
                      <a:cubicBezTo>
                        <a:pt x="90229" y="34964"/>
                        <a:pt x="89665" y="34964"/>
                        <a:pt x="89101" y="36091"/>
                      </a:cubicBezTo>
                      <a:cubicBezTo>
                        <a:pt x="88537" y="36655"/>
                        <a:pt x="87973" y="37219"/>
                        <a:pt x="87973" y="38347"/>
                      </a:cubicBezTo>
                      <a:cubicBezTo>
                        <a:pt x="87973" y="40603"/>
                        <a:pt x="90229" y="43986"/>
                        <a:pt x="94176" y="48498"/>
                      </a:cubicBezTo>
                      <a:cubicBezTo>
                        <a:pt x="98688" y="53009"/>
                        <a:pt x="101507" y="55829"/>
                        <a:pt x="103763" y="55829"/>
                      </a:cubicBezTo>
                      <a:cubicBezTo>
                        <a:pt x="104327" y="55829"/>
                        <a:pt x="104891" y="55265"/>
                        <a:pt x="105455" y="54701"/>
                      </a:cubicBezTo>
                      <a:cubicBezTo>
                        <a:pt x="106019" y="53573"/>
                        <a:pt x="106583" y="53009"/>
                        <a:pt x="106583" y="51881"/>
                      </a:cubicBezTo>
                      <a:lnTo>
                        <a:pt x="106583" y="46806"/>
                      </a:lnTo>
                      <a:lnTo>
                        <a:pt x="126320" y="47934"/>
                      </a:lnTo>
                      <a:lnTo>
                        <a:pt x="125756" y="62596"/>
                      </a:lnTo>
                      <a:lnTo>
                        <a:pt x="137599" y="71055"/>
                      </a:lnTo>
                      <a:lnTo>
                        <a:pt x="140418" y="15790"/>
                      </a:lnTo>
                      <a:cubicBezTo>
                        <a:pt x="157336" y="17482"/>
                        <a:pt x="173690" y="19738"/>
                        <a:pt x="190044" y="22557"/>
                      </a:cubicBezTo>
                      <a:lnTo>
                        <a:pt x="188352" y="31580"/>
                      </a:lnTo>
                      <a:lnTo>
                        <a:pt x="171434" y="28760"/>
                      </a:lnTo>
                      <a:cubicBezTo>
                        <a:pt x="167487" y="28196"/>
                        <a:pt x="163539" y="28760"/>
                        <a:pt x="160156" y="31016"/>
                      </a:cubicBezTo>
                      <a:cubicBezTo>
                        <a:pt x="156772" y="33272"/>
                        <a:pt x="155081" y="36091"/>
                        <a:pt x="154517" y="39475"/>
                      </a:cubicBezTo>
                      <a:cubicBezTo>
                        <a:pt x="153389" y="44550"/>
                        <a:pt x="153953" y="50190"/>
                        <a:pt x="156208" y="56393"/>
                      </a:cubicBezTo>
                      <a:cubicBezTo>
                        <a:pt x="157900" y="62596"/>
                        <a:pt x="161284" y="68799"/>
                        <a:pt x="165231" y="75003"/>
                      </a:cubicBezTo>
                      <a:lnTo>
                        <a:pt x="169743" y="73311"/>
                      </a:lnTo>
                      <a:cubicBezTo>
                        <a:pt x="166923" y="69363"/>
                        <a:pt x="164667" y="65416"/>
                        <a:pt x="163539" y="61468"/>
                      </a:cubicBezTo>
                      <a:cubicBezTo>
                        <a:pt x="162412" y="56957"/>
                        <a:pt x="162412" y="53009"/>
                        <a:pt x="162975" y="49062"/>
                      </a:cubicBezTo>
                      <a:cubicBezTo>
                        <a:pt x="163539" y="46242"/>
                        <a:pt x="164667" y="43986"/>
                        <a:pt x="167487" y="42295"/>
                      </a:cubicBezTo>
                      <a:cubicBezTo>
                        <a:pt x="169743" y="40603"/>
                        <a:pt x="172562" y="40039"/>
                        <a:pt x="175382" y="40603"/>
                      </a:cubicBezTo>
                      <a:lnTo>
                        <a:pt x="187224" y="42859"/>
                      </a:lnTo>
                      <a:lnTo>
                        <a:pt x="182713" y="70491"/>
                      </a:lnTo>
                      <a:lnTo>
                        <a:pt x="193428" y="80642"/>
                      </a:lnTo>
                      <a:lnTo>
                        <a:pt x="202451" y="25941"/>
                      </a:lnTo>
                      <a:cubicBezTo>
                        <a:pt x="233467" y="32144"/>
                        <a:pt x="263919" y="41167"/>
                        <a:pt x="293243" y="53009"/>
                      </a:cubicBezTo>
                      <a:lnTo>
                        <a:pt x="287040" y="69363"/>
                      </a:lnTo>
                      <a:cubicBezTo>
                        <a:pt x="285348" y="64852"/>
                        <a:pt x="283092" y="60904"/>
                        <a:pt x="280273" y="57521"/>
                      </a:cubicBezTo>
                      <a:cubicBezTo>
                        <a:pt x="277453" y="54137"/>
                        <a:pt x="274069" y="51881"/>
                        <a:pt x="271250" y="50754"/>
                      </a:cubicBezTo>
                      <a:cubicBezTo>
                        <a:pt x="266175" y="49062"/>
                        <a:pt x="261663" y="48498"/>
                        <a:pt x="257152" y="50190"/>
                      </a:cubicBezTo>
                      <a:cubicBezTo>
                        <a:pt x="252640" y="51881"/>
                        <a:pt x="249821" y="54701"/>
                        <a:pt x="248129" y="58649"/>
                      </a:cubicBezTo>
                      <a:cubicBezTo>
                        <a:pt x="246437" y="63724"/>
                        <a:pt x="247001" y="69363"/>
                        <a:pt x="250384" y="76130"/>
                      </a:cubicBezTo>
                      <a:cubicBezTo>
                        <a:pt x="253768" y="82898"/>
                        <a:pt x="257716" y="87409"/>
                        <a:pt x="262227" y="89101"/>
                      </a:cubicBezTo>
                      <a:cubicBezTo>
                        <a:pt x="265047" y="90229"/>
                        <a:pt x="267866" y="90229"/>
                        <a:pt x="270686" y="90229"/>
                      </a:cubicBezTo>
                      <a:cubicBezTo>
                        <a:pt x="273506" y="90229"/>
                        <a:pt x="276889" y="89101"/>
                        <a:pt x="279709" y="87973"/>
                      </a:cubicBezTo>
                      <a:lnTo>
                        <a:pt x="275761" y="98124"/>
                      </a:lnTo>
                      <a:lnTo>
                        <a:pt x="284220" y="109966"/>
                      </a:lnTo>
                      <a:lnTo>
                        <a:pt x="303394" y="58085"/>
                      </a:lnTo>
                      <a:cubicBezTo>
                        <a:pt x="310725" y="61468"/>
                        <a:pt x="318620" y="64852"/>
                        <a:pt x="325951" y="68235"/>
                      </a:cubicBezTo>
                      <a:lnTo>
                        <a:pt x="315800" y="87973"/>
                      </a:lnTo>
                      <a:lnTo>
                        <a:pt x="312417" y="86281"/>
                      </a:lnTo>
                      <a:cubicBezTo>
                        <a:pt x="311289" y="85717"/>
                        <a:pt x="310725" y="85717"/>
                        <a:pt x="310161" y="86281"/>
                      </a:cubicBezTo>
                      <a:cubicBezTo>
                        <a:pt x="309033" y="86281"/>
                        <a:pt x="308469" y="86845"/>
                        <a:pt x="307905" y="87973"/>
                      </a:cubicBezTo>
                      <a:cubicBezTo>
                        <a:pt x="306777" y="89665"/>
                        <a:pt x="307341" y="93612"/>
                        <a:pt x="309597" y="99815"/>
                      </a:cubicBezTo>
                      <a:cubicBezTo>
                        <a:pt x="311289" y="106019"/>
                        <a:pt x="313545" y="109402"/>
                        <a:pt x="315236" y="110530"/>
                      </a:cubicBezTo>
                      <a:cubicBezTo>
                        <a:pt x="315800" y="111094"/>
                        <a:pt x="316364" y="111094"/>
                        <a:pt x="317492" y="110530"/>
                      </a:cubicBezTo>
                      <a:cubicBezTo>
                        <a:pt x="318620" y="109966"/>
                        <a:pt x="319184" y="109402"/>
                        <a:pt x="319748" y="108274"/>
                      </a:cubicBezTo>
                      <a:lnTo>
                        <a:pt x="322003" y="103763"/>
                      </a:lnTo>
                      <a:lnTo>
                        <a:pt x="339485" y="113350"/>
                      </a:lnTo>
                      <a:lnTo>
                        <a:pt x="332154" y="121809"/>
                      </a:lnTo>
                      <a:lnTo>
                        <a:pt x="338921" y="134215"/>
                      </a:lnTo>
                      <a:lnTo>
                        <a:pt x="364862" y="85153"/>
                      </a:lnTo>
                      <a:cubicBezTo>
                        <a:pt x="371065" y="89101"/>
                        <a:pt x="377832" y="92484"/>
                        <a:pt x="384036" y="96432"/>
                      </a:cubicBezTo>
                      <a:lnTo>
                        <a:pt x="358095" y="136471"/>
                      </a:lnTo>
                      <a:lnTo>
                        <a:pt x="363734" y="150005"/>
                      </a:lnTo>
                      <a:lnTo>
                        <a:pt x="394186" y="103199"/>
                      </a:lnTo>
                      <a:cubicBezTo>
                        <a:pt x="407157" y="112222"/>
                        <a:pt x="420127" y="121245"/>
                        <a:pt x="431970" y="131395"/>
                      </a:cubicBezTo>
                      <a:lnTo>
                        <a:pt x="421255" y="144930"/>
                      </a:lnTo>
                      <a:lnTo>
                        <a:pt x="400390" y="128576"/>
                      </a:lnTo>
                      <a:cubicBezTo>
                        <a:pt x="399262" y="127448"/>
                        <a:pt x="398134" y="127448"/>
                        <a:pt x="396442" y="127448"/>
                      </a:cubicBezTo>
                      <a:cubicBezTo>
                        <a:pt x="394750" y="127448"/>
                        <a:pt x="393622" y="128012"/>
                        <a:pt x="393059" y="129140"/>
                      </a:cubicBezTo>
                      <a:cubicBezTo>
                        <a:pt x="390803" y="131959"/>
                        <a:pt x="389675" y="135343"/>
                        <a:pt x="389675" y="139854"/>
                      </a:cubicBezTo>
                      <a:cubicBezTo>
                        <a:pt x="389675" y="144366"/>
                        <a:pt x="390803" y="147749"/>
                        <a:pt x="392495" y="148877"/>
                      </a:cubicBezTo>
                      <a:cubicBezTo>
                        <a:pt x="393059" y="149441"/>
                        <a:pt x="393622" y="149441"/>
                        <a:pt x="394186" y="149441"/>
                      </a:cubicBezTo>
                      <a:cubicBezTo>
                        <a:pt x="394750" y="149441"/>
                        <a:pt x="395314" y="149441"/>
                        <a:pt x="395878" y="148313"/>
                      </a:cubicBezTo>
                      <a:lnTo>
                        <a:pt x="398698" y="144366"/>
                      </a:lnTo>
                      <a:cubicBezTo>
                        <a:pt x="399262" y="143802"/>
                        <a:pt x="399826" y="143238"/>
                        <a:pt x="400954" y="143238"/>
                      </a:cubicBezTo>
                      <a:cubicBezTo>
                        <a:pt x="401518" y="142674"/>
                        <a:pt x="402645" y="143238"/>
                        <a:pt x="403209" y="143238"/>
                      </a:cubicBezTo>
                      <a:lnTo>
                        <a:pt x="414488" y="152261"/>
                      </a:lnTo>
                      <a:lnTo>
                        <a:pt x="401518" y="169179"/>
                      </a:lnTo>
                      <a:lnTo>
                        <a:pt x="406593" y="181585"/>
                      </a:lnTo>
                      <a:lnTo>
                        <a:pt x="440429" y="138163"/>
                      </a:lnTo>
                      <a:cubicBezTo>
                        <a:pt x="445504" y="142110"/>
                        <a:pt x="450579" y="146622"/>
                        <a:pt x="455091" y="151133"/>
                      </a:cubicBezTo>
                      <a:lnTo>
                        <a:pt x="462986" y="142674"/>
                      </a:lnTo>
                      <a:cubicBezTo>
                        <a:pt x="364862" y="54137"/>
                        <a:pt x="234594" y="0"/>
                        <a:pt x="91920" y="0"/>
                      </a:cubicBezTo>
                      <a:cubicBezTo>
                        <a:pt x="75566" y="0"/>
                        <a:pt x="59213" y="564"/>
                        <a:pt x="42859" y="2256"/>
                      </a:cubicBezTo>
                      <a:lnTo>
                        <a:pt x="50190" y="13534"/>
                      </a:lnTo>
                      <a:cubicBezTo>
                        <a:pt x="53009" y="13534"/>
                        <a:pt x="55265" y="12970"/>
                        <a:pt x="58085" y="12970"/>
                      </a:cubicBezTo>
                      <a:lnTo>
                        <a:pt x="59776" y="28760"/>
                      </a:lnTo>
                      <a:cubicBezTo>
                        <a:pt x="58649" y="30452"/>
                        <a:pt x="57521" y="31580"/>
                        <a:pt x="55829" y="32708"/>
                      </a:cubicBezTo>
                      <a:cubicBezTo>
                        <a:pt x="54137" y="33836"/>
                        <a:pt x="52445" y="34400"/>
                        <a:pt x="50754" y="34400"/>
                      </a:cubicBezTo>
                      <a:cubicBezTo>
                        <a:pt x="47370" y="34964"/>
                        <a:pt x="44550" y="34964"/>
                        <a:pt x="42859" y="34400"/>
                      </a:cubicBezTo>
                      <a:cubicBezTo>
                        <a:pt x="40603" y="34400"/>
                        <a:pt x="38911" y="33836"/>
                        <a:pt x="38347" y="33272"/>
                      </a:cubicBezTo>
                      <a:cubicBezTo>
                        <a:pt x="40039" y="31580"/>
                        <a:pt x="41167" y="29888"/>
                        <a:pt x="42295" y="27633"/>
                      </a:cubicBezTo>
                      <a:cubicBezTo>
                        <a:pt x="43423" y="25377"/>
                        <a:pt x="43423" y="23121"/>
                        <a:pt x="43423" y="21429"/>
                      </a:cubicBezTo>
                      <a:cubicBezTo>
                        <a:pt x="42859" y="16918"/>
                        <a:pt x="40039" y="13534"/>
                        <a:pt x="34964" y="9587"/>
                      </a:cubicBezTo>
                      <a:cubicBezTo>
                        <a:pt x="29888" y="6203"/>
                        <a:pt x="24249" y="4511"/>
                        <a:pt x="19174" y="5075"/>
                      </a:cubicBezTo>
                      <a:cubicBezTo>
                        <a:pt x="16354" y="5075"/>
                        <a:pt x="14098" y="6203"/>
                        <a:pt x="11279" y="7895"/>
                      </a:cubicBezTo>
                      <a:cubicBezTo>
                        <a:pt x="8459" y="9023"/>
                        <a:pt x="6203" y="11279"/>
                        <a:pt x="3947" y="13534"/>
                      </a:cubicBezTo>
                      <a:lnTo>
                        <a:pt x="10715" y="21429"/>
                      </a:lnTo>
                      <a:cubicBezTo>
                        <a:pt x="12970" y="19174"/>
                        <a:pt x="15790" y="16918"/>
                        <a:pt x="18610" y="15226"/>
                      </a:cubicBezTo>
                      <a:cubicBezTo>
                        <a:pt x="21429" y="13534"/>
                        <a:pt x="24249" y="12970"/>
                        <a:pt x="26505" y="12406"/>
                      </a:cubicBezTo>
                      <a:cubicBezTo>
                        <a:pt x="28760" y="12406"/>
                        <a:pt x="30452" y="12406"/>
                        <a:pt x="32144" y="13534"/>
                      </a:cubicBezTo>
                      <a:cubicBezTo>
                        <a:pt x="33836" y="14662"/>
                        <a:pt x="34964" y="16354"/>
                        <a:pt x="34964" y="18046"/>
                      </a:cubicBezTo>
                      <a:cubicBezTo>
                        <a:pt x="34964" y="20865"/>
                        <a:pt x="34964" y="23685"/>
                        <a:pt x="33836" y="25941"/>
                      </a:cubicBezTo>
                      <a:cubicBezTo>
                        <a:pt x="33272" y="28196"/>
                        <a:pt x="31580" y="29324"/>
                        <a:pt x="28760" y="29888"/>
                      </a:cubicBezTo>
                      <a:cubicBezTo>
                        <a:pt x="27069" y="29324"/>
                        <a:pt x="25377" y="29888"/>
                        <a:pt x="23121" y="29888"/>
                      </a:cubicBezTo>
                      <a:cubicBezTo>
                        <a:pt x="20865" y="30452"/>
                        <a:pt x="18610" y="31580"/>
                        <a:pt x="16354" y="32708"/>
                      </a:cubicBezTo>
                      <a:lnTo>
                        <a:pt x="21993" y="42295"/>
                      </a:lnTo>
                      <a:cubicBezTo>
                        <a:pt x="26505" y="41167"/>
                        <a:pt x="30452" y="39475"/>
                        <a:pt x="34964" y="36091"/>
                      </a:cubicBezTo>
                      <a:cubicBezTo>
                        <a:pt x="36091" y="36655"/>
                        <a:pt x="36655" y="37783"/>
                        <a:pt x="37219" y="38911"/>
                      </a:cubicBezTo>
                      <a:cubicBezTo>
                        <a:pt x="37783" y="39475"/>
                        <a:pt x="38347" y="41167"/>
                        <a:pt x="38347" y="42295"/>
                      </a:cubicBezTo>
                      <a:cubicBezTo>
                        <a:pt x="38911" y="45678"/>
                        <a:pt x="37783" y="48498"/>
                        <a:pt x="36091" y="51318"/>
                      </a:cubicBezTo>
                      <a:cubicBezTo>
                        <a:pt x="33836" y="54137"/>
                        <a:pt x="31016" y="55265"/>
                        <a:pt x="27632" y="55829"/>
                      </a:cubicBezTo>
                      <a:cubicBezTo>
                        <a:pt x="23685" y="56393"/>
                        <a:pt x="19174" y="55265"/>
                        <a:pt x="15226" y="52445"/>
                      </a:cubicBezTo>
                      <a:cubicBezTo>
                        <a:pt x="10715" y="49626"/>
                        <a:pt x="7331" y="45678"/>
                        <a:pt x="3947" y="40603"/>
                      </a:cubicBezTo>
                      <a:lnTo>
                        <a:pt x="0" y="43423"/>
                      </a:lnTo>
                      <a:cubicBezTo>
                        <a:pt x="5075" y="51881"/>
                        <a:pt x="10151" y="57521"/>
                        <a:pt x="16354" y="62032"/>
                      </a:cubicBezTo>
                      <a:close/>
                      <a:moveTo>
                        <a:pt x="271250" y="76694"/>
                      </a:moveTo>
                      <a:cubicBezTo>
                        <a:pt x="266738" y="77258"/>
                        <a:pt x="263355" y="76694"/>
                        <a:pt x="259971" y="75567"/>
                      </a:cubicBezTo>
                      <a:cubicBezTo>
                        <a:pt x="257716" y="74439"/>
                        <a:pt x="256024" y="73311"/>
                        <a:pt x="254332" y="71055"/>
                      </a:cubicBezTo>
                      <a:cubicBezTo>
                        <a:pt x="253204" y="68799"/>
                        <a:pt x="253204" y="67108"/>
                        <a:pt x="253768" y="65416"/>
                      </a:cubicBezTo>
                      <a:cubicBezTo>
                        <a:pt x="254896" y="62596"/>
                        <a:pt x="257152" y="60904"/>
                        <a:pt x="261663" y="59776"/>
                      </a:cubicBezTo>
                      <a:cubicBezTo>
                        <a:pt x="266175" y="58649"/>
                        <a:pt x="270686" y="59213"/>
                        <a:pt x="274633" y="60340"/>
                      </a:cubicBezTo>
                      <a:cubicBezTo>
                        <a:pt x="276889" y="60904"/>
                        <a:pt x="278581" y="62596"/>
                        <a:pt x="280273" y="64852"/>
                      </a:cubicBezTo>
                      <a:cubicBezTo>
                        <a:pt x="281965" y="67108"/>
                        <a:pt x="283656" y="69927"/>
                        <a:pt x="284784" y="72747"/>
                      </a:cubicBezTo>
                      <a:cubicBezTo>
                        <a:pt x="280273" y="75003"/>
                        <a:pt x="275761" y="76130"/>
                        <a:pt x="271250" y="76694"/>
                      </a:cubicBezTo>
                      <a:close/>
                      <a:moveTo>
                        <a:pt x="336666" y="70491"/>
                      </a:moveTo>
                      <a:cubicBezTo>
                        <a:pt x="342869" y="73311"/>
                        <a:pt x="348508" y="76694"/>
                        <a:pt x="354147" y="80078"/>
                      </a:cubicBezTo>
                      <a:lnTo>
                        <a:pt x="343433" y="99815"/>
                      </a:lnTo>
                      <a:lnTo>
                        <a:pt x="325951" y="90229"/>
                      </a:lnTo>
                      <a:lnTo>
                        <a:pt x="336666" y="70491"/>
                      </a:lnTo>
                      <a:close/>
                      <a:moveTo>
                        <a:pt x="108274" y="12406"/>
                      </a:moveTo>
                      <a:cubicBezTo>
                        <a:pt x="115042" y="12406"/>
                        <a:pt x="121809" y="12970"/>
                        <a:pt x="128012" y="13534"/>
                      </a:cubicBezTo>
                      <a:lnTo>
                        <a:pt x="126884" y="36091"/>
                      </a:lnTo>
                      <a:lnTo>
                        <a:pt x="107147" y="34964"/>
                      </a:lnTo>
                      <a:lnTo>
                        <a:pt x="108274" y="12406"/>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 name="Google Shape;1839;p24">
                  <a:extLst>
                    <a:ext uri="{FF2B5EF4-FFF2-40B4-BE49-F238E27FC236}">
                      <a16:creationId xmlns:a16="http://schemas.microsoft.com/office/drawing/2014/main" id="{EAF3EECE-C2F6-8232-DB7B-CF5CB0F300E1}"/>
                    </a:ext>
                  </a:extLst>
                </p:cNvPr>
                <p:cNvSpPr/>
                <p:nvPr/>
              </p:nvSpPr>
              <p:spPr>
                <a:xfrm>
                  <a:off x="3784709" y="2445620"/>
                  <a:ext cx="54701" cy="65979"/>
                </a:xfrm>
                <a:custGeom>
                  <a:avLst/>
                  <a:gdLst/>
                  <a:ahLst/>
                  <a:cxnLst/>
                  <a:rect l="l" t="t" r="r" b="b"/>
                  <a:pathLst>
                    <a:path w="54701" h="65979" extrusionOk="0">
                      <a:moveTo>
                        <a:pt x="0" y="53009"/>
                      </a:moveTo>
                      <a:lnTo>
                        <a:pt x="3948" y="65980"/>
                      </a:lnTo>
                      <a:lnTo>
                        <a:pt x="42859" y="27633"/>
                      </a:lnTo>
                      <a:cubicBezTo>
                        <a:pt x="45678" y="31016"/>
                        <a:pt x="48498" y="34400"/>
                        <a:pt x="51318" y="37219"/>
                      </a:cubicBezTo>
                      <a:lnTo>
                        <a:pt x="54701" y="23121"/>
                      </a:lnTo>
                      <a:cubicBezTo>
                        <a:pt x="47934" y="15226"/>
                        <a:pt x="40603" y="7331"/>
                        <a:pt x="33272" y="0"/>
                      </a:cubicBezTo>
                      <a:lnTo>
                        <a:pt x="24813" y="8459"/>
                      </a:lnTo>
                      <a:cubicBezTo>
                        <a:pt x="28196" y="11843"/>
                        <a:pt x="31016" y="15226"/>
                        <a:pt x="34400" y="18610"/>
                      </a:cubicBezTo>
                      <a:lnTo>
                        <a:pt x="0" y="53009"/>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 name="Google Shape;1840;p24">
                  <a:extLst>
                    <a:ext uri="{FF2B5EF4-FFF2-40B4-BE49-F238E27FC236}">
                      <a16:creationId xmlns:a16="http://schemas.microsoft.com/office/drawing/2014/main" id="{5CB7257B-9B74-0D6C-F678-13F42124253D}"/>
                    </a:ext>
                  </a:extLst>
                </p:cNvPr>
                <p:cNvSpPr/>
                <p:nvPr/>
              </p:nvSpPr>
              <p:spPr>
                <a:xfrm>
                  <a:off x="3808958" y="2508217"/>
                  <a:ext cx="15226" cy="15226"/>
                </a:xfrm>
                <a:custGeom>
                  <a:avLst/>
                  <a:gdLst/>
                  <a:ahLst/>
                  <a:cxnLst/>
                  <a:rect l="l" t="t" r="r" b="b"/>
                  <a:pathLst>
                    <a:path w="15226" h="15226" extrusionOk="0">
                      <a:moveTo>
                        <a:pt x="0" y="0"/>
                      </a:moveTo>
                      <a:lnTo>
                        <a:pt x="15226" y="0"/>
                      </a:lnTo>
                      <a:lnTo>
                        <a:pt x="15226" y="15226"/>
                      </a:lnTo>
                      <a:lnTo>
                        <a:pt x="0" y="15226"/>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1841;p24">
                  <a:extLst>
                    <a:ext uri="{FF2B5EF4-FFF2-40B4-BE49-F238E27FC236}">
                      <a16:creationId xmlns:a16="http://schemas.microsoft.com/office/drawing/2014/main" id="{3C0146FB-C3BD-DE30-B694-67E20978686D}"/>
                    </a:ext>
                  </a:extLst>
                </p:cNvPr>
                <p:cNvSpPr/>
                <p:nvPr/>
              </p:nvSpPr>
              <p:spPr>
                <a:xfrm>
                  <a:off x="3825876" y="2491863"/>
                  <a:ext cx="15226" cy="15226"/>
                </a:xfrm>
                <a:custGeom>
                  <a:avLst/>
                  <a:gdLst/>
                  <a:ahLst/>
                  <a:cxnLst/>
                  <a:rect l="l" t="t" r="r" b="b"/>
                  <a:pathLst>
                    <a:path w="15226" h="15226" extrusionOk="0">
                      <a:moveTo>
                        <a:pt x="0" y="0"/>
                      </a:moveTo>
                      <a:lnTo>
                        <a:pt x="15226" y="0"/>
                      </a:lnTo>
                      <a:lnTo>
                        <a:pt x="15226" y="15226"/>
                      </a:lnTo>
                      <a:lnTo>
                        <a:pt x="0" y="15226"/>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98" name="Google Shape;1842;p24">
                  <a:extLst>
                    <a:ext uri="{FF2B5EF4-FFF2-40B4-BE49-F238E27FC236}">
                      <a16:creationId xmlns:a16="http://schemas.microsoft.com/office/drawing/2014/main" id="{FEEDF0F2-780B-833E-2C28-0EAF5AA34624}"/>
                    </a:ext>
                  </a:extLst>
                </p:cNvPr>
                <p:cNvGrpSpPr/>
                <p:nvPr/>
              </p:nvGrpSpPr>
              <p:grpSpPr>
                <a:xfrm>
                  <a:off x="2663054" y="3747733"/>
                  <a:ext cx="1514714" cy="228391"/>
                  <a:chOff x="2663054" y="3747733"/>
                  <a:chExt cx="1514714" cy="228391"/>
                </a:xfrm>
              </p:grpSpPr>
              <p:sp>
                <p:nvSpPr>
                  <p:cNvPr id="113" name="Google Shape;1843;p24">
                    <a:extLst>
                      <a:ext uri="{FF2B5EF4-FFF2-40B4-BE49-F238E27FC236}">
                        <a16:creationId xmlns:a16="http://schemas.microsoft.com/office/drawing/2014/main" id="{753BF8E0-E79D-E9E5-4B94-2143568910A6}"/>
                      </a:ext>
                    </a:extLst>
                  </p:cNvPr>
                  <p:cNvSpPr/>
                  <p:nvPr/>
                </p:nvSpPr>
                <p:spPr>
                  <a:xfrm>
                    <a:off x="2663054" y="3799614"/>
                    <a:ext cx="600584" cy="155644"/>
                  </a:xfrm>
                  <a:custGeom>
                    <a:avLst/>
                    <a:gdLst/>
                    <a:ahLst/>
                    <a:cxnLst/>
                    <a:rect l="l" t="t" r="r" b="b"/>
                    <a:pathLst>
                      <a:path w="600584" h="155644" extrusionOk="0">
                        <a:moveTo>
                          <a:pt x="558854" y="108274"/>
                        </a:moveTo>
                        <a:lnTo>
                          <a:pt x="579719" y="119553"/>
                        </a:lnTo>
                        <a:lnTo>
                          <a:pt x="579719" y="22557"/>
                        </a:lnTo>
                        <a:lnTo>
                          <a:pt x="600585" y="22557"/>
                        </a:lnTo>
                        <a:lnTo>
                          <a:pt x="590434" y="3947"/>
                        </a:lnTo>
                        <a:lnTo>
                          <a:pt x="490618" y="3947"/>
                        </a:lnTo>
                        <a:lnTo>
                          <a:pt x="486107" y="3947"/>
                        </a:lnTo>
                        <a:lnTo>
                          <a:pt x="434225" y="3947"/>
                        </a:lnTo>
                        <a:lnTo>
                          <a:pt x="429714" y="3947"/>
                        </a:lnTo>
                        <a:lnTo>
                          <a:pt x="318056" y="3947"/>
                        </a:lnTo>
                        <a:lnTo>
                          <a:pt x="313545" y="3947"/>
                        </a:lnTo>
                        <a:lnTo>
                          <a:pt x="261663" y="3947"/>
                        </a:lnTo>
                        <a:lnTo>
                          <a:pt x="257152" y="3947"/>
                        </a:lnTo>
                        <a:lnTo>
                          <a:pt x="120117" y="3947"/>
                        </a:lnTo>
                        <a:lnTo>
                          <a:pt x="115605" y="3947"/>
                        </a:lnTo>
                        <a:lnTo>
                          <a:pt x="72747" y="3947"/>
                        </a:lnTo>
                        <a:lnTo>
                          <a:pt x="84025" y="22557"/>
                        </a:lnTo>
                        <a:lnTo>
                          <a:pt x="88537" y="22557"/>
                        </a:lnTo>
                        <a:lnTo>
                          <a:pt x="88537" y="65416"/>
                        </a:lnTo>
                        <a:lnTo>
                          <a:pt x="65416" y="55265"/>
                        </a:lnTo>
                        <a:cubicBezTo>
                          <a:pt x="67671" y="53009"/>
                          <a:pt x="69363" y="50190"/>
                          <a:pt x="70491" y="46806"/>
                        </a:cubicBezTo>
                        <a:cubicBezTo>
                          <a:pt x="71619" y="43422"/>
                          <a:pt x="72183" y="40039"/>
                          <a:pt x="72183" y="36655"/>
                        </a:cubicBezTo>
                        <a:cubicBezTo>
                          <a:pt x="72183" y="28760"/>
                          <a:pt x="68235" y="20301"/>
                          <a:pt x="60904" y="12406"/>
                        </a:cubicBezTo>
                        <a:cubicBezTo>
                          <a:pt x="53009" y="3947"/>
                          <a:pt x="45114" y="0"/>
                          <a:pt x="37783" y="0"/>
                        </a:cubicBezTo>
                        <a:cubicBezTo>
                          <a:pt x="30452" y="0"/>
                          <a:pt x="24249" y="2256"/>
                          <a:pt x="18610" y="6767"/>
                        </a:cubicBezTo>
                        <a:cubicBezTo>
                          <a:pt x="13534" y="11279"/>
                          <a:pt x="11279" y="16918"/>
                          <a:pt x="11279" y="23121"/>
                        </a:cubicBezTo>
                        <a:cubicBezTo>
                          <a:pt x="11279" y="28196"/>
                          <a:pt x="13534" y="33836"/>
                          <a:pt x="18610" y="39475"/>
                        </a:cubicBezTo>
                        <a:cubicBezTo>
                          <a:pt x="23121" y="44550"/>
                          <a:pt x="29888" y="49062"/>
                          <a:pt x="37783" y="53573"/>
                        </a:cubicBezTo>
                        <a:cubicBezTo>
                          <a:pt x="30452" y="58649"/>
                          <a:pt x="17482" y="65416"/>
                          <a:pt x="0" y="73311"/>
                        </a:cubicBezTo>
                        <a:lnTo>
                          <a:pt x="16354" y="87409"/>
                        </a:lnTo>
                        <a:cubicBezTo>
                          <a:pt x="36091" y="77822"/>
                          <a:pt x="50190" y="69363"/>
                          <a:pt x="59213" y="62032"/>
                        </a:cubicBezTo>
                        <a:lnTo>
                          <a:pt x="77822" y="71055"/>
                        </a:lnTo>
                        <a:lnTo>
                          <a:pt x="23685" y="104327"/>
                        </a:lnTo>
                        <a:lnTo>
                          <a:pt x="38911" y="116733"/>
                        </a:lnTo>
                        <a:lnTo>
                          <a:pt x="89665" y="82334"/>
                        </a:lnTo>
                        <a:lnTo>
                          <a:pt x="89665" y="108838"/>
                        </a:lnTo>
                        <a:lnTo>
                          <a:pt x="110530" y="120117"/>
                        </a:lnTo>
                        <a:lnTo>
                          <a:pt x="110530" y="23121"/>
                        </a:lnTo>
                        <a:lnTo>
                          <a:pt x="126884" y="23121"/>
                        </a:lnTo>
                        <a:lnTo>
                          <a:pt x="131395" y="23121"/>
                        </a:lnTo>
                        <a:lnTo>
                          <a:pt x="234031" y="23121"/>
                        </a:lnTo>
                        <a:lnTo>
                          <a:pt x="234031" y="39475"/>
                        </a:lnTo>
                        <a:lnTo>
                          <a:pt x="209782" y="39475"/>
                        </a:lnTo>
                        <a:cubicBezTo>
                          <a:pt x="201323" y="39475"/>
                          <a:pt x="193992" y="42295"/>
                          <a:pt x="188352" y="48498"/>
                        </a:cubicBezTo>
                        <a:cubicBezTo>
                          <a:pt x="182713" y="54701"/>
                          <a:pt x="179329" y="61468"/>
                          <a:pt x="179329" y="69927"/>
                        </a:cubicBezTo>
                        <a:cubicBezTo>
                          <a:pt x="179329" y="79514"/>
                          <a:pt x="184405" y="90229"/>
                          <a:pt x="195119" y="101507"/>
                        </a:cubicBezTo>
                        <a:cubicBezTo>
                          <a:pt x="205834" y="112786"/>
                          <a:pt x="215985" y="117861"/>
                          <a:pt x="225572" y="117861"/>
                        </a:cubicBezTo>
                        <a:cubicBezTo>
                          <a:pt x="226136" y="117861"/>
                          <a:pt x="227263" y="117861"/>
                          <a:pt x="229519" y="116733"/>
                        </a:cubicBezTo>
                        <a:lnTo>
                          <a:pt x="232339" y="115605"/>
                        </a:lnTo>
                        <a:cubicBezTo>
                          <a:pt x="229519" y="124628"/>
                          <a:pt x="226136" y="131959"/>
                          <a:pt x="221060" y="137035"/>
                        </a:cubicBezTo>
                        <a:cubicBezTo>
                          <a:pt x="216549" y="142674"/>
                          <a:pt x="211473" y="145494"/>
                          <a:pt x="205834" y="145494"/>
                        </a:cubicBezTo>
                        <a:cubicBezTo>
                          <a:pt x="203014" y="145494"/>
                          <a:pt x="200759" y="144366"/>
                          <a:pt x="199631" y="142674"/>
                        </a:cubicBezTo>
                        <a:cubicBezTo>
                          <a:pt x="197939" y="140982"/>
                          <a:pt x="196811" y="138727"/>
                          <a:pt x="196811" y="136471"/>
                        </a:cubicBezTo>
                        <a:cubicBezTo>
                          <a:pt x="196811" y="133651"/>
                          <a:pt x="197939" y="131395"/>
                          <a:pt x="200759" y="129140"/>
                        </a:cubicBezTo>
                        <a:cubicBezTo>
                          <a:pt x="203578" y="126884"/>
                          <a:pt x="206962" y="125192"/>
                          <a:pt x="210909" y="124064"/>
                        </a:cubicBezTo>
                        <a:lnTo>
                          <a:pt x="192300" y="112786"/>
                        </a:lnTo>
                        <a:cubicBezTo>
                          <a:pt x="189480" y="113350"/>
                          <a:pt x="187224" y="114478"/>
                          <a:pt x="184969" y="116733"/>
                        </a:cubicBezTo>
                        <a:cubicBezTo>
                          <a:pt x="182713" y="118425"/>
                          <a:pt x="181585" y="120117"/>
                          <a:pt x="181021" y="122373"/>
                        </a:cubicBezTo>
                        <a:cubicBezTo>
                          <a:pt x="173126" y="122373"/>
                          <a:pt x="167487" y="121245"/>
                          <a:pt x="163539" y="118989"/>
                        </a:cubicBezTo>
                        <a:cubicBezTo>
                          <a:pt x="167487" y="117861"/>
                          <a:pt x="170871" y="115042"/>
                          <a:pt x="172562" y="111658"/>
                        </a:cubicBezTo>
                        <a:cubicBezTo>
                          <a:pt x="174818" y="108274"/>
                          <a:pt x="175946" y="104327"/>
                          <a:pt x="175946" y="100379"/>
                        </a:cubicBezTo>
                        <a:cubicBezTo>
                          <a:pt x="175946" y="94740"/>
                          <a:pt x="174254" y="90229"/>
                          <a:pt x="170307" y="86281"/>
                        </a:cubicBezTo>
                        <a:cubicBezTo>
                          <a:pt x="166923" y="82334"/>
                          <a:pt x="162412" y="80642"/>
                          <a:pt x="157336" y="80642"/>
                        </a:cubicBezTo>
                        <a:cubicBezTo>
                          <a:pt x="151133" y="80642"/>
                          <a:pt x="145494" y="82334"/>
                          <a:pt x="140982" y="86281"/>
                        </a:cubicBezTo>
                        <a:cubicBezTo>
                          <a:pt x="136471" y="90229"/>
                          <a:pt x="134215" y="95304"/>
                          <a:pt x="134215" y="101507"/>
                        </a:cubicBezTo>
                        <a:cubicBezTo>
                          <a:pt x="134215" y="109402"/>
                          <a:pt x="138727" y="116169"/>
                          <a:pt x="147185" y="121809"/>
                        </a:cubicBezTo>
                        <a:cubicBezTo>
                          <a:pt x="156208" y="127448"/>
                          <a:pt x="166359" y="130268"/>
                          <a:pt x="178766" y="130268"/>
                        </a:cubicBezTo>
                        <a:cubicBezTo>
                          <a:pt x="177074" y="135907"/>
                          <a:pt x="179893" y="141546"/>
                          <a:pt x="187788" y="147186"/>
                        </a:cubicBezTo>
                        <a:cubicBezTo>
                          <a:pt x="195683" y="152825"/>
                          <a:pt x="204706" y="155644"/>
                          <a:pt x="214293" y="155644"/>
                        </a:cubicBezTo>
                        <a:cubicBezTo>
                          <a:pt x="219932" y="155644"/>
                          <a:pt x="225572" y="153389"/>
                          <a:pt x="231211" y="149441"/>
                        </a:cubicBezTo>
                        <a:cubicBezTo>
                          <a:pt x="236850" y="144930"/>
                          <a:pt x="240798" y="139290"/>
                          <a:pt x="244181" y="131959"/>
                        </a:cubicBezTo>
                        <a:lnTo>
                          <a:pt x="253204" y="151697"/>
                        </a:lnTo>
                        <a:lnTo>
                          <a:pt x="265611" y="146058"/>
                        </a:lnTo>
                        <a:lnTo>
                          <a:pt x="248129" y="117297"/>
                        </a:lnTo>
                        <a:cubicBezTo>
                          <a:pt x="251512" y="116169"/>
                          <a:pt x="253768" y="114478"/>
                          <a:pt x="255460" y="112222"/>
                        </a:cubicBezTo>
                        <a:cubicBezTo>
                          <a:pt x="257716" y="109402"/>
                          <a:pt x="258280" y="106583"/>
                          <a:pt x="258280" y="103199"/>
                        </a:cubicBezTo>
                        <a:cubicBezTo>
                          <a:pt x="258280" y="98688"/>
                          <a:pt x="256588" y="94176"/>
                          <a:pt x="252640" y="89101"/>
                        </a:cubicBezTo>
                        <a:cubicBezTo>
                          <a:pt x="248693" y="84589"/>
                          <a:pt x="244745" y="82334"/>
                          <a:pt x="241362" y="82334"/>
                        </a:cubicBezTo>
                        <a:cubicBezTo>
                          <a:pt x="237414" y="82334"/>
                          <a:pt x="233467" y="83461"/>
                          <a:pt x="230647" y="85717"/>
                        </a:cubicBezTo>
                        <a:cubicBezTo>
                          <a:pt x="227827" y="87973"/>
                          <a:pt x="226136" y="90793"/>
                          <a:pt x="226136" y="94176"/>
                        </a:cubicBezTo>
                        <a:cubicBezTo>
                          <a:pt x="226136" y="96996"/>
                          <a:pt x="227263" y="100379"/>
                          <a:pt x="229519" y="104327"/>
                        </a:cubicBezTo>
                        <a:cubicBezTo>
                          <a:pt x="225572" y="106583"/>
                          <a:pt x="222188" y="107711"/>
                          <a:pt x="219368" y="107711"/>
                        </a:cubicBezTo>
                        <a:cubicBezTo>
                          <a:pt x="212601" y="107711"/>
                          <a:pt x="206962" y="105455"/>
                          <a:pt x="202451" y="100379"/>
                        </a:cubicBezTo>
                        <a:cubicBezTo>
                          <a:pt x="197939" y="95304"/>
                          <a:pt x="195119" y="89101"/>
                          <a:pt x="195119" y="81206"/>
                        </a:cubicBezTo>
                        <a:cubicBezTo>
                          <a:pt x="195119" y="75566"/>
                          <a:pt x="196811" y="70491"/>
                          <a:pt x="200759" y="65980"/>
                        </a:cubicBezTo>
                        <a:cubicBezTo>
                          <a:pt x="204142" y="61468"/>
                          <a:pt x="208654" y="59777"/>
                          <a:pt x="213729" y="59777"/>
                        </a:cubicBezTo>
                        <a:lnTo>
                          <a:pt x="252640" y="59777"/>
                        </a:lnTo>
                        <a:lnTo>
                          <a:pt x="252640" y="25377"/>
                        </a:lnTo>
                        <a:lnTo>
                          <a:pt x="266175" y="25377"/>
                        </a:lnTo>
                        <a:lnTo>
                          <a:pt x="270686" y="25377"/>
                        </a:lnTo>
                        <a:lnTo>
                          <a:pt x="285348" y="25377"/>
                        </a:lnTo>
                        <a:lnTo>
                          <a:pt x="285348" y="108274"/>
                        </a:lnTo>
                        <a:lnTo>
                          <a:pt x="306214" y="122373"/>
                        </a:lnTo>
                        <a:lnTo>
                          <a:pt x="306214" y="25377"/>
                        </a:lnTo>
                        <a:lnTo>
                          <a:pt x="322567" y="25377"/>
                        </a:lnTo>
                        <a:lnTo>
                          <a:pt x="327079" y="25377"/>
                        </a:lnTo>
                        <a:lnTo>
                          <a:pt x="400954" y="25377"/>
                        </a:lnTo>
                        <a:lnTo>
                          <a:pt x="400954" y="56393"/>
                        </a:lnTo>
                        <a:cubicBezTo>
                          <a:pt x="395878" y="50190"/>
                          <a:pt x="389675" y="45114"/>
                          <a:pt x="383472" y="41167"/>
                        </a:cubicBezTo>
                        <a:cubicBezTo>
                          <a:pt x="376705" y="37219"/>
                          <a:pt x="369937" y="35527"/>
                          <a:pt x="364298" y="35527"/>
                        </a:cubicBezTo>
                        <a:cubicBezTo>
                          <a:pt x="355275" y="35527"/>
                          <a:pt x="347380" y="37783"/>
                          <a:pt x="341741" y="42859"/>
                        </a:cubicBezTo>
                        <a:cubicBezTo>
                          <a:pt x="335538" y="47934"/>
                          <a:pt x="332154" y="54137"/>
                          <a:pt x="332154" y="62032"/>
                        </a:cubicBezTo>
                        <a:cubicBezTo>
                          <a:pt x="332154" y="71055"/>
                          <a:pt x="336666" y="80078"/>
                          <a:pt x="346252" y="88537"/>
                        </a:cubicBezTo>
                        <a:cubicBezTo>
                          <a:pt x="355839" y="97560"/>
                          <a:pt x="364862" y="102071"/>
                          <a:pt x="373885" y="102071"/>
                        </a:cubicBezTo>
                        <a:cubicBezTo>
                          <a:pt x="378960" y="102071"/>
                          <a:pt x="383472" y="100943"/>
                          <a:pt x="388547" y="98688"/>
                        </a:cubicBezTo>
                        <a:cubicBezTo>
                          <a:pt x="393059" y="96432"/>
                          <a:pt x="397570" y="93612"/>
                          <a:pt x="401518" y="89101"/>
                        </a:cubicBezTo>
                        <a:lnTo>
                          <a:pt x="401518" y="107711"/>
                        </a:lnTo>
                        <a:lnTo>
                          <a:pt x="422383" y="121809"/>
                        </a:lnTo>
                        <a:lnTo>
                          <a:pt x="422383" y="24813"/>
                        </a:lnTo>
                        <a:lnTo>
                          <a:pt x="438737" y="24813"/>
                        </a:lnTo>
                        <a:lnTo>
                          <a:pt x="443248" y="24813"/>
                        </a:lnTo>
                        <a:lnTo>
                          <a:pt x="457910" y="24813"/>
                        </a:lnTo>
                        <a:lnTo>
                          <a:pt x="457910" y="107711"/>
                        </a:lnTo>
                        <a:lnTo>
                          <a:pt x="478776" y="121809"/>
                        </a:lnTo>
                        <a:lnTo>
                          <a:pt x="478776" y="24813"/>
                        </a:lnTo>
                        <a:lnTo>
                          <a:pt x="495130" y="24813"/>
                        </a:lnTo>
                        <a:lnTo>
                          <a:pt x="499641" y="24813"/>
                        </a:lnTo>
                        <a:lnTo>
                          <a:pt x="557726" y="24813"/>
                        </a:lnTo>
                        <a:lnTo>
                          <a:pt x="557726" y="54701"/>
                        </a:lnTo>
                        <a:lnTo>
                          <a:pt x="511484" y="54701"/>
                        </a:lnTo>
                        <a:cubicBezTo>
                          <a:pt x="508664" y="54701"/>
                          <a:pt x="506972" y="55829"/>
                          <a:pt x="505280" y="57521"/>
                        </a:cubicBezTo>
                        <a:cubicBezTo>
                          <a:pt x="503589" y="59213"/>
                          <a:pt x="502461" y="61468"/>
                          <a:pt x="502461" y="63724"/>
                        </a:cubicBezTo>
                        <a:cubicBezTo>
                          <a:pt x="502461" y="69363"/>
                          <a:pt x="504717" y="75566"/>
                          <a:pt x="509792" y="81770"/>
                        </a:cubicBezTo>
                        <a:cubicBezTo>
                          <a:pt x="514867" y="87973"/>
                          <a:pt x="519379" y="91356"/>
                          <a:pt x="523326" y="91356"/>
                        </a:cubicBezTo>
                        <a:cubicBezTo>
                          <a:pt x="524454" y="91356"/>
                          <a:pt x="525582" y="90793"/>
                          <a:pt x="526146" y="90229"/>
                        </a:cubicBezTo>
                        <a:cubicBezTo>
                          <a:pt x="527274" y="89665"/>
                          <a:pt x="527838" y="88537"/>
                          <a:pt x="527838" y="86845"/>
                        </a:cubicBezTo>
                        <a:lnTo>
                          <a:pt x="527838" y="78950"/>
                        </a:lnTo>
                        <a:cubicBezTo>
                          <a:pt x="527838" y="77258"/>
                          <a:pt x="528402" y="76130"/>
                          <a:pt x="529529" y="75003"/>
                        </a:cubicBezTo>
                        <a:cubicBezTo>
                          <a:pt x="530093" y="73875"/>
                          <a:pt x="531221" y="73311"/>
                          <a:pt x="532349" y="73311"/>
                        </a:cubicBezTo>
                        <a:lnTo>
                          <a:pt x="557726" y="73311"/>
                        </a:lnTo>
                        <a:lnTo>
                          <a:pt x="557726" y="108274"/>
                        </a:lnTo>
                        <a:close/>
                        <a:moveTo>
                          <a:pt x="53573" y="40603"/>
                        </a:moveTo>
                        <a:cubicBezTo>
                          <a:pt x="51881" y="44550"/>
                          <a:pt x="49062" y="46806"/>
                          <a:pt x="46242" y="48498"/>
                        </a:cubicBezTo>
                        <a:cubicBezTo>
                          <a:pt x="42295" y="47370"/>
                          <a:pt x="38911" y="44550"/>
                          <a:pt x="36091" y="41167"/>
                        </a:cubicBezTo>
                        <a:cubicBezTo>
                          <a:pt x="33272" y="37783"/>
                          <a:pt x="32144" y="33836"/>
                          <a:pt x="32144" y="29888"/>
                        </a:cubicBezTo>
                        <a:cubicBezTo>
                          <a:pt x="32144" y="26505"/>
                          <a:pt x="33272" y="23685"/>
                          <a:pt x="36091" y="20865"/>
                        </a:cubicBezTo>
                        <a:cubicBezTo>
                          <a:pt x="38911" y="18046"/>
                          <a:pt x="42295" y="16918"/>
                          <a:pt x="46242" y="16918"/>
                        </a:cubicBezTo>
                        <a:cubicBezTo>
                          <a:pt x="49062" y="16918"/>
                          <a:pt x="51881" y="18046"/>
                          <a:pt x="53573" y="19738"/>
                        </a:cubicBezTo>
                        <a:cubicBezTo>
                          <a:pt x="55829" y="21993"/>
                          <a:pt x="56393" y="24249"/>
                          <a:pt x="56393" y="27069"/>
                        </a:cubicBezTo>
                        <a:cubicBezTo>
                          <a:pt x="56957" y="32708"/>
                          <a:pt x="55829" y="36655"/>
                          <a:pt x="53573" y="40603"/>
                        </a:cubicBezTo>
                        <a:close/>
                        <a:moveTo>
                          <a:pt x="148877" y="107711"/>
                        </a:moveTo>
                        <a:cubicBezTo>
                          <a:pt x="146622" y="105455"/>
                          <a:pt x="146058" y="103199"/>
                          <a:pt x="146058" y="100379"/>
                        </a:cubicBezTo>
                        <a:cubicBezTo>
                          <a:pt x="146058" y="97560"/>
                          <a:pt x="147185" y="94740"/>
                          <a:pt x="148877" y="93048"/>
                        </a:cubicBezTo>
                        <a:cubicBezTo>
                          <a:pt x="151133" y="90793"/>
                          <a:pt x="153389" y="90229"/>
                          <a:pt x="156208" y="90229"/>
                        </a:cubicBezTo>
                        <a:cubicBezTo>
                          <a:pt x="159028" y="90229"/>
                          <a:pt x="161848" y="91356"/>
                          <a:pt x="163539" y="93048"/>
                        </a:cubicBezTo>
                        <a:cubicBezTo>
                          <a:pt x="165795" y="95304"/>
                          <a:pt x="166359" y="97560"/>
                          <a:pt x="166359" y="100379"/>
                        </a:cubicBezTo>
                        <a:cubicBezTo>
                          <a:pt x="166359" y="103199"/>
                          <a:pt x="165231" y="106019"/>
                          <a:pt x="163539" y="107711"/>
                        </a:cubicBezTo>
                        <a:cubicBezTo>
                          <a:pt x="161284" y="109966"/>
                          <a:pt x="159028" y="110530"/>
                          <a:pt x="156208" y="110530"/>
                        </a:cubicBezTo>
                        <a:cubicBezTo>
                          <a:pt x="153389" y="110530"/>
                          <a:pt x="150569" y="109402"/>
                          <a:pt x="148877" y="107711"/>
                        </a:cubicBezTo>
                        <a:close/>
                        <a:moveTo>
                          <a:pt x="384036" y="78950"/>
                        </a:moveTo>
                        <a:cubicBezTo>
                          <a:pt x="377269" y="82334"/>
                          <a:pt x="371065" y="84025"/>
                          <a:pt x="364862" y="84025"/>
                        </a:cubicBezTo>
                        <a:cubicBezTo>
                          <a:pt x="360351" y="84025"/>
                          <a:pt x="356403" y="82334"/>
                          <a:pt x="353584" y="80078"/>
                        </a:cubicBezTo>
                        <a:cubicBezTo>
                          <a:pt x="350764" y="77258"/>
                          <a:pt x="349072" y="74439"/>
                          <a:pt x="349072" y="71055"/>
                        </a:cubicBezTo>
                        <a:cubicBezTo>
                          <a:pt x="349072" y="65980"/>
                          <a:pt x="351892" y="61468"/>
                          <a:pt x="358659" y="56957"/>
                        </a:cubicBezTo>
                        <a:cubicBezTo>
                          <a:pt x="365426" y="52445"/>
                          <a:pt x="372193" y="50754"/>
                          <a:pt x="380088" y="50754"/>
                        </a:cubicBezTo>
                        <a:cubicBezTo>
                          <a:pt x="384036" y="50754"/>
                          <a:pt x="387983" y="51881"/>
                          <a:pt x="392495" y="54701"/>
                        </a:cubicBezTo>
                        <a:cubicBezTo>
                          <a:pt x="397006" y="56957"/>
                          <a:pt x="400954" y="60340"/>
                          <a:pt x="404337" y="64852"/>
                        </a:cubicBezTo>
                        <a:cubicBezTo>
                          <a:pt x="397570" y="70491"/>
                          <a:pt x="390803" y="75566"/>
                          <a:pt x="384036" y="7895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 name="Google Shape;1844;p24">
                    <a:extLst>
                      <a:ext uri="{FF2B5EF4-FFF2-40B4-BE49-F238E27FC236}">
                        <a16:creationId xmlns:a16="http://schemas.microsoft.com/office/drawing/2014/main" id="{894FF719-A89F-752E-6A98-FE44A7EBEE12}"/>
                      </a:ext>
                    </a:extLst>
                  </p:cNvPr>
                  <p:cNvSpPr/>
                  <p:nvPr/>
                </p:nvSpPr>
                <p:spPr>
                  <a:xfrm>
                    <a:off x="3211193" y="3924243"/>
                    <a:ext cx="70491" cy="51881"/>
                  </a:xfrm>
                  <a:custGeom>
                    <a:avLst/>
                    <a:gdLst/>
                    <a:ahLst/>
                    <a:cxnLst/>
                    <a:rect l="l" t="t" r="r" b="b"/>
                    <a:pathLst>
                      <a:path w="70491" h="51881" extrusionOk="0">
                        <a:moveTo>
                          <a:pt x="32144" y="7895"/>
                        </a:moveTo>
                        <a:cubicBezTo>
                          <a:pt x="25377" y="2256"/>
                          <a:pt x="20301" y="0"/>
                          <a:pt x="16354" y="0"/>
                        </a:cubicBezTo>
                        <a:cubicBezTo>
                          <a:pt x="12970" y="0"/>
                          <a:pt x="10151" y="564"/>
                          <a:pt x="7331" y="1128"/>
                        </a:cubicBezTo>
                        <a:cubicBezTo>
                          <a:pt x="5075" y="1692"/>
                          <a:pt x="2820" y="3383"/>
                          <a:pt x="0" y="5639"/>
                        </a:cubicBezTo>
                        <a:lnTo>
                          <a:pt x="7895" y="18046"/>
                        </a:lnTo>
                        <a:cubicBezTo>
                          <a:pt x="10151" y="16354"/>
                          <a:pt x="11843" y="15226"/>
                          <a:pt x="13534" y="14662"/>
                        </a:cubicBezTo>
                        <a:cubicBezTo>
                          <a:pt x="15790" y="13534"/>
                          <a:pt x="17482" y="13534"/>
                          <a:pt x="19738" y="13534"/>
                        </a:cubicBezTo>
                        <a:cubicBezTo>
                          <a:pt x="24813" y="13534"/>
                          <a:pt x="35528" y="21993"/>
                          <a:pt x="51318" y="38911"/>
                        </a:cubicBezTo>
                        <a:lnTo>
                          <a:pt x="63724" y="51881"/>
                        </a:lnTo>
                        <a:lnTo>
                          <a:pt x="70491" y="46242"/>
                        </a:lnTo>
                        <a:cubicBezTo>
                          <a:pt x="61468" y="36091"/>
                          <a:pt x="48498" y="23121"/>
                          <a:pt x="32144" y="789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 name="Google Shape;1845;p24">
                    <a:extLst>
                      <a:ext uri="{FF2B5EF4-FFF2-40B4-BE49-F238E27FC236}">
                        <a16:creationId xmlns:a16="http://schemas.microsoft.com/office/drawing/2014/main" id="{426F27E4-5419-644B-38AE-C62B8FE86A33}"/>
                      </a:ext>
                    </a:extLst>
                  </p:cNvPr>
                  <p:cNvSpPr/>
                  <p:nvPr/>
                </p:nvSpPr>
                <p:spPr>
                  <a:xfrm>
                    <a:off x="3322851" y="3796231"/>
                    <a:ext cx="377268" cy="124064"/>
                  </a:xfrm>
                  <a:custGeom>
                    <a:avLst/>
                    <a:gdLst/>
                    <a:ahLst/>
                    <a:cxnLst/>
                    <a:rect l="l" t="t" r="r" b="b"/>
                    <a:pathLst>
                      <a:path w="377268" h="124064" extrusionOk="0">
                        <a:moveTo>
                          <a:pt x="341741" y="7895"/>
                        </a:moveTo>
                        <a:lnTo>
                          <a:pt x="261099" y="7895"/>
                        </a:lnTo>
                        <a:lnTo>
                          <a:pt x="256588" y="7895"/>
                        </a:lnTo>
                        <a:lnTo>
                          <a:pt x="195683" y="7895"/>
                        </a:lnTo>
                        <a:lnTo>
                          <a:pt x="206962" y="26505"/>
                        </a:lnTo>
                        <a:lnTo>
                          <a:pt x="230083" y="26505"/>
                        </a:lnTo>
                        <a:lnTo>
                          <a:pt x="230083" y="65416"/>
                        </a:lnTo>
                        <a:lnTo>
                          <a:pt x="197939" y="65416"/>
                        </a:lnTo>
                        <a:lnTo>
                          <a:pt x="197939" y="32144"/>
                        </a:lnTo>
                        <a:cubicBezTo>
                          <a:pt x="197939" y="24813"/>
                          <a:pt x="194556" y="18046"/>
                          <a:pt x="187224" y="10715"/>
                        </a:cubicBezTo>
                        <a:cubicBezTo>
                          <a:pt x="179893" y="3384"/>
                          <a:pt x="172562" y="0"/>
                          <a:pt x="165795" y="0"/>
                        </a:cubicBezTo>
                        <a:cubicBezTo>
                          <a:pt x="159592" y="0"/>
                          <a:pt x="154517" y="1692"/>
                          <a:pt x="150569" y="5639"/>
                        </a:cubicBezTo>
                        <a:cubicBezTo>
                          <a:pt x="146058" y="10151"/>
                          <a:pt x="144366" y="14662"/>
                          <a:pt x="144366" y="20865"/>
                        </a:cubicBezTo>
                        <a:cubicBezTo>
                          <a:pt x="144366" y="22557"/>
                          <a:pt x="144366" y="24813"/>
                          <a:pt x="144930" y="26505"/>
                        </a:cubicBezTo>
                        <a:lnTo>
                          <a:pt x="134779" y="8459"/>
                        </a:lnTo>
                        <a:lnTo>
                          <a:pt x="0" y="8459"/>
                        </a:lnTo>
                        <a:lnTo>
                          <a:pt x="10151" y="27069"/>
                        </a:lnTo>
                        <a:lnTo>
                          <a:pt x="94176" y="27069"/>
                        </a:lnTo>
                        <a:lnTo>
                          <a:pt x="94176" y="42295"/>
                        </a:lnTo>
                        <a:cubicBezTo>
                          <a:pt x="91356" y="42295"/>
                          <a:pt x="88537" y="43423"/>
                          <a:pt x="85153" y="46242"/>
                        </a:cubicBezTo>
                        <a:cubicBezTo>
                          <a:pt x="81770" y="49062"/>
                          <a:pt x="78386" y="52445"/>
                          <a:pt x="75003" y="57521"/>
                        </a:cubicBezTo>
                        <a:cubicBezTo>
                          <a:pt x="70491" y="52445"/>
                          <a:pt x="65980" y="48498"/>
                          <a:pt x="61468" y="45678"/>
                        </a:cubicBezTo>
                        <a:cubicBezTo>
                          <a:pt x="56957" y="42859"/>
                          <a:pt x="52445" y="41731"/>
                          <a:pt x="48498" y="41731"/>
                        </a:cubicBezTo>
                        <a:cubicBezTo>
                          <a:pt x="41167" y="41731"/>
                          <a:pt x="34400" y="44550"/>
                          <a:pt x="28760" y="50190"/>
                        </a:cubicBezTo>
                        <a:cubicBezTo>
                          <a:pt x="23121" y="55829"/>
                          <a:pt x="20865" y="62032"/>
                          <a:pt x="20865" y="69363"/>
                        </a:cubicBezTo>
                        <a:cubicBezTo>
                          <a:pt x="20865" y="77258"/>
                          <a:pt x="24249" y="85717"/>
                          <a:pt x="31016" y="94740"/>
                        </a:cubicBezTo>
                        <a:cubicBezTo>
                          <a:pt x="37783" y="103763"/>
                          <a:pt x="47370" y="113350"/>
                          <a:pt x="59777" y="122373"/>
                        </a:cubicBezTo>
                        <a:lnTo>
                          <a:pt x="65416" y="115605"/>
                        </a:lnTo>
                        <a:cubicBezTo>
                          <a:pt x="57521" y="108838"/>
                          <a:pt x="51318" y="102071"/>
                          <a:pt x="46806" y="95868"/>
                        </a:cubicBezTo>
                        <a:cubicBezTo>
                          <a:pt x="42295" y="89101"/>
                          <a:pt x="40603" y="82898"/>
                          <a:pt x="40603" y="77822"/>
                        </a:cubicBezTo>
                        <a:cubicBezTo>
                          <a:pt x="40603" y="72183"/>
                          <a:pt x="42295" y="67672"/>
                          <a:pt x="45114" y="63724"/>
                        </a:cubicBezTo>
                        <a:cubicBezTo>
                          <a:pt x="47934" y="59777"/>
                          <a:pt x="51881" y="58085"/>
                          <a:pt x="56393" y="58085"/>
                        </a:cubicBezTo>
                        <a:cubicBezTo>
                          <a:pt x="59213" y="58085"/>
                          <a:pt x="61468" y="58649"/>
                          <a:pt x="63724" y="60340"/>
                        </a:cubicBezTo>
                        <a:cubicBezTo>
                          <a:pt x="65980" y="61468"/>
                          <a:pt x="68235" y="63724"/>
                          <a:pt x="69927" y="66544"/>
                        </a:cubicBezTo>
                        <a:cubicBezTo>
                          <a:pt x="65416" y="76130"/>
                          <a:pt x="62596" y="82334"/>
                          <a:pt x="62032" y="85153"/>
                        </a:cubicBezTo>
                        <a:lnTo>
                          <a:pt x="80642" y="93048"/>
                        </a:lnTo>
                        <a:cubicBezTo>
                          <a:pt x="82898" y="82898"/>
                          <a:pt x="86845" y="73875"/>
                          <a:pt x="91920" y="67108"/>
                        </a:cubicBezTo>
                        <a:cubicBezTo>
                          <a:pt x="96996" y="60340"/>
                          <a:pt x="102635" y="56957"/>
                          <a:pt x="108274" y="56957"/>
                        </a:cubicBezTo>
                        <a:cubicBezTo>
                          <a:pt x="111658" y="56957"/>
                          <a:pt x="114478" y="58085"/>
                          <a:pt x="116733" y="59777"/>
                        </a:cubicBezTo>
                        <a:cubicBezTo>
                          <a:pt x="118989" y="61468"/>
                          <a:pt x="120117" y="63724"/>
                          <a:pt x="120117" y="65980"/>
                        </a:cubicBezTo>
                        <a:cubicBezTo>
                          <a:pt x="120681" y="71055"/>
                          <a:pt x="117861" y="76694"/>
                          <a:pt x="112786" y="82898"/>
                        </a:cubicBezTo>
                        <a:cubicBezTo>
                          <a:pt x="107710" y="89665"/>
                          <a:pt x="100943" y="95868"/>
                          <a:pt x="92484" y="101507"/>
                        </a:cubicBezTo>
                        <a:lnTo>
                          <a:pt x="109966" y="117861"/>
                        </a:lnTo>
                        <a:cubicBezTo>
                          <a:pt x="117297" y="109966"/>
                          <a:pt x="122937" y="102071"/>
                          <a:pt x="126884" y="94740"/>
                        </a:cubicBezTo>
                        <a:cubicBezTo>
                          <a:pt x="130832" y="87409"/>
                          <a:pt x="133087" y="80078"/>
                          <a:pt x="133087" y="73875"/>
                        </a:cubicBezTo>
                        <a:cubicBezTo>
                          <a:pt x="133087" y="66544"/>
                          <a:pt x="131396" y="60340"/>
                          <a:pt x="128012" y="54701"/>
                        </a:cubicBezTo>
                        <a:cubicBezTo>
                          <a:pt x="125192" y="49062"/>
                          <a:pt x="120681" y="45678"/>
                          <a:pt x="115605" y="43423"/>
                        </a:cubicBezTo>
                        <a:lnTo>
                          <a:pt x="115605" y="27069"/>
                        </a:lnTo>
                        <a:lnTo>
                          <a:pt x="144366" y="27069"/>
                        </a:lnTo>
                        <a:cubicBezTo>
                          <a:pt x="145494" y="32708"/>
                          <a:pt x="148313" y="37219"/>
                          <a:pt x="153389" y="41731"/>
                        </a:cubicBezTo>
                        <a:cubicBezTo>
                          <a:pt x="160156" y="47934"/>
                          <a:pt x="168051" y="51882"/>
                          <a:pt x="177638" y="53573"/>
                        </a:cubicBezTo>
                        <a:lnTo>
                          <a:pt x="177638" y="65980"/>
                        </a:lnTo>
                        <a:lnTo>
                          <a:pt x="170871" y="65980"/>
                        </a:lnTo>
                        <a:cubicBezTo>
                          <a:pt x="168615" y="65980"/>
                          <a:pt x="166923" y="66544"/>
                          <a:pt x="165231" y="67672"/>
                        </a:cubicBezTo>
                        <a:cubicBezTo>
                          <a:pt x="163539" y="68799"/>
                          <a:pt x="162975" y="70491"/>
                          <a:pt x="162975" y="72747"/>
                        </a:cubicBezTo>
                        <a:cubicBezTo>
                          <a:pt x="162975" y="77258"/>
                          <a:pt x="166923" y="82898"/>
                          <a:pt x="174254" y="90229"/>
                        </a:cubicBezTo>
                        <a:cubicBezTo>
                          <a:pt x="181585" y="96996"/>
                          <a:pt x="187224" y="100379"/>
                          <a:pt x="191736" y="100379"/>
                        </a:cubicBezTo>
                        <a:cubicBezTo>
                          <a:pt x="193992" y="100379"/>
                          <a:pt x="195683" y="99252"/>
                          <a:pt x="196811" y="97560"/>
                        </a:cubicBezTo>
                        <a:cubicBezTo>
                          <a:pt x="197939" y="95868"/>
                          <a:pt x="198503" y="93612"/>
                          <a:pt x="198503" y="91357"/>
                        </a:cubicBezTo>
                        <a:lnTo>
                          <a:pt x="198503" y="84589"/>
                        </a:lnTo>
                        <a:lnTo>
                          <a:pt x="230647" y="84589"/>
                        </a:lnTo>
                        <a:lnTo>
                          <a:pt x="230647" y="112222"/>
                        </a:lnTo>
                        <a:lnTo>
                          <a:pt x="251512" y="123500"/>
                        </a:lnTo>
                        <a:lnTo>
                          <a:pt x="251512" y="26505"/>
                        </a:lnTo>
                        <a:lnTo>
                          <a:pt x="267866" y="26505"/>
                        </a:lnTo>
                        <a:lnTo>
                          <a:pt x="272378" y="26505"/>
                        </a:lnTo>
                        <a:lnTo>
                          <a:pt x="335538" y="26505"/>
                        </a:lnTo>
                        <a:lnTo>
                          <a:pt x="335538" y="42859"/>
                        </a:lnTo>
                        <a:lnTo>
                          <a:pt x="305650" y="42859"/>
                        </a:lnTo>
                        <a:cubicBezTo>
                          <a:pt x="298318" y="42859"/>
                          <a:pt x="292115" y="45114"/>
                          <a:pt x="286476" y="49626"/>
                        </a:cubicBezTo>
                        <a:cubicBezTo>
                          <a:pt x="281401" y="54137"/>
                          <a:pt x="279145" y="59777"/>
                          <a:pt x="279145" y="65980"/>
                        </a:cubicBezTo>
                        <a:cubicBezTo>
                          <a:pt x="279145" y="75003"/>
                          <a:pt x="281401" y="84589"/>
                          <a:pt x="286476" y="94176"/>
                        </a:cubicBezTo>
                        <a:cubicBezTo>
                          <a:pt x="290987" y="103763"/>
                          <a:pt x="298318" y="113914"/>
                          <a:pt x="307905" y="123500"/>
                        </a:cubicBezTo>
                        <a:lnTo>
                          <a:pt x="314672" y="118989"/>
                        </a:lnTo>
                        <a:cubicBezTo>
                          <a:pt x="308469" y="113350"/>
                          <a:pt x="303958" y="107147"/>
                          <a:pt x="300574" y="100379"/>
                        </a:cubicBezTo>
                        <a:cubicBezTo>
                          <a:pt x="297755" y="93612"/>
                          <a:pt x="296063" y="86845"/>
                          <a:pt x="296063" y="80078"/>
                        </a:cubicBezTo>
                        <a:cubicBezTo>
                          <a:pt x="296063" y="75003"/>
                          <a:pt x="297755" y="70491"/>
                          <a:pt x="301702" y="67108"/>
                        </a:cubicBezTo>
                        <a:cubicBezTo>
                          <a:pt x="305086" y="63160"/>
                          <a:pt x="309597" y="61468"/>
                          <a:pt x="314672" y="61468"/>
                        </a:cubicBezTo>
                        <a:lnTo>
                          <a:pt x="335538" y="61468"/>
                        </a:lnTo>
                        <a:lnTo>
                          <a:pt x="335538" y="109966"/>
                        </a:lnTo>
                        <a:lnTo>
                          <a:pt x="356403" y="124064"/>
                        </a:lnTo>
                        <a:lnTo>
                          <a:pt x="356403" y="27069"/>
                        </a:lnTo>
                        <a:lnTo>
                          <a:pt x="377269" y="27069"/>
                        </a:lnTo>
                        <a:lnTo>
                          <a:pt x="367118" y="8459"/>
                        </a:lnTo>
                        <a:lnTo>
                          <a:pt x="341741" y="8459"/>
                        </a:lnTo>
                        <a:close/>
                        <a:moveTo>
                          <a:pt x="177074" y="44550"/>
                        </a:moveTo>
                        <a:cubicBezTo>
                          <a:pt x="173126" y="43423"/>
                          <a:pt x="170307" y="41167"/>
                          <a:pt x="168051" y="37783"/>
                        </a:cubicBezTo>
                        <a:cubicBezTo>
                          <a:pt x="165795" y="34400"/>
                          <a:pt x="164667" y="30452"/>
                          <a:pt x="164667" y="25377"/>
                        </a:cubicBezTo>
                        <a:cubicBezTo>
                          <a:pt x="164667" y="21993"/>
                          <a:pt x="165795" y="18610"/>
                          <a:pt x="166923" y="16354"/>
                        </a:cubicBezTo>
                        <a:cubicBezTo>
                          <a:pt x="168615" y="14098"/>
                          <a:pt x="170307" y="12407"/>
                          <a:pt x="172562" y="12407"/>
                        </a:cubicBezTo>
                        <a:cubicBezTo>
                          <a:pt x="174254" y="12407"/>
                          <a:pt x="175382" y="13534"/>
                          <a:pt x="175946" y="15226"/>
                        </a:cubicBezTo>
                        <a:cubicBezTo>
                          <a:pt x="177074" y="16918"/>
                          <a:pt x="177074" y="19174"/>
                          <a:pt x="177074" y="21429"/>
                        </a:cubicBezTo>
                        <a:lnTo>
                          <a:pt x="177074" y="4455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6" name="Google Shape;1846;p24">
                    <a:extLst>
                      <a:ext uri="{FF2B5EF4-FFF2-40B4-BE49-F238E27FC236}">
                        <a16:creationId xmlns:a16="http://schemas.microsoft.com/office/drawing/2014/main" id="{98F72990-F3AA-AF44-C96F-90738148B5CB}"/>
                      </a:ext>
                    </a:extLst>
                  </p:cNvPr>
                  <p:cNvSpPr/>
                  <p:nvPr/>
                </p:nvSpPr>
                <p:spPr>
                  <a:xfrm>
                    <a:off x="3606508" y="3747733"/>
                    <a:ext cx="61617" cy="55861"/>
                  </a:xfrm>
                  <a:custGeom>
                    <a:avLst/>
                    <a:gdLst/>
                    <a:ahLst/>
                    <a:cxnLst/>
                    <a:rect l="l" t="t" r="r" b="b"/>
                    <a:pathLst>
                      <a:path w="61617" h="55861" extrusionOk="0">
                        <a:moveTo>
                          <a:pt x="53009" y="35528"/>
                        </a:moveTo>
                        <a:cubicBezTo>
                          <a:pt x="48498" y="28196"/>
                          <a:pt x="45114" y="23685"/>
                          <a:pt x="42859" y="21429"/>
                        </a:cubicBezTo>
                        <a:cubicBezTo>
                          <a:pt x="38347" y="15226"/>
                          <a:pt x="32708" y="9587"/>
                          <a:pt x="26505" y="5639"/>
                        </a:cubicBezTo>
                        <a:cubicBezTo>
                          <a:pt x="20301" y="1692"/>
                          <a:pt x="14098" y="0"/>
                          <a:pt x="8459" y="0"/>
                        </a:cubicBezTo>
                        <a:cubicBezTo>
                          <a:pt x="5075" y="564"/>
                          <a:pt x="2256" y="1128"/>
                          <a:pt x="0" y="1692"/>
                        </a:cubicBezTo>
                        <a:lnTo>
                          <a:pt x="9023" y="21429"/>
                        </a:lnTo>
                        <a:cubicBezTo>
                          <a:pt x="11842" y="20301"/>
                          <a:pt x="15226" y="19738"/>
                          <a:pt x="18610" y="19738"/>
                        </a:cubicBezTo>
                        <a:cubicBezTo>
                          <a:pt x="21993" y="19738"/>
                          <a:pt x="25377" y="20301"/>
                          <a:pt x="28196" y="21993"/>
                        </a:cubicBezTo>
                        <a:cubicBezTo>
                          <a:pt x="31016" y="23121"/>
                          <a:pt x="33836" y="24813"/>
                          <a:pt x="35528" y="27069"/>
                        </a:cubicBezTo>
                        <a:lnTo>
                          <a:pt x="57521" y="55829"/>
                        </a:lnTo>
                        <a:cubicBezTo>
                          <a:pt x="64288" y="56393"/>
                          <a:pt x="62596" y="49626"/>
                          <a:pt x="53009" y="35528"/>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7" name="Google Shape;1847;p24">
                    <a:extLst>
                      <a:ext uri="{FF2B5EF4-FFF2-40B4-BE49-F238E27FC236}">
                        <a16:creationId xmlns:a16="http://schemas.microsoft.com/office/drawing/2014/main" id="{0982A28E-A938-BF5F-CC58-3E7E01E26E44}"/>
                      </a:ext>
                    </a:extLst>
                  </p:cNvPr>
                  <p:cNvSpPr/>
                  <p:nvPr/>
                </p:nvSpPr>
                <p:spPr>
                  <a:xfrm>
                    <a:off x="3759332" y="3804126"/>
                    <a:ext cx="400389" cy="138726"/>
                  </a:xfrm>
                  <a:custGeom>
                    <a:avLst/>
                    <a:gdLst/>
                    <a:ahLst/>
                    <a:cxnLst/>
                    <a:rect l="l" t="t" r="r" b="b"/>
                    <a:pathLst>
                      <a:path w="400389" h="138726" extrusionOk="0">
                        <a:moveTo>
                          <a:pt x="358659" y="101507"/>
                        </a:moveTo>
                        <a:lnTo>
                          <a:pt x="379524" y="115605"/>
                        </a:lnTo>
                        <a:lnTo>
                          <a:pt x="379524" y="18610"/>
                        </a:lnTo>
                        <a:lnTo>
                          <a:pt x="400390" y="18610"/>
                        </a:lnTo>
                        <a:lnTo>
                          <a:pt x="390239" y="0"/>
                        </a:lnTo>
                        <a:lnTo>
                          <a:pt x="276889" y="0"/>
                        </a:lnTo>
                        <a:lnTo>
                          <a:pt x="272378" y="0"/>
                        </a:lnTo>
                        <a:lnTo>
                          <a:pt x="177074" y="0"/>
                        </a:lnTo>
                        <a:lnTo>
                          <a:pt x="172562" y="0"/>
                        </a:lnTo>
                        <a:lnTo>
                          <a:pt x="120681" y="0"/>
                        </a:lnTo>
                        <a:lnTo>
                          <a:pt x="116169" y="0"/>
                        </a:lnTo>
                        <a:lnTo>
                          <a:pt x="0" y="0"/>
                        </a:lnTo>
                        <a:lnTo>
                          <a:pt x="10151" y="18610"/>
                        </a:lnTo>
                        <a:lnTo>
                          <a:pt x="89665" y="18610"/>
                        </a:lnTo>
                        <a:lnTo>
                          <a:pt x="89665" y="34964"/>
                        </a:lnTo>
                        <a:lnTo>
                          <a:pt x="25941" y="34964"/>
                        </a:lnTo>
                        <a:lnTo>
                          <a:pt x="22557" y="41731"/>
                        </a:lnTo>
                        <a:cubicBezTo>
                          <a:pt x="32144" y="44550"/>
                          <a:pt x="40039" y="49062"/>
                          <a:pt x="46242" y="54701"/>
                        </a:cubicBezTo>
                        <a:cubicBezTo>
                          <a:pt x="51882" y="60904"/>
                          <a:pt x="55265" y="67108"/>
                          <a:pt x="55265" y="73875"/>
                        </a:cubicBezTo>
                        <a:cubicBezTo>
                          <a:pt x="55265" y="76694"/>
                          <a:pt x="54137" y="79514"/>
                          <a:pt x="51318" y="81770"/>
                        </a:cubicBezTo>
                        <a:cubicBezTo>
                          <a:pt x="47934" y="84589"/>
                          <a:pt x="44550" y="85717"/>
                          <a:pt x="40603" y="86845"/>
                        </a:cubicBezTo>
                        <a:cubicBezTo>
                          <a:pt x="39475" y="84589"/>
                          <a:pt x="37783" y="82898"/>
                          <a:pt x="35528" y="81206"/>
                        </a:cubicBezTo>
                        <a:cubicBezTo>
                          <a:pt x="33272" y="79514"/>
                          <a:pt x="31016" y="78950"/>
                          <a:pt x="29324" y="78950"/>
                        </a:cubicBezTo>
                        <a:cubicBezTo>
                          <a:pt x="26505" y="78950"/>
                          <a:pt x="23685" y="80078"/>
                          <a:pt x="21993" y="82334"/>
                        </a:cubicBezTo>
                        <a:cubicBezTo>
                          <a:pt x="19738" y="84589"/>
                          <a:pt x="19174" y="87409"/>
                          <a:pt x="19174" y="90793"/>
                        </a:cubicBezTo>
                        <a:cubicBezTo>
                          <a:pt x="19174" y="95304"/>
                          <a:pt x="21429" y="99816"/>
                          <a:pt x="26505" y="102635"/>
                        </a:cubicBezTo>
                        <a:cubicBezTo>
                          <a:pt x="31016" y="106019"/>
                          <a:pt x="37219" y="107711"/>
                          <a:pt x="43423" y="107711"/>
                        </a:cubicBezTo>
                        <a:lnTo>
                          <a:pt x="57521" y="138727"/>
                        </a:lnTo>
                        <a:lnTo>
                          <a:pt x="67671" y="133087"/>
                        </a:lnTo>
                        <a:lnTo>
                          <a:pt x="49062" y="106583"/>
                        </a:lnTo>
                        <a:cubicBezTo>
                          <a:pt x="55265" y="105455"/>
                          <a:pt x="60904" y="102635"/>
                          <a:pt x="65416" y="98688"/>
                        </a:cubicBezTo>
                        <a:cubicBezTo>
                          <a:pt x="69927" y="94740"/>
                          <a:pt x="71619" y="90229"/>
                          <a:pt x="71619" y="84589"/>
                        </a:cubicBezTo>
                        <a:cubicBezTo>
                          <a:pt x="71619" y="78950"/>
                          <a:pt x="69927" y="73311"/>
                          <a:pt x="66544" y="67672"/>
                        </a:cubicBezTo>
                        <a:cubicBezTo>
                          <a:pt x="63724" y="62032"/>
                          <a:pt x="59213" y="57521"/>
                          <a:pt x="53009" y="53573"/>
                        </a:cubicBezTo>
                        <a:lnTo>
                          <a:pt x="89665" y="53573"/>
                        </a:lnTo>
                        <a:lnTo>
                          <a:pt x="89665" y="104327"/>
                        </a:lnTo>
                        <a:lnTo>
                          <a:pt x="110530" y="115605"/>
                        </a:lnTo>
                        <a:lnTo>
                          <a:pt x="110530" y="18610"/>
                        </a:lnTo>
                        <a:lnTo>
                          <a:pt x="126884" y="18610"/>
                        </a:lnTo>
                        <a:lnTo>
                          <a:pt x="131396" y="18610"/>
                        </a:lnTo>
                        <a:lnTo>
                          <a:pt x="146058" y="18610"/>
                        </a:lnTo>
                        <a:lnTo>
                          <a:pt x="146058" y="101507"/>
                        </a:lnTo>
                        <a:lnTo>
                          <a:pt x="166923" y="115605"/>
                        </a:lnTo>
                        <a:lnTo>
                          <a:pt x="166923" y="18610"/>
                        </a:lnTo>
                        <a:lnTo>
                          <a:pt x="183277" y="18610"/>
                        </a:lnTo>
                        <a:lnTo>
                          <a:pt x="187788" y="18610"/>
                        </a:lnTo>
                        <a:lnTo>
                          <a:pt x="245873" y="18610"/>
                        </a:lnTo>
                        <a:lnTo>
                          <a:pt x="245873" y="48498"/>
                        </a:lnTo>
                        <a:lnTo>
                          <a:pt x="199631" y="48498"/>
                        </a:lnTo>
                        <a:cubicBezTo>
                          <a:pt x="196811" y="48498"/>
                          <a:pt x="195120" y="49626"/>
                          <a:pt x="193428" y="51318"/>
                        </a:cubicBezTo>
                        <a:cubicBezTo>
                          <a:pt x="191736" y="53009"/>
                          <a:pt x="190608" y="55265"/>
                          <a:pt x="190608" y="57521"/>
                        </a:cubicBezTo>
                        <a:cubicBezTo>
                          <a:pt x="190608" y="63160"/>
                          <a:pt x="192864" y="69363"/>
                          <a:pt x="197939" y="75566"/>
                        </a:cubicBezTo>
                        <a:cubicBezTo>
                          <a:pt x="203014" y="81770"/>
                          <a:pt x="207526" y="85153"/>
                          <a:pt x="211473" y="85153"/>
                        </a:cubicBezTo>
                        <a:cubicBezTo>
                          <a:pt x="212601" y="85153"/>
                          <a:pt x="213729" y="84589"/>
                          <a:pt x="214293" y="84025"/>
                        </a:cubicBezTo>
                        <a:cubicBezTo>
                          <a:pt x="215421" y="83462"/>
                          <a:pt x="215985" y="82334"/>
                          <a:pt x="215985" y="80642"/>
                        </a:cubicBezTo>
                        <a:lnTo>
                          <a:pt x="215985" y="72747"/>
                        </a:lnTo>
                        <a:cubicBezTo>
                          <a:pt x="215985" y="71055"/>
                          <a:pt x="216549" y="69927"/>
                          <a:pt x="217677" y="68799"/>
                        </a:cubicBezTo>
                        <a:cubicBezTo>
                          <a:pt x="218241" y="67672"/>
                          <a:pt x="219368" y="67108"/>
                          <a:pt x="220496" y="67108"/>
                        </a:cubicBezTo>
                        <a:lnTo>
                          <a:pt x="245873" y="67108"/>
                        </a:lnTo>
                        <a:lnTo>
                          <a:pt x="245873" y="103763"/>
                        </a:lnTo>
                        <a:lnTo>
                          <a:pt x="266739" y="115042"/>
                        </a:lnTo>
                        <a:lnTo>
                          <a:pt x="266739" y="18046"/>
                        </a:lnTo>
                        <a:lnTo>
                          <a:pt x="283092" y="18046"/>
                        </a:lnTo>
                        <a:lnTo>
                          <a:pt x="287604" y="18046"/>
                        </a:lnTo>
                        <a:lnTo>
                          <a:pt x="303958" y="18046"/>
                        </a:lnTo>
                        <a:lnTo>
                          <a:pt x="303958" y="56957"/>
                        </a:lnTo>
                        <a:lnTo>
                          <a:pt x="296627" y="56957"/>
                        </a:lnTo>
                        <a:cubicBezTo>
                          <a:pt x="294935" y="56957"/>
                          <a:pt x="293807" y="57521"/>
                          <a:pt x="292679" y="58649"/>
                        </a:cubicBezTo>
                        <a:cubicBezTo>
                          <a:pt x="291551" y="59777"/>
                          <a:pt x="290987" y="60904"/>
                          <a:pt x="290987" y="62596"/>
                        </a:cubicBezTo>
                        <a:cubicBezTo>
                          <a:pt x="290987" y="65980"/>
                          <a:pt x="294935" y="71619"/>
                          <a:pt x="302830" y="79514"/>
                        </a:cubicBezTo>
                        <a:cubicBezTo>
                          <a:pt x="310725" y="87409"/>
                          <a:pt x="316364" y="91357"/>
                          <a:pt x="319748" y="91357"/>
                        </a:cubicBezTo>
                        <a:cubicBezTo>
                          <a:pt x="320876" y="91357"/>
                          <a:pt x="322004" y="90793"/>
                          <a:pt x="322568" y="89665"/>
                        </a:cubicBezTo>
                        <a:cubicBezTo>
                          <a:pt x="323695" y="87973"/>
                          <a:pt x="324259" y="86281"/>
                          <a:pt x="324259" y="84589"/>
                        </a:cubicBezTo>
                        <a:lnTo>
                          <a:pt x="324259" y="75566"/>
                        </a:lnTo>
                        <a:lnTo>
                          <a:pt x="358659" y="75566"/>
                        </a:lnTo>
                        <a:lnTo>
                          <a:pt x="358659" y="101507"/>
                        </a:lnTo>
                        <a:close/>
                        <a:moveTo>
                          <a:pt x="324259" y="57521"/>
                        </a:moveTo>
                        <a:lnTo>
                          <a:pt x="324259" y="18610"/>
                        </a:lnTo>
                        <a:lnTo>
                          <a:pt x="358659" y="18610"/>
                        </a:lnTo>
                        <a:lnTo>
                          <a:pt x="358659" y="57521"/>
                        </a:lnTo>
                        <a:lnTo>
                          <a:pt x="324259" y="57521"/>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8" name="Google Shape;1848;p24">
                    <a:extLst>
                      <a:ext uri="{FF2B5EF4-FFF2-40B4-BE49-F238E27FC236}">
                        <a16:creationId xmlns:a16="http://schemas.microsoft.com/office/drawing/2014/main" id="{30F49590-7BE9-05B2-D850-2069A0AD71C8}"/>
                      </a:ext>
                    </a:extLst>
                  </p:cNvPr>
                  <p:cNvSpPr/>
                  <p:nvPr/>
                </p:nvSpPr>
                <p:spPr>
                  <a:xfrm>
                    <a:off x="4107277" y="3924243"/>
                    <a:ext cx="70491" cy="51881"/>
                  </a:xfrm>
                  <a:custGeom>
                    <a:avLst/>
                    <a:gdLst/>
                    <a:ahLst/>
                    <a:cxnLst/>
                    <a:rect l="l" t="t" r="r" b="b"/>
                    <a:pathLst>
                      <a:path w="70491" h="51881" extrusionOk="0">
                        <a:moveTo>
                          <a:pt x="32144" y="7895"/>
                        </a:moveTo>
                        <a:cubicBezTo>
                          <a:pt x="25377" y="2256"/>
                          <a:pt x="20301" y="0"/>
                          <a:pt x="16354" y="0"/>
                        </a:cubicBezTo>
                        <a:cubicBezTo>
                          <a:pt x="12970" y="0"/>
                          <a:pt x="10151" y="564"/>
                          <a:pt x="7331" y="1128"/>
                        </a:cubicBezTo>
                        <a:cubicBezTo>
                          <a:pt x="5075" y="1692"/>
                          <a:pt x="2820" y="3383"/>
                          <a:pt x="0" y="5639"/>
                        </a:cubicBezTo>
                        <a:lnTo>
                          <a:pt x="7895" y="18046"/>
                        </a:lnTo>
                        <a:cubicBezTo>
                          <a:pt x="10151" y="16354"/>
                          <a:pt x="11843" y="15226"/>
                          <a:pt x="13534" y="14662"/>
                        </a:cubicBezTo>
                        <a:cubicBezTo>
                          <a:pt x="15790" y="13534"/>
                          <a:pt x="17482" y="13534"/>
                          <a:pt x="19738" y="13534"/>
                        </a:cubicBezTo>
                        <a:cubicBezTo>
                          <a:pt x="24813" y="13534"/>
                          <a:pt x="35527" y="21993"/>
                          <a:pt x="51318" y="38911"/>
                        </a:cubicBezTo>
                        <a:lnTo>
                          <a:pt x="63724" y="51881"/>
                        </a:lnTo>
                        <a:lnTo>
                          <a:pt x="70491" y="46242"/>
                        </a:lnTo>
                        <a:cubicBezTo>
                          <a:pt x="61468" y="36091"/>
                          <a:pt x="48498" y="23121"/>
                          <a:pt x="32144" y="789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9" name="Google Shape;1849;p24">
                  <a:extLst>
                    <a:ext uri="{FF2B5EF4-FFF2-40B4-BE49-F238E27FC236}">
                      <a16:creationId xmlns:a16="http://schemas.microsoft.com/office/drawing/2014/main" id="{9AE5276F-C412-3BB5-6522-EF0EBB48776E}"/>
                    </a:ext>
                  </a:extLst>
                </p:cNvPr>
                <p:cNvSpPr/>
                <p:nvPr/>
              </p:nvSpPr>
              <p:spPr>
                <a:xfrm>
                  <a:off x="3296154" y="2369490"/>
                  <a:ext cx="240760" cy="426894"/>
                </a:xfrm>
                <a:custGeom>
                  <a:avLst/>
                  <a:gdLst/>
                  <a:ahLst/>
                  <a:cxnLst/>
                  <a:rect l="l" t="t" r="r" b="b"/>
                  <a:pathLst>
                    <a:path w="240760" h="426894" extrusionOk="0">
                      <a:moveTo>
                        <a:pt x="44743" y="341177"/>
                      </a:moveTo>
                      <a:cubicBezTo>
                        <a:pt x="44743" y="341177"/>
                        <a:pt x="44743" y="341177"/>
                        <a:pt x="44743" y="341177"/>
                      </a:cubicBezTo>
                      <a:cubicBezTo>
                        <a:pt x="40231" y="350200"/>
                        <a:pt x="41359" y="358095"/>
                        <a:pt x="44179" y="362606"/>
                      </a:cubicBezTo>
                      <a:cubicBezTo>
                        <a:pt x="47563" y="369374"/>
                        <a:pt x="54330" y="374449"/>
                        <a:pt x="64480" y="378960"/>
                      </a:cubicBezTo>
                      <a:cubicBezTo>
                        <a:pt x="64480" y="378960"/>
                        <a:pt x="64480" y="379524"/>
                        <a:pt x="64480" y="379524"/>
                      </a:cubicBezTo>
                      <a:cubicBezTo>
                        <a:pt x="64480" y="391367"/>
                        <a:pt x="75759" y="400954"/>
                        <a:pt x="94933" y="405465"/>
                      </a:cubicBezTo>
                      <a:cubicBezTo>
                        <a:pt x="96060" y="414488"/>
                        <a:pt x="105083" y="426894"/>
                        <a:pt x="124821" y="426894"/>
                      </a:cubicBezTo>
                      <a:cubicBezTo>
                        <a:pt x="127077" y="426894"/>
                        <a:pt x="129896" y="426894"/>
                        <a:pt x="133844" y="425767"/>
                      </a:cubicBezTo>
                      <a:cubicBezTo>
                        <a:pt x="144558" y="422383"/>
                        <a:pt x="151889" y="414488"/>
                        <a:pt x="152453" y="405465"/>
                      </a:cubicBezTo>
                      <a:cubicBezTo>
                        <a:pt x="171627" y="400390"/>
                        <a:pt x="182905" y="391367"/>
                        <a:pt x="182905" y="379524"/>
                      </a:cubicBezTo>
                      <a:cubicBezTo>
                        <a:pt x="182905" y="378397"/>
                        <a:pt x="182905" y="377269"/>
                        <a:pt x="182342" y="376141"/>
                      </a:cubicBezTo>
                      <a:cubicBezTo>
                        <a:pt x="195312" y="368246"/>
                        <a:pt x="202643" y="358659"/>
                        <a:pt x="202643" y="349072"/>
                      </a:cubicBezTo>
                      <a:cubicBezTo>
                        <a:pt x="202643" y="346252"/>
                        <a:pt x="201515" y="343433"/>
                        <a:pt x="200387" y="341177"/>
                      </a:cubicBezTo>
                      <a:cubicBezTo>
                        <a:pt x="220125" y="321440"/>
                        <a:pt x="230839" y="302266"/>
                        <a:pt x="236479" y="284220"/>
                      </a:cubicBezTo>
                      <a:lnTo>
                        <a:pt x="236479" y="284220"/>
                      </a:lnTo>
                      <a:cubicBezTo>
                        <a:pt x="237043" y="283092"/>
                        <a:pt x="237043" y="281965"/>
                        <a:pt x="237607" y="280837"/>
                      </a:cubicBezTo>
                      <a:cubicBezTo>
                        <a:pt x="239298" y="274070"/>
                        <a:pt x="240426" y="265611"/>
                        <a:pt x="240426" y="264483"/>
                      </a:cubicBezTo>
                      <a:cubicBezTo>
                        <a:pt x="241554" y="249257"/>
                        <a:pt x="239862" y="234031"/>
                        <a:pt x="234787" y="219368"/>
                      </a:cubicBezTo>
                      <a:lnTo>
                        <a:pt x="229712" y="207526"/>
                      </a:lnTo>
                      <a:cubicBezTo>
                        <a:pt x="225200" y="199067"/>
                        <a:pt x="219561" y="191172"/>
                        <a:pt x="213358" y="184969"/>
                      </a:cubicBezTo>
                      <a:cubicBezTo>
                        <a:pt x="211666" y="183277"/>
                        <a:pt x="209974" y="181585"/>
                        <a:pt x="208282" y="180457"/>
                      </a:cubicBezTo>
                      <a:lnTo>
                        <a:pt x="208282" y="180457"/>
                      </a:lnTo>
                      <a:lnTo>
                        <a:pt x="201515" y="174254"/>
                      </a:lnTo>
                      <a:cubicBezTo>
                        <a:pt x="199823" y="172562"/>
                        <a:pt x="198132" y="170871"/>
                        <a:pt x="196440" y="169743"/>
                      </a:cubicBezTo>
                      <a:cubicBezTo>
                        <a:pt x="173319" y="148877"/>
                        <a:pt x="156401" y="133087"/>
                        <a:pt x="161476" y="96996"/>
                      </a:cubicBezTo>
                      <a:cubicBezTo>
                        <a:pt x="167679" y="63160"/>
                        <a:pt x="156965" y="28196"/>
                        <a:pt x="142867" y="19174"/>
                      </a:cubicBezTo>
                      <a:cubicBezTo>
                        <a:pt x="141739" y="18610"/>
                        <a:pt x="141175" y="18046"/>
                        <a:pt x="140047" y="18046"/>
                      </a:cubicBezTo>
                      <a:cubicBezTo>
                        <a:pt x="139483" y="12970"/>
                        <a:pt x="138919" y="9587"/>
                        <a:pt x="138355" y="9587"/>
                      </a:cubicBezTo>
                      <a:cubicBezTo>
                        <a:pt x="134408" y="2820"/>
                        <a:pt x="128768" y="564"/>
                        <a:pt x="124821" y="0"/>
                      </a:cubicBezTo>
                      <a:cubicBezTo>
                        <a:pt x="123693" y="0"/>
                        <a:pt x="123129" y="0"/>
                        <a:pt x="122001" y="0"/>
                      </a:cubicBezTo>
                      <a:cubicBezTo>
                        <a:pt x="115234" y="0"/>
                        <a:pt x="103392" y="2820"/>
                        <a:pt x="98316" y="21993"/>
                      </a:cubicBezTo>
                      <a:cubicBezTo>
                        <a:pt x="94933" y="34400"/>
                        <a:pt x="95496" y="51881"/>
                        <a:pt x="95496" y="68235"/>
                      </a:cubicBezTo>
                      <a:cubicBezTo>
                        <a:pt x="95496" y="71619"/>
                        <a:pt x="95496" y="75003"/>
                        <a:pt x="95496" y="77258"/>
                      </a:cubicBezTo>
                      <a:cubicBezTo>
                        <a:pt x="94369" y="105455"/>
                        <a:pt x="67864" y="140418"/>
                        <a:pt x="48126" y="164103"/>
                      </a:cubicBezTo>
                      <a:cubicBezTo>
                        <a:pt x="48126" y="164103"/>
                        <a:pt x="32900" y="180457"/>
                        <a:pt x="19930" y="203578"/>
                      </a:cubicBezTo>
                      <a:cubicBezTo>
                        <a:pt x="8651" y="221624"/>
                        <a:pt x="-29696" y="292115"/>
                        <a:pt x="44743" y="341177"/>
                      </a:cubicBezTo>
                      <a:close/>
                      <a:moveTo>
                        <a:pt x="125385" y="412232"/>
                      </a:moveTo>
                      <a:cubicBezTo>
                        <a:pt x="117490" y="412232"/>
                        <a:pt x="110723" y="407721"/>
                        <a:pt x="110723" y="403209"/>
                      </a:cubicBezTo>
                      <a:cubicBezTo>
                        <a:pt x="110723" y="402645"/>
                        <a:pt x="110723" y="401518"/>
                        <a:pt x="111287" y="400954"/>
                      </a:cubicBezTo>
                      <a:cubicBezTo>
                        <a:pt x="113542" y="400954"/>
                        <a:pt x="115798" y="401518"/>
                        <a:pt x="118054" y="401518"/>
                      </a:cubicBezTo>
                      <a:cubicBezTo>
                        <a:pt x="120309" y="401518"/>
                        <a:pt x="122565" y="401518"/>
                        <a:pt x="125385" y="401518"/>
                      </a:cubicBezTo>
                      <a:cubicBezTo>
                        <a:pt x="129896" y="401518"/>
                        <a:pt x="134972" y="401518"/>
                        <a:pt x="138919" y="400954"/>
                      </a:cubicBezTo>
                      <a:cubicBezTo>
                        <a:pt x="139483" y="401518"/>
                        <a:pt x="139483" y="402645"/>
                        <a:pt x="139483" y="403209"/>
                      </a:cubicBezTo>
                      <a:cubicBezTo>
                        <a:pt x="139483" y="407721"/>
                        <a:pt x="132716" y="412232"/>
                        <a:pt x="125385" y="412232"/>
                      </a:cubicBezTo>
                      <a:close/>
                      <a:moveTo>
                        <a:pt x="140611" y="392495"/>
                      </a:moveTo>
                      <a:cubicBezTo>
                        <a:pt x="137791" y="393059"/>
                        <a:pt x="134408" y="393059"/>
                        <a:pt x="131588" y="393623"/>
                      </a:cubicBezTo>
                      <a:cubicBezTo>
                        <a:pt x="129332" y="393623"/>
                        <a:pt x="127640" y="393623"/>
                        <a:pt x="125385" y="393623"/>
                      </a:cubicBezTo>
                      <a:cubicBezTo>
                        <a:pt x="120309" y="393623"/>
                        <a:pt x="115234" y="393059"/>
                        <a:pt x="110159" y="392495"/>
                      </a:cubicBezTo>
                      <a:cubicBezTo>
                        <a:pt x="91549" y="390239"/>
                        <a:pt x="80834" y="383472"/>
                        <a:pt x="80834" y="378397"/>
                      </a:cubicBezTo>
                      <a:cubicBezTo>
                        <a:pt x="80834" y="377833"/>
                        <a:pt x="80834" y="377833"/>
                        <a:pt x="80834" y="377269"/>
                      </a:cubicBezTo>
                      <a:cubicBezTo>
                        <a:pt x="94933" y="380088"/>
                        <a:pt x="110159" y="380652"/>
                        <a:pt x="120309" y="380652"/>
                      </a:cubicBezTo>
                      <a:cubicBezTo>
                        <a:pt x="140047" y="380652"/>
                        <a:pt x="158657" y="378397"/>
                        <a:pt x="168807" y="375013"/>
                      </a:cubicBezTo>
                      <a:cubicBezTo>
                        <a:pt x="169935" y="376141"/>
                        <a:pt x="170499" y="377269"/>
                        <a:pt x="170499" y="378397"/>
                      </a:cubicBezTo>
                      <a:cubicBezTo>
                        <a:pt x="169935" y="383472"/>
                        <a:pt x="158657" y="390239"/>
                        <a:pt x="140611" y="392495"/>
                      </a:cubicBezTo>
                      <a:close/>
                      <a:moveTo>
                        <a:pt x="53202" y="180457"/>
                      </a:moveTo>
                      <a:lnTo>
                        <a:pt x="53766" y="179330"/>
                      </a:lnTo>
                      <a:cubicBezTo>
                        <a:pt x="78579" y="150005"/>
                        <a:pt x="107339" y="111658"/>
                        <a:pt x="109031" y="77822"/>
                      </a:cubicBezTo>
                      <a:cubicBezTo>
                        <a:pt x="109031" y="74439"/>
                        <a:pt x="109031" y="71055"/>
                        <a:pt x="109031" y="67672"/>
                      </a:cubicBezTo>
                      <a:cubicBezTo>
                        <a:pt x="109031" y="51881"/>
                        <a:pt x="108467" y="36091"/>
                        <a:pt x="111287" y="25377"/>
                      </a:cubicBezTo>
                      <a:cubicBezTo>
                        <a:pt x="113542" y="15790"/>
                        <a:pt x="117490" y="14662"/>
                        <a:pt x="119745" y="14662"/>
                      </a:cubicBezTo>
                      <a:cubicBezTo>
                        <a:pt x="120309" y="14662"/>
                        <a:pt x="120873" y="14662"/>
                        <a:pt x="120873" y="14662"/>
                      </a:cubicBezTo>
                      <a:cubicBezTo>
                        <a:pt x="122565" y="14662"/>
                        <a:pt x="123693" y="17482"/>
                        <a:pt x="124257" y="21993"/>
                      </a:cubicBezTo>
                      <a:cubicBezTo>
                        <a:pt x="124257" y="24813"/>
                        <a:pt x="124257" y="33272"/>
                        <a:pt x="123693" y="42295"/>
                      </a:cubicBezTo>
                      <a:cubicBezTo>
                        <a:pt x="122565" y="62596"/>
                        <a:pt x="121437" y="89665"/>
                        <a:pt x="124257" y="102071"/>
                      </a:cubicBezTo>
                      <a:cubicBezTo>
                        <a:pt x="127640" y="115605"/>
                        <a:pt x="133844" y="129140"/>
                        <a:pt x="139483" y="142110"/>
                      </a:cubicBezTo>
                      <a:cubicBezTo>
                        <a:pt x="147378" y="159028"/>
                        <a:pt x="154709" y="175382"/>
                        <a:pt x="155273" y="190608"/>
                      </a:cubicBezTo>
                      <a:cubicBezTo>
                        <a:pt x="156401" y="217677"/>
                        <a:pt x="142867" y="219932"/>
                        <a:pt x="133280" y="221624"/>
                      </a:cubicBezTo>
                      <a:cubicBezTo>
                        <a:pt x="128768" y="222188"/>
                        <a:pt x="123693" y="223316"/>
                        <a:pt x="123693" y="228391"/>
                      </a:cubicBezTo>
                      <a:cubicBezTo>
                        <a:pt x="123693" y="230647"/>
                        <a:pt x="125385" y="232903"/>
                        <a:pt x="128204" y="232903"/>
                      </a:cubicBezTo>
                      <a:cubicBezTo>
                        <a:pt x="129332" y="232903"/>
                        <a:pt x="130460" y="232339"/>
                        <a:pt x="132716" y="232339"/>
                      </a:cubicBezTo>
                      <a:cubicBezTo>
                        <a:pt x="135535" y="231775"/>
                        <a:pt x="140611" y="230647"/>
                        <a:pt x="145686" y="230647"/>
                      </a:cubicBezTo>
                      <a:cubicBezTo>
                        <a:pt x="149070" y="230647"/>
                        <a:pt x="151889" y="231211"/>
                        <a:pt x="154709" y="231775"/>
                      </a:cubicBezTo>
                      <a:cubicBezTo>
                        <a:pt x="163168" y="234031"/>
                        <a:pt x="169371" y="240234"/>
                        <a:pt x="172191" y="247565"/>
                      </a:cubicBezTo>
                      <a:cubicBezTo>
                        <a:pt x="174447" y="254332"/>
                        <a:pt x="174447" y="266175"/>
                        <a:pt x="162040" y="282529"/>
                      </a:cubicBezTo>
                      <a:cubicBezTo>
                        <a:pt x="159784" y="285912"/>
                        <a:pt x="153581" y="290424"/>
                        <a:pt x="141175" y="292679"/>
                      </a:cubicBezTo>
                      <a:cubicBezTo>
                        <a:pt x="137227" y="293243"/>
                        <a:pt x="137227" y="295499"/>
                        <a:pt x="137227" y="297191"/>
                      </a:cubicBezTo>
                      <a:cubicBezTo>
                        <a:pt x="137227" y="298882"/>
                        <a:pt x="138919" y="300574"/>
                        <a:pt x="141739" y="300574"/>
                      </a:cubicBezTo>
                      <a:cubicBezTo>
                        <a:pt x="142867" y="300574"/>
                        <a:pt x="143994" y="300574"/>
                        <a:pt x="145122" y="300574"/>
                      </a:cubicBezTo>
                      <a:cubicBezTo>
                        <a:pt x="164296" y="300574"/>
                        <a:pt x="178958" y="304522"/>
                        <a:pt x="185725" y="311853"/>
                      </a:cubicBezTo>
                      <a:cubicBezTo>
                        <a:pt x="189109" y="315236"/>
                        <a:pt x="190237" y="319184"/>
                        <a:pt x="190237" y="323695"/>
                      </a:cubicBezTo>
                      <a:cubicBezTo>
                        <a:pt x="189673" y="332154"/>
                        <a:pt x="178394" y="335538"/>
                        <a:pt x="170499" y="337230"/>
                      </a:cubicBezTo>
                      <a:cubicBezTo>
                        <a:pt x="164860" y="338921"/>
                        <a:pt x="161476" y="339485"/>
                        <a:pt x="161476" y="343433"/>
                      </a:cubicBezTo>
                      <a:lnTo>
                        <a:pt x="161476" y="345125"/>
                      </a:lnTo>
                      <a:lnTo>
                        <a:pt x="164296" y="347380"/>
                      </a:lnTo>
                      <a:lnTo>
                        <a:pt x="165988" y="347380"/>
                      </a:lnTo>
                      <a:cubicBezTo>
                        <a:pt x="167115" y="347380"/>
                        <a:pt x="168243" y="346816"/>
                        <a:pt x="170499" y="346252"/>
                      </a:cubicBezTo>
                      <a:cubicBezTo>
                        <a:pt x="175574" y="344561"/>
                        <a:pt x="180086" y="343997"/>
                        <a:pt x="183469" y="343997"/>
                      </a:cubicBezTo>
                      <a:cubicBezTo>
                        <a:pt x="185161" y="343997"/>
                        <a:pt x="186289" y="343997"/>
                        <a:pt x="186853" y="344561"/>
                      </a:cubicBezTo>
                      <a:cubicBezTo>
                        <a:pt x="189673" y="345125"/>
                        <a:pt x="189673" y="346816"/>
                        <a:pt x="189673" y="347380"/>
                      </a:cubicBezTo>
                      <a:cubicBezTo>
                        <a:pt x="189673" y="351892"/>
                        <a:pt x="182905" y="359223"/>
                        <a:pt x="167679" y="365426"/>
                      </a:cubicBezTo>
                      <a:lnTo>
                        <a:pt x="167115" y="365426"/>
                      </a:lnTo>
                      <a:lnTo>
                        <a:pt x="167115" y="365426"/>
                      </a:lnTo>
                      <a:cubicBezTo>
                        <a:pt x="159784" y="368810"/>
                        <a:pt x="142867" y="370501"/>
                        <a:pt x="124821" y="370501"/>
                      </a:cubicBezTo>
                      <a:cubicBezTo>
                        <a:pt x="96624" y="370501"/>
                        <a:pt x="63916" y="365426"/>
                        <a:pt x="58277" y="353584"/>
                      </a:cubicBezTo>
                      <a:cubicBezTo>
                        <a:pt x="57149" y="350764"/>
                        <a:pt x="57149" y="347380"/>
                        <a:pt x="59969" y="343433"/>
                      </a:cubicBezTo>
                      <a:cubicBezTo>
                        <a:pt x="60533" y="343997"/>
                        <a:pt x="61661" y="345125"/>
                        <a:pt x="62789" y="345689"/>
                      </a:cubicBezTo>
                      <a:cubicBezTo>
                        <a:pt x="81398" y="355275"/>
                        <a:pt x="105647" y="356967"/>
                        <a:pt x="119181" y="356967"/>
                      </a:cubicBezTo>
                      <a:cubicBezTo>
                        <a:pt x="128204" y="356967"/>
                        <a:pt x="134972" y="356403"/>
                        <a:pt x="137791" y="355839"/>
                      </a:cubicBezTo>
                      <a:cubicBezTo>
                        <a:pt x="141175" y="355275"/>
                        <a:pt x="146814" y="354148"/>
                        <a:pt x="146250" y="349636"/>
                      </a:cubicBezTo>
                      <a:cubicBezTo>
                        <a:pt x="146250" y="346816"/>
                        <a:pt x="143994" y="345689"/>
                        <a:pt x="140047" y="345689"/>
                      </a:cubicBezTo>
                      <a:cubicBezTo>
                        <a:pt x="139483" y="345689"/>
                        <a:pt x="138919" y="345689"/>
                        <a:pt x="137791" y="345689"/>
                      </a:cubicBezTo>
                      <a:cubicBezTo>
                        <a:pt x="134972" y="345689"/>
                        <a:pt x="131024" y="346252"/>
                        <a:pt x="125949" y="346252"/>
                      </a:cubicBezTo>
                      <a:cubicBezTo>
                        <a:pt x="108467" y="346252"/>
                        <a:pt x="90985" y="342869"/>
                        <a:pt x="71248" y="335538"/>
                      </a:cubicBezTo>
                      <a:cubicBezTo>
                        <a:pt x="61661" y="332718"/>
                        <a:pt x="42487" y="320876"/>
                        <a:pt x="38540" y="318056"/>
                      </a:cubicBezTo>
                      <a:cubicBezTo>
                        <a:pt x="23877" y="306777"/>
                        <a:pt x="15983" y="287040"/>
                        <a:pt x="15983" y="263355"/>
                      </a:cubicBezTo>
                      <a:cubicBezTo>
                        <a:pt x="14291" y="226700"/>
                        <a:pt x="41359" y="194556"/>
                        <a:pt x="53202" y="180457"/>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850;p24">
                  <a:extLst>
                    <a:ext uri="{FF2B5EF4-FFF2-40B4-BE49-F238E27FC236}">
                      <a16:creationId xmlns:a16="http://schemas.microsoft.com/office/drawing/2014/main" id="{B6EF36C2-A9B5-3DFE-1164-4AD9FB3CF1ED}"/>
                    </a:ext>
                  </a:extLst>
                </p:cNvPr>
                <p:cNvSpPr/>
                <p:nvPr/>
              </p:nvSpPr>
              <p:spPr>
                <a:xfrm>
                  <a:off x="3514023" y="2649763"/>
                  <a:ext cx="218240" cy="373885"/>
                </a:xfrm>
                <a:custGeom>
                  <a:avLst/>
                  <a:gdLst/>
                  <a:ahLst/>
                  <a:cxnLst/>
                  <a:rect l="l" t="t" r="r" b="b"/>
                  <a:pathLst>
                    <a:path w="218240" h="373885" extrusionOk="0">
                      <a:moveTo>
                        <a:pt x="208090" y="373885"/>
                      </a:moveTo>
                      <a:lnTo>
                        <a:pt x="194556" y="370501"/>
                      </a:lnTo>
                      <a:cubicBezTo>
                        <a:pt x="200759" y="346253"/>
                        <a:pt x="204142" y="321440"/>
                        <a:pt x="204142" y="296063"/>
                      </a:cubicBezTo>
                      <a:cubicBezTo>
                        <a:pt x="204142" y="167487"/>
                        <a:pt x="122373" y="53573"/>
                        <a:pt x="0" y="13534"/>
                      </a:cubicBezTo>
                      <a:lnTo>
                        <a:pt x="4511" y="0"/>
                      </a:lnTo>
                      <a:cubicBezTo>
                        <a:pt x="132523" y="42295"/>
                        <a:pt x="218241" y="161284"/>
                        <a:pt x="218241" y="296063"/>
                      </a:cubicBezTo>
                      <a:cubicBezTo>
                        <a:pt x="218241" y="322004"/>
                        <a:pt x="214857" y="348508"/>
                        <a:pt x="208090" y="37388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851;p24">
                  <a:extLst>
                    <a:ext uri="{FF2B5EF4-FFF2-40B4-BE49-F238E27FC236}">
                      <a16:creationId xmlns:a16="http://schemas.microsoft.com/office/drawing/2014/main" id="{85631F9A-7B38-1031-7228-4818F561C05C}"/>
                    </a:ext>
                  </a:extLst>
                </p:cNvPr>
                <p:cNvSpPr/>
                <p:nvPr/>
              </p:nvSpPr>
              <p:spPr>
                <a:xfrm>
                  <a:off x="3108558" y="2655966"/>
                  <a:ext cx="199630" cy="367681"/>
                </a:xfrm>
                <a:custGeom>
                  <a:avLst/>
                  <a:gdLst/>
                  <a:ahLst/>
                  <a:cxnLst/>
                  <a:rect l="l" t="t" r="r" b="b"/>
                  <a:pathLst>
                    <a:path w="199630" h="367681" extrusionOk="0">
                      <a:moveTo>
                        <a:pt x="10151" y="367682"/>
                      </a:moveTo>
                      <a:cubicBezTo>
                        <a:pt x="3384" y="342305"/>
                        <a:pt x="0" y="315800"/>
                        <a:pt x="0" y="289296"/>
                      </a:cubicBezTo>
                      <a:cubicBezTo>
                        <a:pt x="0" y="161848"/>
                        <a:pt x="76694" y="47934"/>
                        <a:pt x="194556" y="0"/>
                      </a:cubicBezTo>
                      <a:lnTo>
                        <a:pt x="199631" y="12970"/>
                      </a:lnTo>
                      <a:cubicBezTo>
                        <a:pt x="86845" y="58649"/>
                        <a:pt x="13534" y="166923"/>
                        <a:pt x="13534" y="288732"/>
                      </a:cubicBezTo>
                      <a:cubicBezTo>
                        <a:pt x="13534" y="314109"/>
                        <a:pt x="16918" y="338921"/>
                        <a:pt x="23121" y="363170"/>
                      </a:cubicBezTo>
                      <a:lnTo>
                        <a:pt x="10151" y="367682"/>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02" name="Google Shape;1852;p24">
                  <a:extLst>
                    <a:ext uri="{FF2B5EF4-FFF2-40B4-BE49-F238E27FC236}">
                      <a16:creationId xmlns:a16="http://schemas.microsoft.com/office/drawing/2014/main" id="{394E9D3F-940A-F7EF-D2C3-BC8A2A885B6B}"/>
                    </a:ext>
                  </a:extLst>
                </p:cNvPr>
                <p:cNvGrpSpPr/>
                <p:nvPr/>
              </p:nvGrpSpPr>
              <p:grpSpPr>
                <a:xfrm>
                  <a:off x="2716961" y="3277705"/>
                  <a:ext cx="1406899" cy="459876"/>
                  <a:chOff x="2716961" y="3277705"/>
                  <a:chExt cx="1406899" cy="459876"/>
                </a:xfrm>
              </p:grpSpPr>
              <p:sp>
                <p:nvSpPr>
                  <p:cNvPr id="103" name="Google Shape;1853;p24">
                    <a:extLst>
                      <a:ext uri="{FF2B5EF4-FFF2-40B4-BE49-F238E27FC236}">
                        <a16:creationId xmlns:a16="http://schemas.microsoft.com/office/drawing/2014/main" id="{CE6B6FE0-1551-A8E8-D069-AF8C9211C7C7}"/>
                      </a:ext>
                    </a:extLst>
                  </p:cNvPr>
                  <p:cNvSpPr/>
                  <p:nvPr/>
                </p:nvSpPr>
                <p:spPr>
                  <a:xfrm>
                    <a:off x="3336950" y="3652993"/>
                    <a:ext cx="15226" cy="19737"/>
                  </a:xfrm>
                  <a:custGeom>
                    <a:avLst/>
                    <a:gdLst/>
                    <a:ahLst/>
                    <a:cxnLst/>
                    <a:rect l="l" t="t" r="r" b="b"/>
                    <a:pathLst>
                      <a:path w="15226" h="19737" extrusionOk="0">
                        <a:moveTo>
                          <a:pt x="7331" y="0"/>
                        </a:moveTo>
                        <a:cubicBezTo>
                          <a:pt x="5639" y="0"/>
                          <a:pt x="3947" y="564"/>
                          <a:pt x="2256" y="2256"/>
                        </a:cubicBezTo>
                        <a:cubicBezTo>
                          <a:pt x="564" y="3384"/>
                          <a:pt x="0" y="5639"/>
                          <a:pt x="0" y="7331"/>
                        </a:cubicBezTo>
                        <a:cubicBezTo>
                          <a:pt x="0" y="10151"/>
                          <a:pt x="1128" y="12970"/>
                          <a:pt x="3384" y="15226"/>
                        </a:cubicBezTo>
                        <a:cubicBezTo>
                          <a:pt x="5639" y="17482"/>
                          <a:pt x="8459" y="19174"/>
                          <a:pt x="12406" y="19738"/>
                        </a:cubicBezTo>
                        <a:cubicBezTo>
                          <a:pt x="12970" y="18610"/>
                          <a:pt x="14098" y="18046"/>
                          <a:pt x="14098" y="16354"/>
                        </a:cubicBezTo>
                        <a:cubicBezTo>
                          <a:pt x="14662" y="15226"/>
                          <a:pt x="14662" y="13534"/>
                          <a:pt x="15226" y="11279"/>
                        </a:cubicBezTo>
                        <a:cubicBezTo>
                          <a:pt x="15226" y="8459"/>
                          <a:pt x="14662" y="5639"/>
                          <a:pt x="12970" y="3947"/>
                        </a:cubicBezTo>
                        <a:cubicBezTo>
                          <a:pt x="11279" y="1128"/>
                          <a:pt x="9587" y="0"/>
                          <a:pt x="7331" y="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854;p24">
                    <a:extLst>
                      <a:ext uri="{FF2B5EF4-FFF2-40B4-BE49-F238E27FC236}">
                        <a16:creationId xmlns:a16="http://schemas.microsoft.com/office/drawing/2014/main" id="{3C9037D9-6565-8E8A-B85F-69859B50C9B6}"/>
                      </a:ext>
                    </a:extLst>
                  </p:cNvPr>
                  <p:cNvSpPr/>
                  <p:nvPr/>
                </p:nvSpPr>
                <p:spPr>
                  <a:xfrm>
                    <a:off x="3379808" y="3673858"/>
                    <a:ext cx="31579" cy="18609"/>
                  </a:xfrm>
                  <a:custGeom>
                    <a:avLst/>
                    <a:gdLst/>
                    <a:ahLst/>
                    <a:cxnLst/>
                    <a:rect l="l" t="t" r="r" b="b"/>
                    <a:pathLst>
                      <a:path w="31579" h="18609" extrusionOk="0">
                        <a:moveTo>
                          <a:pt x="15790" y="0"/>
                        </a:moveTo>
                        <a:cubicBezTo>
                          <a:pt x="11279" y="0"/>
                          <a:pt x="7895" y="1128"/>
                          <a:pt x="5075" y="2820"/>
                        </a:cubicBezTo>
                        <a:cubicBezTo>
                          <a:pt x="1692" y="5076"/>
                          <a:pt x="564" y="7895"/>
                          <a:pt x="0" y="10715"/>
                        </a:cubicBezTo>
                        <a:cubicBezTo>
                          <a:pt x="0" y="12970"/>
                          <a:pt x="564" y="14662"/>
                          <a:pt x="2820" y="16354"/>
                        </a:cubicBezTo>
                        <a:cubicBezTo>
                          <a:pt x="4511" y="18046"/>
                          <a:pt x="6767" y="18610"/>
                          <a:pt x="9023" y="18610"/>
                        </a:cubicBezTo>
                        <a:cubicBezTo>
                          <a:pt x="12406" y="18610"/>
                          <a:pt x="16354" y="18046"/>
                          <a:pt x="19738" y="16354"/>
                        </a:cubicBezTo>
                        <a:cubicBezTo>
                          <a:pt x="23121" y="14662"/>
                          <a:pt x="27069" y="12407"/>
                          <a:pt x="31580" y="9023"/>
                        </a:cubicBezTo>
                        <a:cubicBezTo>
                          <a:pt x="29324" y="6203"/>
                          <a:pt x="26505" y="3948"/>
                          <a:pt x="23685" y="2256"/>
                        </a:cubicBezTo>
                        <a:cubicBezTo>
                          <a:pt x="21429" y="564"/>
                          <a:pt x="18610" y="0"/>
                          <a:pt x="15790" y="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855;p24">
                    <a:extLst>
                      <a:ext uri="{FF2B5EF4-FFF2-40B4-BE49-F238E27FC236}">
                        <a16:creationId xmlns:a16="http://schemas.microsoft.com/office/drawing/2014/main" id="{C40C52D2-98D8-9218-3208-02D364062433}"/>
                      </a:ext>
                    </a:extLst>
                  </p:cNvPr>
                  <p:cNvSpPr/>
                  <p:nvPr/>
                </p:nvSpPr>
                <p:spPr>
                  <a:xfrm rot="-4289663">
                    <a:off x="3074638" y="3598717"/>
                    <a:ext cx="21993" cy="21429"/>
                  </a:xfrm>
                  <a:custGeom>
                    <a:avLst/>
                    <a:gdLst/>
                    <a:ahLst/>
                    <a:cxnLst/>
                    <a:rect l="l" t="t" r="r" b="b"/>
                    <a:pathLst>
                      <a:path w="21993" h="21429" extrusionOk="0">
                        <a:moveTo>
                          <a:pt x="0" y="0"/>
                        </a:moveTo>
                        <a:lnTo>
                          <a:pt x="21993" y="0"/>
                        </a:lnTo>
                        <a:lnTo>
                          <a:pt x="21993" y="21429"/>
                        </a:lnTo>
                        <a:lnTo>
                          <a:pt x="0" y="21429"/>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856;p24">
                    <a:extLst>
                      <a:ext uri="{FF2B5EF4-FFF2-40B4-BE49-F238E27FC236}">
                        <a16:creationId xmlns:a16="http://schemas.microsoft.com/office/drawing/2014/main" id="{B3022419-6C6B-DBAF-D4CB-0A7339F6C847}"/>
                      </a:ext>
                    </a:extLst>
                  </p:cNvPr>
                  <p:cNvSpPr/>
                  <p:nvPr/>
                </p:nvSpPr>
                <p:spPr>
                  <a:xfrm>
                    <a:off x="3263489" y="3664060"/>
                    <a:ext cx="31730" cy="17914"/>
                  </a:xfrm>
                  <a:custGeom>
                    <a:avLst/>
                    <a:gdLst/>
                    <a:ahLst/>
                    <a:cxnLst/>
                    <a:rect l="l" t="t" r="r" b="b"/>
                    <a:pathLst>
                      <a:path w="31730" h="17914" extrusionOk="0">
                        <a:moveTo>
                          <a:pt x="17068" y="211"/>
                        </a:moveTo>
                        <a:cubicBezTo>
                          <a:pt x="12556" y="-352"/>
                          <a:pt x="9173" y="211"/>
                          <a:pt x="5789" y="1903"/>
                        </a:cubicBezTo>
                        <a:cubicBezTo>
                          <a:pt x="2406" y="3595"/>
                          <a:pt x="714" y="6415"/>
                          <a:pt x="150" y="9234"/>
                        </a:cubicBezTo>
                        <a:cubicBezTo>
                          <a:pt x="-414" y="11490"/>
                          <a:pt x="714" y="13182"/>
                          <a:pt x="1842" y="14874"/>
                        </a:cubicBezTo>
                        <a:cubicBezTo>
                          <a:pt x="3534" y="16565"/>
                          <a:pt x="5225" y="17693"/>
                          <a:pt x="8045" y="17693"/>
                        </a:cubicBezTo>
                        <a:cubicBezTo>
                          <a:pt x="11429" y="18257"/>
                          <a:pt x="15376" y="17693"/>
                          <a:pt x="19324" y="16565"/>
                        </a:cubicBezTo>
                        <a:cubicBezTo>
                          <a:pt x="23271" y="15437"/>
                          <a:pt x="27219" y="13746"/>
                          <a:pt x="31730" y="10926"/>
                        </a:cubicBezTo>
                        <a:cubicBezTo>
                          <a:pt x="29474" y="8106"/>
                          <a:pt x="27219" y="5287"/>
                          <a:pt x="24963" y="3031"/>
                        </a:cubicBezTo>
                        <a:cubicBezTo>
                          <a:pt x="22143" y="1903"/>
                          <a:pt x="19888" y="775"/>
                          <a:pt x="17068" y="211"/>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 name="Google Shape;1857;p24">
                    <a:extLst>
                      <a:ext uri="{FF2B5EF4-FFF2-40B4-BE49-F238E27FC236}">
                        <a16:creationId xmlns:a16="http://schemas.microsoft.com/office/drawing/2014/main" id="{A9407112-A073-6843-F2F3-39613F24049F}"/>
                      </a:ext>
                    </a:extLst>
                  </p:cNvPr>
                  <p:cNvSpPr/>
                  <p:nvPr/>
                </p:nvSpPr>
                <p:spPr>
                  <a:xfrm rot="-1450734">
                    <a:off x="3849646" y="3557152"/>
                    <a:ext cx="21429" cy="21993"/>
                  </a:xfrm>
                  <a:custGeom>
                    <a:avLst/>
                    <a:gdLst/>
                    <a:ahLst/>
                    <a:cxnLst/>
                    <a:rect l="l" t="t" r="r" b="b"/>
                    <a:pathLst>
                      <a:path w="21429" h="21993" extrusionOk="0">
                        <a:moveTo>
                          <a:pt x="0" y="0"/>
                        </a:moveTo>
                        <a:lnTo>
                          <a:pt x="21430" y="0"/>
                        </a:lnTo>
                        <a:lnTo>
                          <a:pt x="21430" y="21994"/>
                        </a:lnTo>
                        <a:lnTo>
                          <a:pt x="0" y="21994"/>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 name="Google Shape;1858;p24">
                    <a:extLst>
                      <a:ext uri="{FF2B5EF4-FFF2-40B4-BE49-F238E27FC236}">
                        <a16:creationId xmlns:a16="http://schemas.microsoft.com/office/drawing/2014/main" id="{0A1D1997-96AE-44BF-F4CA-345613052D92}"/>
                      </a:ext>
                    </a:extLst>
                  </p:cNvPr>
                  <p:cNvSpPr/>
                  <p:nvPr/>
                </p:nvSpPr>
                <p:spPr>
                  <a:xfrm>
                    <a:off x="3792947" y="3606413"/>
                    <a:ext cx="32188" cy="27687"/>
                  </a:xfrm>
                  <a:custGeom>
                    <a:avLst/>
                    <a:gdLst/>
                    <a:ahLst/>
                    <a:cxnLst/>
                    <a:rect l="l" t="t" r="r" b="b"/>
                    <a:pathLst>
                      <a:path w="32188" h="27687" extrusionOk="0">
                        <a:moveTo>
                          <a:pt x="1349" y="14436"/>
                        </a:moveTo>
                        <a:cubicBezTo>
                          <a:pt x="221" y="16691"/>
                          <a:pt x="-343" y="18383"/>
                          <a:pt x="221" y="20639"/>
                        </a:cubicBezTo>
                        <a:cubicBezTo>
                          <a:pt x="1349" y="24022"/>
                          <a:pt x="3605" y="25714"/>
                          <a:pt x="6988" y="26842"/>
                        </a:cubicBezTo>
                        <a:cubicBezTo>
                          <a:pt x="10372" y="27970"/>
                          <a:pt x="14319" y="27970"/>
                          <a:pt x="17703" y="26842"/>
                        </a:cubicBezTo>
                        <a:cubicBezTo>
                          <a:pt x="23342" y="24586"/>
                          <a:pt x="27290" y="21767"/>
                          <a:pt x="29546" y="17255"/>
                        </a:cubicBezTo>
                        <a:cubicBezTo>
                          <a:pt x="32365" y="13308"/>
                          <a:pt x="32929" y="8796"/>
                          <a:pt x="31237" y="4849"/>
                        </a:cubicBezTo>
                        <a:cubicBezTo>
                          <a:pt x="30109" y="2593"/>
                          <a:pt x="28418" y="901"/>
                          <a:pt x="25034" y="337"/>
                        </a:cubicBezTo>
                        <a:cubicBezTo>
                          <a:pt x="21651" y="-227"/>
                          <a:pt x="18267" y="-227"/>
                          <a:pt x="14883" y="1465"/>
                        </a:cubicBezTo>
                        <a:cubicBezTo>
                          <a:pt x="13756" y="3157"/>
                          <a:pt x="10936" y="5413"/>
                          <a:pt x="6988" y="8232"/>
                        </a:cubicBezTo>
                        <a:cubicBezTo>
                          <a:pt x="4169" y="9924"/>
                          <a:pt x="2477" y="12180"/>
                          <a:pt x="1349" y="14436"/>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 name="Google Shape;1859;p24">
                    <a:extLst>
                      <a:ext uri="{FF2B5EF4-FFF2-40B4-BE49-F238E27FC236}">
                        <a16:creationId xmlns:a16="http://schemas.microsoft.com/office/drawing/2014/main" id="{4306D414-96FE-2130-3A16-1E8289187FFC}"/>
                      </a:ext>
                    </a:extLst>
                  </p:cNvPr>
                  <p:cNvSpPr/>
                  <p:nvPr/>
                </p:nvSpPr>
                <p:spPr>
                  <a:xfrm>
                    <a:off x="3695609" y="3609006"/>
                    <a:ext cx="28760" cy="41025"/>
                  </a:xfrm>
                  <a:custGeom>
                    <a:avLst/>
                    <a:gdLst/>
                    <a:ahLst/>
                    <a:cxnLst/>
                    <a:rect l="l" t="t" r="r" b="b"/>
                    <a:pathLst>
                      <a:path w="28760" h="41025" extrusionOk="0">
                        <a:moveTo>
                          <a:pt x="0" y="6767"/>
                        </a:moveTo>
                        <a:lnTo>
                          <a:pt x="9023" y="37783"/>
                        </a:lnTo>
                        <a:cubicBezTo>
                          <a:pt x="9587" y="38911"/>
                          <a:pt x="10151" y="40039"/>
                          <a:pt x="11279" y="40603"/>
                        </a:cubicBezTo>
                        <a:cubicBezTo>
                          <a:pt x="12406" y="41167"/>
                          <a:pt x="13534" y="41167"/>
                          <a:pt x="14662" y="40603"/>
                        </a:cubicBezTo>
                        <a:cubicBezTo>
                          <a:pt x="18046" y="39475"/>
                          <a:pt x="21429" y="37219"/>
                          <a:pt x="23685" y="34400"/>
                        </a:cubicBezTo>
                        <a:cubicBezTo>
                          <a:pt x="26505" y="31016"/>
                          <a:pt x="27632" y="27633"/>
                          <a:pt x="28760" y="23121"/>
                        </a:cubicBezTo>
                        <a:lnTo>
                          <a:pt x="21993" y="0"/>
                        </a:lnTo>
                        <a:lnTo>
                          <a:pt x="0" y="6767"/>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860;p24">
                    <a:extLst>
                      <a:ext uri="{FF2B5EF4-FFF2-40B4-BE49-F238E27FC236}">
                        <a16:creationId xmlns:a16="http://schemas.microsoft.com/office/drawing/2014/main" id="{23EB5AB2-E700-EAAD-F9A9-204D5F927EFE}"/>
                      </a:ext>
                    </a:extLst>
                  </p:cNvPr>
                  <p:cNvSpPr/>
                  <p:nvPr/>
                </p:nvSpPr>
                <p:spPr>
                  <a:xfrm>
                    <a:off x="3523610" y="3667444"/>
                    <a:ext cx="31579" cy="19949"/>
                  </a:xfrm>
                  <a:custGeom>
                    <a:avLst/>
                    <a:gdLst/>
                    <a:ahLst/>
                    <a:cxnLst/>
                    <a:rect l="l" t="t" r="r" b="b"/>
                    <a:pathLst>
                      <a:path w="31579" h="19949" extrusionOk="0">
                        <a:moveTo>
                          <a:pt x="14098" y="211"/>
                        </a:moveTo>
                        <a:cubicBezTo>
                          <a:pt x="9587" y="775"/>
                          <a:pt x="6203" y="2467"/>
                          <a:pt x="3947" y="4723"/>
                        </a:cubicBezTo>
                        <a:cubicBezTo>
                          <a:pt x="1128" y="7542"/>
                          <a:pt x="0" y="10362"/>
                          <a:pt x="0" y="13182"/>
                        </a:cubicBezTo>
                        <a:cubicBezTo>
                          <a:pt x="0" y="15437"/>
                          <a:pt x="1128" y="17129"/>
                          <a:pt x="3384" y="18257"/>
                        </a:cubicBezTo>
                        <a:cubicBezTo>
                          <a:pt x="5075" y="19385"/>
                          <a:pt x="7331" y="19949"/>
                          <a:pt x="10151" y="19949"/>
                        </a:cubicBezTo>
                        <a:cubicBezTo>
                          <a:pt x="13534" y="19385"/>
                          <a:pt x="16918" y="18257"/>
                          <a:pt x="20865" y="16001"/>
                        </a:cubicBezTo>
                        <a:cubicBezTo>
                          <a:pt x="24249" y="13746"/>
                          <a:pt x="27632" y="10926"/>
                          <a:pt x="31580" y="7542"/>
                        </a:cubicBezTo>
                        <a:cubicBezTo>
                          <a:pt x="28760" y="5287"/>
                          <a:pt x="25941" y="3031"/>
                          <a:pt x="23121" y="1903"/>
                        </a:cubicBezTo>
                        <a:cubicBezTo>
                          <a:pt x="19738" y="211"/>
                          <a:pt x="16918" y="-352"/>
                          <a:pt x="14098" y="211"/>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 name="Google Shape;1861;p24">
                    <a:extLst>
                      <a:ext uri="{FF2B5EF4-FFF2-40B4-BE49-F238E27FC236}">
                        <a16:creationId xmlns:a16="http://schemas.microsoft.com/office/drawing/2014/main" id="{EDDBEEA1-27B4-5E09-F296-198C36E87434}"/>
                      </a:ext>
                    </a:extLst>
                  </p:cNvPr>
                  <p:cNvSpPr/>
                  <p:nvPr/>
                </p:nvSpPr>
                <p:spPr>
                  <a:xfrm>
                    <a:off x="3589026" y="3631563"/>
                    <a:ext cx="44550" cy="52115"/>
                  </a:xfrm>
                  <a:custGeom>
                    <a:avLst/>
                    <a:gdLst/>
                    <a:ahLst/>
                    <a:cxnLst/>
                    <a:rect l="l" t="t" r="r" b="b"/>
                    <a:pathLst>
                      <a:path w="44550" h="52115" extrusionOk="0">
                        <a:moveTo>
                          <a:pt x="23121" y="3948"/>
                        </a:moveTo>
                        <a:lnTo>
                          <a:pt x="26505" y="20865"/>
                        </a:lnTo>
                        <a:lnTo>
                          <a:pt x="4511" y="24813"/>
                        </a:lnTo>
                        <a:cubicBezTo>
                          <a:pt x="2820" y="24813"/>
                          <a:pt x="1692" y="25941"/>
                          <a:pt x="1128" y="27069"/>
                        </a:cubicBezTo>
                        <a:cubicBezTo>
                          <a:pt x="0" y="28196"/>
                          <a:pt x="0" y="29324"/>
                          <a:pt x="0" y="31016"/>
                        </a:cubicBezTo>
                        <a:cubicBezTo>
                          <a:pt x="0" y="32144"/>
                          <a:pt x="1128" y="33272"/>
                          <a:pt x="2256" y="34400"/>
                        </a:cubicBezTo>
                        <a:cubicBezTo>
                          <a:pt x="3384" y="35528"/>
                          <a:pt x="5075" y="36092"/>
                          <a:pt x="6767" y="36655"/>
                        </a:cubicBezTo>
                        <a:cubicBezTo>
                          <a:pt x="7895" y="35528"/>
                          <a:pt x="9587" y="34400"/>
                          <a:pt x="11843" y="33272"/>
                        </a:cubicBezTo>
                        <a:cubicBezTo>
                          <a:pt x="13534" y="32708"/>
                          <a:pt x="16354" y="31580"/>
                          <a:pt x="19738" y="31016"/>
                        </a:cubicBezTo>
                        <a:lnTo>
                          <a:pt x="27069" y="38911"/>
                        </a:lnTo>
                        <a:lnTo>
                          <a:pt x="20301" y="40039"/>
                        </a:lnTo>
                        <a:cubicBezTo>
                          <a:pt x="18046" y="40603"/>
                          <a:pt x="15790" y="41731"/>
                          <a:pt x="14098" y="42859"/>
                        </a:cubicBezTo>
                        <a:cubicBezTo>
                          <a:pt x="12406" y="44551"/>
                          <a:pt x="11843" y="46242"/>
                          <a:pt x="12406" y="47934"/>
                        </a:cubicBezTo>
                        <a:cubicBezTo>
                          <a:pt x="12970" y="49626"/>
                          <a:pt x="13534" y="50754"/>
                          <a:pt x="15226" y="51318"/>
                        </a:cubicBezTo>
                        <a:cubicBezTo>
                          <a:pt x="16918" y="51882"/>
                          <a:pt x="19174" y="52446"/>
                          <a:pt x="20865" y="51882"/>
                        </a:cubicBezTo>
                        <a:cubicBezTo>
                          <a:pt x="25941" y="50754"/>
                          <a:pt x="31016" y="48498"/>
                          <a:pt x="34964" y="44551"/>
                        </a:cubicBezTo>
                        <a:cubicBezTo>
                          <a:pt x="39475" y="40603"/>
                          <a:pt x="42295" y="35528"/>
                          <a:pt x="44550" y="29324"/>
                        </a:cubicBezTo>
                        <a:lnTo>
                          <a:pt x="38911" y="0"/>
                        </a:lnTo>
                        <a:lnTo>
                          <a:pt x="23121" y="3948"/>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 name="Google Shape;1862;p24">
                    <a:extLst>
                      <a:ext uri="{FF2B5EF4-FFF2-40B4-BE49-F238E27FC236}">
                        <a16:creationId xmlns:a16="http://schemas.microsoft.com/office/drawing/2014/main" id="{0034612B-BF23-978E-0756-0E23C9C1912F}"/>
                      </a:ext>
                    </a:extLst>
                  </p:cNvPr>
                  <p:cNvSpPr/>
                  <p:nvPr/>
                </p:nvSpPr>
                <p:spPr>
                  <a:xfrm>
                    <a:off x="2716961" y="3277705"/>
                    <a:ext cx="1406899" cy="459876"/>
                  </a:xfrm>
                  <a:custGeom>
                    <a:avLst/>
                    <a:gdLst/>
                    <a:ahLst/>
                    <a:cxnLst/>
                    <a:rect l="l" t="t" r="r" b="b"/>
                    <a:pathLst>
                      <a:path w="1406899" h="459876" extrusionOk="0">
                        <a:moveTo>
                          <a:pt x="1376217" y="237689"/>
                        </a:moveTo>
                        <a:cubicBezTo>
                          <a:pt x="1371142" y="227538"/>
                          <a:pt x="1366066" y="217387"/>
                          <a:pt x="1361555" y="207237"/>
                        </a:cubicBezTo>
                        <a:cubicBezTo>
                          <a:pt x="1371706" y="199906"/>
                          <a:pt x="1380729" y="192575"/>
                          <a:pt x="1390315" y="184116"/>
                        </a:cubicBezTo>
                        <a:cubicBezTo>
                          <a:pt x="1420768" y="156483"/>
                          <a:pt x="1402722" y="119828"/>
                          <a:pt x="1388060" y="90503"/>
                        </a:cubicBezTo>
                        <a:lnTo>
                          <a:pt x="1385240" y="84300"/>
                        </a:lnTo>
                        <a:cubicBezTo>
                          <a:pt x="1377909" y="69074"/>
                          <a:pt x="1379037" y="53848"/>
                          <a:pt x="1380165" y="40877"/>
                        </a:cubicBezTo>
                        <a:cubicBezTo>
                          <a:pt x="1381293" y="28471"/>
                          <a:pt x="1382420" y="16629"/>
                          <a:pt x="1374525" y="8734"/>
                        </a:cubicBezTo>
                        <a:cubicBezTo>
                          <a:pt x="1367758" y="1402"/>
                          <a:pt x="1354788" y="-853"/>
                          <a:pt x="1333923" y="275"/>
                        </a:cubicBezTo>
                        <a:lnTo>
                          <a:pt x="1333923" y="275"/>
                        </a:lnTo>
                        <a:cubicBezTo>
                          <a:pt x="1333923" y="275"/>
                          <a:pt x="1333359" y="275"/>
                          <a:pt x="1333359" y="275"/>
                        </a:cubicBezTo>
                        <a:cubicBezTo>
                          <a:pt x="1288244" y="3094"/>
                          <a:pt x="1260048" y="40314"/>
                          <a:pt x="1254408" y="105165"/>
                        </a:cubicBezTo>
                        <a:cubicBezTo>
                          <a:pt x="1250461" y="106857"/>
                          <a:pt x="1247077" y="109113"/>
                          <a:pt x="1243130" y="110805"/>
                        </a:cubicBezTo>
                        <a:cubicBezTo>
                          <a:pt x="1214933" y="123775"/>
                          <a:pt x="1181662" y="133926"/>
                          <a:pt x="1150646" y="141821"/>
                        </a:cubicBezTo>
                        <a:lnTo>
                          <a:pt x="1150646" y="141821"/>
                        </a:lnTo>
                        <a:cubicBezTo>
                          <a:pt x="1143878" y="143513"/>
                          <a:pt x="1138803" y="144641"/>
                          <a:pt x="1134292" y="145768"/>
                        </a:cubicBezTo>
                        <a:cubicBezTo>
                          <a:pt x="1134292" y="145768"/>
                          <a:pt x="1134292" y="145768"/>
                          <a:pt x="1133728" y="145768"/>
                        </a:cubicBezTo>
                        <a:lnTo>
                          <a:pt x="1133728" y="145768"/>
                        </a:lnTo>
                        <a:cubicBezTo>
                          <a:pt x="1128652" y="147460"/>
                          <a:pt x="1125269" y="148588"/>
                          <a:pt x="1123013" y="150280"/>
                        </a:cubicBezTo>
                        <a:cubicBezTo>
                          <a:pt x="1104967" y="161558"/>
                          <a:pt x="1117374" y="208364"/>
                          <a:pt x="1123013" y="225846"/>
                        </a:cubicBezTo>
                        <a:cubicBezTo>
                          <a:pt x="1042371" y="283367"/>
                          <a:pt x="890674" y="320022"/>
                          <a:pt x="722059" y="320022"/>
                        </a:cubicBezTo>
                        <a:cubicBezTo>
                          <a:pt x="715856" y="320022"/>
                          <a:pt x="710217" y="320022"/>
                          <a:pt x="704014" y="320022"/>
                        </a:cubicBezTo>
                        <a:lnTo>
                          <a:pt x="704014" y="320022"/>
                        </a:lnTo>
                        <a:cubicBezTo>
                          <a:pt x="704014" y="320022"/>
                          <a:pt x="704014" y="320022"/>
                          <a:pt x="703450" y="320022"/>
                        </a:cubicBezTo>
                        <a:cubicBezTo>
                          <a:pt x="703450" y="320022"/>
                          <a:pt x="703450" y="320022"/>
                          <a:pt x="702886" y="320022"/>
                        </a:cubicBezTo>
                        <a:lnTo>
                          <a:pt x="702886" y="320022"/>
                        </a:lnTo>
                        <a:cubicBezTo>
                          <a:pt x="696683" y="320022"/>
                          <a:pt x="691043" y="320022"/>
                          <a:pt x="684840" y="320022"/>
                        </a:cubicBezTo>
                        <a:cubicBezTo>
                          <a:pt x="516225" y="320022"/>
                          <a:pt x="364528" y="283931"/>
                          <a:pt x="283886" y="225846"/>
                        </a:cubicBezTo>
                        <a:cubicBezTo>
                          <a:pt x="289526" y="208364"/>
                          <a:pt x="301932" y="161558"/>
                          <a:pt x="283886" y="150280"/>
                        </a:cubicBezTo>
                        <a:cubicBezTo>
                          <a:pt x="281631" y="148588"/>
                          <a:pt x="277683" y="147460"/>
                          <a:pt x="273172" y="145768"/>
                        </a:cubicBezTo>
                        <a:lnTo>
                          <a:pt x="273172" y="145768"/>
                        </a:lnTo>
                        <a:cubicBezTo>
                          <a:pt x="273172" y="145768"/>
                          <a:pt x="273172" y="145768"/>
                          <a:pt x="272608" y="145768"/>
                        </a:cubicBezTo>
                        <a:cubicBezTo>
                          <a:pt x="268096" y="144641"/>
                          <a:pt x="263021" y="142949"/>
                          <a:pt x="256254" y="141821"/>
                        </a:cubicBezTo>
                        <a:lnTo>
                          <a:pt x="256254" y="141821"/>
                        </a:lnTo>
                        <a:cubicBezTo>
                          <a:pt x="224674" y="133926"/>
                          <a:pt x="191402" y="123211"/>
                          <a:pt x="163770" y="110805"/>
                        </a:cubicBezTo>
                        <a:cubicBezTo>
                          <a:pt x="159822" y="109113"/>
                          <a:pt x="155875" y="107421"/>
                          <a:pt x="152491" y="105165"/>
                        </a:cubicBezTo>
                        <a:cubicBezTo>
                          <a:pt x="146852" y="40314"/>
                          <a:pt x="118655" y="3658"/>
                          <a:pt x="73541" y="275"/>
                        </a:cubicBezTo>
                        <a:cubicBezTo>
                          <a:pt x="73541" y="275"/>
                          <a:pt x="72977" y="275"/>
                          <a:pt x="72977" y="275"/>
                        </a:cubicBezTo>
                        <a:lnTo>
                          <a:pt x="72977" y="275"/>
                        </a:lnTo>
                        <a:cubicBezTo>
                          <a:pt x="51548" y="-853"/>
                          <a:pt x="39141" y="1966"/>
                          <a:pt x="32374" y="8734"/>
                        </a:cubicBezTo>
                        <a:cubicBezTo>
                          <a:pt x="24479" y="16629"/>
                          <a:pt x="25607" y="28471"/>
                          <a:pt x="26735" y="40877"/>
                        </a:cubicBezTo>
                        <a:cubicBezTo>
                          <a:pt x="27863" y="54412"/>
                          <a:pt x="29554" y="69074"/>
                          <a:pt x="21659" y="84300"/>
                        </a:cubicBezTo>
                        <a:lnTo>
                          <a:pt x="18840" y="90503"/>
                        </a:lnTo>
                        <a:cubicBezTo>
                          <a:pt x="4178" y="119828"/>
                          <a:pt x="-13868" y="156483"/>
                          <a:pt x="16584" y="184116"/>
                        </a:cubicBezTo>
                        <a:cubicBezTo>
                          <a:pt x="25607" y="192575"/>
                          <a:pt x="35194" y="200469"/>
                          <a:pt x="45344" y="207237"/>
                        </a:cubicBezTo>
                        <a:cubicBezTo>
                          <a:pt x="41397" y="217387"/>
                          <a:pt x="35758" y="228102"/>
                          <a:pt x="30682" y="237689"/>
                        </a:cubicBezTo>
                        <a:cubicBezTo>
                          <a:pt x="21659" y="254607"/>
                          <a:pt x="12637" y="272652"/>
                          <a:pt x="8125" y="292390"/>
                        </a:cubicBezTo>
                        <a:cubicBezTo>
                          <a:pt x="6433" y="299721"/>
                          <a:pt x="2486" y="360625"/>
                          <a:pt x="14892" y="365137"/>
                        </a:cubicBezTo>
                        <a:cubicBezTo>
                          <a:pt x="17148" y="365701"/>
                          <a:pt x="21659" y="366265"/>
                          <a:pt x="25043" y="358934"/>
                        </a:cubicBezTo>
                        <a:cubicBezTo>
                          <a:pt x="38013" y="332993"/>
                          <a:pt x="59443" y="305924"/>
                          <a:pt x="72977" y="305360"/>
                        </a:cubicBezTo>
                        <a:cubicBezTo>
                          <a:pt x="75233" y="305360"/>
                          <a:pt x="79180" y="305924"/>
                          <a:pt x="83128" y="311563"/>
                        </a:cubicBezTo>
                        <a:cubicBezTo>
                          <a:pt x="86511" y="316639"/>
                          <a:pt x="89331" y="324534"/>
                          <a:pt x="92151" y="330173"/>
                        </a:cubicBezTo>
                        <a:cubicBezTo>
                          <a:pt x="96098" y="339760"/>
                          <a:pt x="97790" y="344271"/>
                          <a:pt x="102865" y="343144"/>
                        </a:cubicBezTo>
                        <a:cubicBezTo>
                          <a:pt x="107941" y="342016"/>
                          <a:pt x="107941" y="336376"/>
                          <a:pt x="107941" y="331865"/>
                        </a:cubicBezTo>
                        <a:cubicBezTo>
                          <a:pt x="107941" y="302541"/>
                          <a:pt x="116400" y="274344"/>
                          <a:pt x="125422" y="248403"/>
                        </a:cubicBezTo>
                        <a:cubicBezTo>
                          <a:pt x="146288" y="256298"/>
                          <a:pt x="166589" y="261938"/>
                          <a:pt x="186891" y="267577"/>
                        </a:cubicBezTo>
                        <a:cubicBezTo>
                          <a:pt x="187455" y="267577"/>
                          <a:pt x="188019" y="268141"/>
                          <a:pt x="188582" y="268141"/>
                        </a:cubicBezTo>
                        <a:lnTo>
                          <a:pt x="186891" y="269833"/>
                        </a:lnTo>
                        <a:cubicBezTo>
                          <a:pt x="180687" y="276600"/>
                          <a:pt x="171665" y="285059"/>
                          <a:pt x="171665" y="285059"/>
                        </a:cubicBezTo>
                        <a:cubicBezTo>
                          <a:pt x="165461" y="291826"/>
                          <a:pt x="162078" y="300285"/>
                          <a:pt x="163206" y="308180"/>
                        </a:cubicBezTo>
                        <a:cubicBezTo>
                          <a:pt x="163770" y="316075"/>
                          <a:pt x="168281" y="322842"/>
                          <a:pt x="175612" y="327918"/>
                        </a:cubicBezTo>
                        <a:cubicBezTo>
                          <a:pt x="291782" y="410815"/>
                          <a:pt x="482390" y="459877"/>
                          <a:pt x="685404" y="459877"/>
                        </a:cubicBezTo>
                        <a:cubicBezTo>
                          <a:pt x="691043" y="459877"/>
                          <a:pt x="697246" y="459877"/>
                          <a:pt x="704014" y="459877"/>
                        </a:cubicBezTo>
                        <a:cubicBezTo>
                          <a:pt x="710217" y="459877"/>
                          <a:pt x="716420" y="459877"/>
                          <a:pt x="722623" y="459877"/>
                        </a:cubicBezTo>
                        <a:cubicBezTo>
                          <a:pt x="925638" y="459877"/>
                          <a:pt x="1116246" y="410251"/>
                          <a:pt x="1232415" y="327918"/>
                        </a:cubicBezTo>
                        <a:cubicBezTo>
                          <a:pt x="1239746" y="322842"/>
                          <a:pt x="1243694" y="315511"/>
                          <a:pt x="1244822" y="308180"/>
                        </a:cubicBezTo>
                        <a:cubicBezTo>
                          <a:pt x="1245386" y="300285"/>
                          <a:pt x="1242566" y="291826"/>
                          <a:pt x="1236363" y="285059"/>
                        </a:cubicBezTo>
                        <a:cubicBezTo>
                          <a:pt x="1236363" y="285059"/>
                          <a:pt x="1227340" y="276600"/>
                          <a:pt x="1221137" y="269833"/>
                        </a:cubicBezTo>
                        <a:lnTo>
                          <a:pt x="1219445" y="268141"/>
                        </a:lnTo>
                        <a:cubicBezTo>
                          <a:pt x="1220009" y="268141"/>
                          <a:pt x="1220573" y="267577"/>
                          <a:pt x="1221137" y="267577"/>
                        </a:cubicBezTo>
                        <a:cubicBezTo>
                          <a:pt x="1241438" y="261938"/>
                          <a:pt x="1262303" y="255734"/>
                          <a:pt x="1282605" y="248403"/>
                        </a:cubicBezTo>
                        <a:cubicBezTo>
                          <a:pt x="1291628" y="274344"/>
                          <a:pt x="1300087" y="302541"/>
                          <a:pt x="1300087" y="331865"/>
                        </a:cubicBezTo>
                        <a:cubicBezTo>
                          <a:pt x="1300087" y="336376"/>
                          <a:pt x="1300087" y="342016"/>
                          <a:pt x="1305162" y="343144"/>
                        </a:cubicBezTo>
                        <a:cubicBezTo>
                          <a:pt x="1310237" y="344271"/>
                          <a:pt x="1311929" y="339760"/>
                          <a:pt x="1315877" y="330173"/>
                        </a:cubicBezTo>
                        <a:cubicBezTo>
                          <a:pt x="1318132" y="323970"/>
                          <a:pt x="1321516" y="316639"/>
                          <a:pt x="1324900" y="311563"/>
                        </a:cubicBezTo>
                        <a:cubicBezTo>
                          <a:pt x="1328847" y="305924"/>
                          <a:pt x="1332231" y="305360"/>
                          <a:pt x="1335050" y="305360"/>
                        </a:cubicBezTo>
                        <a:cubicBezTo>
                          <a:pt x="1348585" y="305924"/>
                          <a:pt x="1370014" y="333557"/>
                          <a:pt x="1382984" y="358934"/>
                        </a:cubicBezTo>
                        <a:cubicBezTo>
                          <a:pt x="1386368" y="366265"/>
                          <a:pt x="1390879" y="365701"/>
                          <a:pt x="1393135" y="365137"/>
                        </a:cubicBezTo>
                        <a:cubicBezTo>
                          <a:pt x="1405541" y="360625"/>
                          <a:pt x="1401594" y="299721"/>
                          <a:pt x="1399902" y="292390"/>
                        </a:cubicBezTo>
                        <a:cubicBezTo>
                          <a:pt x="1394263" y="272652"/>
                          <a:pt x="1385240" y="254607"/>
                          <a:pt x="1376217" y="237689"/>
                        </a:cubicBezTo>
                        <a:close/>
                        <a:moveTo>
                          <a:pt x="97790" y="318895"/>
                        </a:moveTo>
                        <a:cubicBezTo>
                          <a:pt x="96098" y="314383"/>
                          <a:pt x="93842" y="309872"/>
                          <a:pt x="91023" y="305924"/>
                        </a:cubicBezTo>
                        <a:cubicBezTo>
                          <a:pt x="84819" y="296337"/>
                          <a:pt x="77488" y="294646"/>
                          <a:pt x="71849" y="295210"/>
                        </a:cubicBezTo>
                        <a:cubicBezTo>
                          <a:pt x="51548" y="296337"/>
                          <a:pt x="28991" y="328481"/>
                          <a:pt x="17712" y="350475"/>
                        </a:cubicBezTo>
                        <a:cubicBezTo>
                          <a:pt x="15456" y="336376"/>
                          <a:pt x="15456" y="305360"/>
                          <a:pt x="17712" y="294646"/>
                        </a:cubicBezTo>
                        <a:cubicBezTo>
                          <a:pt x="22223" y="276036"/>
                          <a:pt x="30682" y="259118"/>
                          <a:pt x="39705" y="242200"/>
                        </a:cubicBezTo>
                        <a:cubicBezTo>
                          <a:pt x="44781" y="232613"/>
                          <a:pt x="49856" y="223027"/>
                          <a:pt x="53803" y="212876"/>
                        </a:cubicBezTo>
                        <a:cubicBezTo>
                          <a:pt x="72413" y="225282"/>
                          <a:pt x="92715" y="235997"/>
                          <a:pt x="115272" y="245020"/>
                        </a:cubicBezTo>
                        <a:cubicBezTo>
                          <a:pt x="107377" y="268141"/>
                          <a:pt x="100046" y="292954"/>
                          <a:pt x="97790" y="318895"/>
                        </a:cubicBezTo>
                        <a:close/>
                        <a:moveTo>
                          <a:pt x="61134" y="15501"/>
                        </a:moveTo>
                        <a:cubicBezTo>
                          <a:pt x="61698" y="13809"/>
                          <a:pt x="62262" y="9861"/>
                          <a:pt x="72977" y="9861"/>
                        </a:cubicBezTo>
                        <a:cubicBezTo>
                          <a:pt x="120347" y="13245"/>
                          <a:pt x="136701" y="57795"/>
                          <a:pt x="141776" y="98398"/>
                        </a:cubicBezTo>
                        <a:cubicBezTo>
                          <a:pt x="88203" y="68510"/>
                          <a:pt x="58315" y="30727"/>
                          <a:pt x="61134" y="15501"/>
                        </a:cubicBezTo>
                        <a:close/>
                        <a:moveTo>
                          <a:pt x="277683" y="204417"/>
                        </a:moveTo>
                        <a:cubicBezTo>
                          <a:pt x="276555" y="208364"/>
                          <a:pt x="275428" y="211748"/>
                          <a:pt x="274864" y="215695"/>
                        </a:cubicBezTo>
                        <a:cubicBezTo>
                          <a:pt x="273736" y="215132"/>
                          <a:pt x="273172" y="214568"/>
                          <a:pt x="272044" y="213440"/>
                        </a:cubicBezTo>
                        <a:cubicBezTo>
                          <a:pt x="261329" y="204981"/>
                          <a:pt x="255690" y="199342"/>
                          <a:pt x="257946" y="192011"/>
                        </a:cubicBezTo>
                        <a:cubicBezTo>
                          <a:pt x="259638" y="186371"/>
                          <a:pt x="263021" y="185243"/>
                          <a:pt x="268096" y="185243"/>
                        </a:cubicBezTo>
                        <a:cubicBezTo>
                          <a:pt x="270352" y="185243"/>
                          <a:pt x="272608" y="185243"/>
                          <a:pt x="275428" y="185807"/>
                        </a:cubicBezTo>
                        <a:cubicBezTo>
                          <a:pt x="277683" y="185807"/>
                          <a:pt x="279375" y="186371"/>
                          <a:pt x="281631" y="186371"/>
                        </a:cubicBezTo>
                        <a:moveTo>
                          <a:pt x="335204" y="348783"/>
                        </a:moveTo>
                        <a:cubicBezTo>
                          <a:pt x="332384" y="342580"/>
                          <a:pt x="331820" y="338068"/>
                          <a:pt x="332948" y="334685"/>
                        </a:cubicBezTo>
                        <a:cubicBezTo>
                          <a:pt x="332948" y="334121"/>
                          <a:pt x="334076" y="333557"/>
                          <a:pt x="334640" y="333557"/>
                        </a:cubicBezTo>
                        <a:cubicBezTo>
                          <a:pt x="335768" y="333557"/>
                          <a:pt x="336896" y="333557"/>
                          <a:pt x="338024" y="333557"/>
                        </a:cubicBezTo>
                        <a:lnTo>
                          <a:pt x="344227" y="335812"/>
                        </a:lnTo>
                        <a:lnTo>
                          <a:pt x="350994" y="314947"/>
                        </a:lnTo>
                        <a:lnTo>
                          <a:pt x="339715" y="311000"/>
                        </a:lnTo>
                        <a:lnTo>
                          <a:pt x="339715" y="311563"/>
                        </a:lnTo>
                        <a:lnTo>
                          <a:pt x="328437" y="307052"/>
                        </a:lnTo>
                        <a:lnTo>
                          <a:pt x="304188" y="364573"/>
                        </a:lnTo>
                        <a:lnTo>
                          <a:pt x="296293" y="353858"/>
                        </a:lnTo>
                        <a:lnTo>
                          <a:pt x="304752" y="334121"/>
                        </a:lnTo>
                        <a:cubicBezTo>
                          <a:pt x="303624" y="334685"/>
                          <a:pt x="302496" y="335249"/>
                          <a:pt x="300804" y="335249"/>
                        </a:cubicBezTo>
                        <a:cubicBezTo>
                          <a:pt x="299676" y="335249"/>
                          <a:pt x="298549" y="335249"/>
                          <a:pt x="297421" y="334685"/>
                        </a:cubicBezTo>
                        <a:cubicBezTo>
                          <a:pt x="296293" y="334121"/>
                          <a:pt x="295729" y="333557"/>
                          <a:pt x="294601" y="332429"/>
                        </a:cubicBezTo>
                        <a:cubicBezTo>
                          <a:pt x="293473" y="331301"/>
                          <a:pt x="292345" y="330173"/>
                          <a:pt x="291782" y="328481"/>
                        </a:cubicBezTo>
                        <a:cubicBezTo>
                          <a:pt x="291782" y="330737"/>
                          <a:pt x="291218" y="332429"/>
                          <a:pt x="290654" y="334121"/>
                        </a:cubicBezTo>
                        <a:cubicBezTo>
                          <a:pt x="288962" y="338068"/>
                          <a:pt x="286142" y="340888"/>
                          <a:pt x="282195" y="342016"/>
                        </a:cubicBezTo>
                        <a:cubicBezTo>
                          <a:pt x="278247" y="343707"/>
                          <a:pt x="274864" y="343707"/>
                          <a:pt x="270916" y="342016"/>
                        </a:cubicBezTo>
                        <a:cubicBezTo>
                          <a:pt x="265277" y="339760"/>
                          <a:pt x="261329" y="334685"/>
                          <a:pt x="258510" y="326790"/>
                        </a:cubicBezTo>
                        <a:cubicBezTo>
                          <a:pt x="255690" y="318895"/>
                          <a:pt x="254562" y="309308"/>
                          <a:pt x="255126" y="298593"/>
                        </a:cubicBezTo>
                        <a:lnTo>
                          <a:pt x="259074" y="298029"/>
                        </a:lnTo>
                        <a:cubicBezTo>
                          <a:pt x="258510" y="305360"/>
                          <a:pt x="260201" y="312127"/>
                          <a:pt x="262457" y="317767"/>
                        </a:cubicBezTo>
                        <a:cubicBezTo>
                          <a:pt x="264713" y="323406"/>
                          <a:pt x="268660" y="327354"/>
                          <a:pt x="273172" y="329045"/>
                        </a:cubicBezTo>
                        <a:cubicBezTo>
                          <a:pt x="275991" y="330173"/>
                          <a:pt x="278247" y="330173"/>
                          <a:pt x="281067" y="329609"/>
                        </a:cubicBezTo>
                        <a:cubicBezTo>
                          <a:pt x="283886" y="328481"/>
                          <a:pt x="285578" y="326790"/>
                          <a:pt x="286706" y="324534"/>
                        </a:cubicBezTo>
                        <a:cubicBezTo>
                          <a:pt x="287270" y="323406"/>
                          <a:pt x="287270" y="321714"/>
                          <a:pt x="287270" y="320022"/>
                        </a:cubicBezTo>
                        <a:cubicBezTo>
                          <a:pt x="287270" y="318331"/>
                          <a:pt x="286706" y="316639"/>
                          <a:pt x="286142" y="315511"/>
                        </a:cubicBezTo>
                        <a:cubicBezTo>
                          <a:pt x="282759" y="316075"/>
                          <a:pt x="278247" y="315511"/>
                          <a:pt x="272608" y="314383"/>
                        </a:cubicBezTo>
                        <a:lnTo>
                          <a:pt x="271480" y="302541"/>
                        </a:lnTo>
                        <a:cubicBezTo>
                          <a:pt x="275991" y="304232"/>
                          <a:pt x="280503" y="304796"/>
                          <a:pt x="285014" y="304232"/>
                        </a:cubicBezTo>
                        <a:cubicBezTo>
                          <a:pt x="288962" y="303668"/>
                          <a:pt x="291782" y="301413"/>
                          <a:pt x="293473" y="298593"/>
                        </a:cubicBezTo>
                        <a:cubicBezTo>
                          <a:pt x="294037" y="296901"/>
                          <a:pt x="294037" y="295773"/>
                          <a:pt x="293473" y="294082"/>
                        </a:cubicBezTo>
                        <a:cubicBezTo>
                          <a:pt x="292909" y="292390"/>
                          <a:pt x="291782" y="291826"/>
                          <a:pt x="290654" y="291262"/>
                        </a:cubicBezTo>
                        <a:cubicBezTo>
                          <a:pt x="287270" y="290134"/>
                          <a:pt x="283886" y="289006"/>
                          <a:pt x="280503" y="289006"/>
                        </a:cubicBezTo>
                        <a:cubicBezTo>
                          <a:pt x="277119" y="289006"/>
                          <a:pt x="273736" y="289570"/>
                          <a:pt x="270916" y="291262"/>
                        </a:cubicBezTo>
                        <a:lnTo>
                          <a:pt x="268096" y="279420"/>
                        </a:lnTo>
                        <a:cubicBezTo>
                          <a:pt x="270916" y="278292"/>
                          <a:pt x="274300" y="277728"/>
                          <a:pt x="277683" y="277728"/>
                        </a:cubicBezTo>
                        <a:cubicBezTo>
                          <a:pt x="281067" y="277728"/>
                          <a:pt x="284450" y="278856"/>
                          <a:pt x="288398" y="279984"/>
                        </a:cubicBezTo>
                        <a:cubicBezTo>
                          <a:pt x="291782" y="281675"/>
                          <a:pt x="295165" y="285623"/>
                          <a:pt x="297421" y="292390"/>
                        </a:cubicBezTo>
                        <a:cubicBezTo>
                          <a:pt x="299676" y="299157"/>
                          <a:pt x="300240" y="304232"/>
                          <a:pt x="299113" y="307616"/>
                        </a:cubicBezTo>
                        <a:cubicBezTo>
                          <a:pt x="298549" y="309308"/>
                          <a:pt x="297421" y="311000"/>
                          <a:pt x="295729" y="312127"/>
                        </a:cubicBezTo>
                        <a:cubicBezTo>
                          <a:pt x="294037" y="313255"/>
                          <a:pt x="292345" y="314383"/>
                          <a:pt x="290090" y="314947"/>
                        </a:cubicBezTo>
                        <a:cubicBezTo>
                          <a:pt x="291218" y="316639"/>
                          <a:pt x="291782" y="318895"/>
                          <a:pt x="292345" y="322278"/>
                        </a:cubicBezTo>
                        <a:cubicBezTo>
                          <a:pt x="293473" y="323406"/>
                          <a:pt x="295165" y="324534"/>
                          <a:pt x="296857" y="325098"/>
                        </a:cubicBezTo>
                        <a:cubicBezTo>
                          <a:pt x="299113" y="326226"/>
                          <a:pt x="301368" y="326226"/>
                          <a:pt x="303624" y="326226"/>
                        </a:cubicBezTo>
                        <a:cubicBezTo>
                          <a:pt x="305880" y="325662"/>
                          <a:pt x="308135" y="325098"/>
                          <a:pt x="309827" y="323406"/>
                        </a:cubicBezTo>
                        <a:lnTo>
                          <a:pt x="318286" y="302541"/>
                        </a:lnTo>
                        <a:lnTo>
                          <a:pt x="309263" y="298593"/>
                        </a:lnTo>
                        <a:lnTo>
                          <a:pt x="305880" y="287879"/>
                        </a:lnTo>
                        <a:lnTo>
                          <a:pt x="336896" y="300849"/>
                        </a:lnTo>
                        <a:lnTo>
                          <a:pt x="400620" y="322278"/>
                        </a:lnTo>
                        <a:lnTo>
                          <a:pt x="400620" y="322842"/>
                        </a:lnTo>
                        <a:lnTo>
                          <a:pt x="463780" y="339760"/>
                        </a:lnTo>
                        <a:lnTo>
                          <a:pt x="467727" y="349347"/>
                        </a:lnTo>
                        <a:lnTo>
                          <a:pt x="455885" y="346527"/>
                        </a:lnTo>
                        <a:lnTo>
                          <a:pt x="440095" y="406304"/>
                        </a:lnTo>
                        <a:lnTo>
                          <a:pt x="431072" y="396717"/>
                        </a:lnTo>
                        <a:lnTo>
                          <a:pt x="439531" y="365137"/>
                        </a:lnTo>
                        <a:lnTo>
                          <a:pt x="418666" y="359497"/>
                        </a:lnTo>
                        <a:cubicBezTo>
                          <a:pt x="416974" y="358934"/>
                          <a:pt x="415282" y="359497"/>
                          <a:pt x="413590" y="360625"/>
                        </a:cubicBezTo>
                        <a:cubicBezTo>
                          <a:pt x="411898" y="362317"/>
                          <a:pt x="410771" y="364009"/>
                          <a:pt x="410207" y="366829"/>
                        </a:cubicBezTo>
                        <a:cubicBezTo>
                          <a:pt x="409079" y="371340"/>
                          <a:pt x="409079" y="375851"/>
                          <a:pt x="410207" y="380927"/>
                        </a:cubicBezTo>
                        <a:cubicBezTo>
                          <a:pt x="411334" y="386002"/>
                          <a:pt x="413590" y="390514"/>
                          <a:pt x="416410" y="395025"/>
                        </a:cubicBezTo>
                        <a:lnTo>
                          <a:pt x="411334" y="397281"/>
                        </a:lnTo>
                        <a:cubicBezTo>
                          <a:pt x="406823" y="388822"/>
                          <a:pt x="403439" y="381491"/>
                          <a:pt x="401748" y="375288"/>
                        </a:cubicBezTo>
                        <a:cubicBezTo>
                          <a:pt x="399492" y="369084"/>
                          <a:pt x="399492" y="363445"/>
                          <a:pt x="400056" y="360061"/>
                        </a:cubicBezTo>
                        <a:cubicBezTo>
                          <a:pt x="401184" y="356114"/>
                          <a:pt x="403439" y="353294"/>
                          <a:pt x="406259" y="351038"/>
                        </a:cubicBezTo>
                        <a:cubicBezTo>
                          <a:pt x="409643" y="348783"/>
                          <a:pt x="412462" y="348219"/>
                          <a:pt x="415846" y="349347"/>
                        </a:cubicBezTo>
                        <a:lnTo>
                          <a:pt x="441787" y="356114"/>
                        </a:lnTo>
                        <a:lnTo>
                          <a:pt x="445170" y="343707"/>
                        </a:lnTo>
                        <a:lnTo>
                          <a:pt x="404003" y="332993"/>
                        </a:lnTo>
                        <a:lnTo>
                          <a:pt x="404003" y="332993"/>
                        </a:lnTo>
                        <a:lnTo>
                          <a:pt x="402312" y="332429"/>
                        </a:lnTo>
                        <a:lnTo>
                          <a:pt x="401748" y="332429"/>
                        </a:lnTo>
                        <a:lnTo>
                          <a:pt x="401748" y="332429"/>
                        </a:lnTo>
                        <a:lnTo>
                          <a:pt x="392725" y="329609"/>
                        </a:lnTo>
                        <a:lnTo>
                          <a:pt x="375243" y="382055"/>
                        </a:lnTo>
                        <a:lnTo>
                          <a:pt x="376371" y="382619"/>
                        </a:lnTo>
                        <a:lnTo>
                          <a:pt x="379754" y="391641"/>
                        </a:lnTo>
                        <a:lnTo>
                          <a:pt x="369604" y="388822"/>
                        </a:lnTo>
                        <a:cubicBezTo>
                          <a:pt x="367348" y="388258"/>
                          <a:pt x="364528" y="388258"/>
                          <a:pt x="362273" y="389950"/>
                        </a:cubicBezTo>
                        <a:cubicBezTo>
                          <a:pt x="360017" y="391641"/>
                          <a:pt x="358325" y="393897"/>
                          <a:pt x="357761" y="396717"/>
                        </a:cubicBezTo>
                        <a:cubicBezTo>
                          <a:pt x="357197" y="398409"/>
                          <a:pt x="357197" y="400100"/>
                          <a:pt x="358325" y="402356"/>
                        </a:cubicBezTo>
                        <a:cubicBezTo>
                          <a:pt x="359453" y="404048"/>
                          <a:pt x="360581" y="405176"/>
                          <a:pt x="362273" y="405740"/>
                        </a:cubicBezTo>
                        <a:cubicBezTo>
                          <a:pt x="365092" y="406304"/>
                          <a:pt x="367912" y="406868"/>
                          <a:pt x="370732" y="406304"/>
                        </a:cubicBezTo>
                        <a:cubicBezTo>
                          <a:pt x="374115" y="405740"/>
                          <a:pt x="376935" y="405176"/>
                          <a:pt x="379754" y="403484"/>
                        </a:cubicBezTo>
                        <a:lnTo>
                          <a:pt x="383702" y="413635"/>
                        </a:lnTo>
                        <a:cubicBezTo>
                          <a:pt x="380882" y="414763"/>
                          <a:pt x="378063" y="415327"/>
                          <a:pt x="374679" y="415327"/>
                        </a:cubicBezTo>
                        <a:cubicBezTo>
                          <a:pt x="371296" y="415327"/>
                          <a:pt x="367912" y="414763"/>
                          <a:pt x="363964" y="413635"/>
                        </a:cubicBezTo>
                        <a:cubicBezTo>
                          <a:pt x="360017" y="412507"/>
                          <a:pt x="357197" y="409123"/>
                          <a:pt x="354942" y="403484"/>
                        </a:cubicBezTo>
                        <a:cubicBezTo>
                          <a:pt x="352686" y="397845"/>
                          <a:pt x="352122" y="392769"/>
                          <a:pt x="353250" y="388258"/>
                        </a:cubicBezTo>
                        <a:cubicBezTo>
                          <a:pt x="354378" y="384874"/>
                          <a:pt x="356069" y="382619"/>
                          <a:pt x="359453" y="380927"/>
                        </a:cubicBezTo>
                        <a:cubicBezTo>
                          <a:pt x="361145" y="379799"/>
                          <a:pt x="363400" y="379799"/>
                          <a:pt x="365656" y="379799"/>
                        </a:cubicBezTo>
                        <a:lnTo>
                          <a:pt x="363964" y="378107"/>
                        </a:lnTo>
                        <a:lnTo>
                          <a:pt x="371296" y="356114"/>
                        </a:lnTo>
                        <a:lnTo>
                          <a:pt x="350994" y="349347"/>
                        </a:lnTo>
                        <a:lnTo>
                          <a:pt x="348738" y="356114"/>
                        </a:lnTo>
                        <a:cubicBezTo>
                          <a:pt x="348174" y="357806"/>
                          <a:pt x="347610" y="358934"/>
                          <a:pt x="346483" y="359497"/>
                        </a:cubicBezTo>
                        <a:cubicBezTo>
                          <a:pt x="345355" y="360061"/>
                          <a:pt x="344227" y="360625"/>
                          <a:pt x="343099" y="360061"/>
                        </a:cubicBezTo>
                        <a:moveTo>
                          <a:pt x="706833" y="375851"/>
                        </a:moveTo>
                        <a:lnTo>
                          <a:pt x="705705" y="437884"/>
                        </a:lnTo>
                        <a:lnTo>
                          <a:pt x="694427" y="430553"/>
                        </a:lnTo>
                        <a:lnTo>
                          <a:pt x="694427" y="416454"/>
                        </a:lnTo>
                        <a:cubicBezTo>
                          <a:pt x="691607" y="418710"/>
                          <a:pt x="688788" y="420402"/>
                          <a:pt x="685968" y="421530"/>
                        </a:cubicBezTo>
                        <a:cubicBezTo>
                          <a:pt x="683148" y="422658"/>
                          <a:pt x="680329" y="423222"/>
                          <a:pt x="677509" y="423222"/>
                        </a:cubicBezTo>
                        <a:cubicBezTo>
                          <a:pt x="672434" y="423222"/>
                          <a:pt x="666794" y="420402"/>
                          <a:pt x="661719" y="415327"/>
                        </a:cubicBezTo>
                        <a:cubicBezTo>
                          <a:pt x="656644" y="410251"/>
                          <a:pt x="653824" y="405176"/>
                          <a:pt x="653824" y="400664"/>
                        </a:cubicBezTo>
                        <a:cubicBezTo>
                          <a:pt x="653824" y="396717"/>
                          <a:pt x="655516" y="393333"/>
                          <a:pt x="658899" y="390514"/>
                        </a:cubicBezTo>
                        <a:cubicBezTo>
                          <a:pt x="662283" y="387694"/>
                          <a:pt x="666794" y="386566"/>
                          <a:pt x="671306" y="386566"/>
                        </a:cubicBezTo>
                        <a:cubicBezTo>
                          <a:pt x="675817" y="386566"/>
                          <a:pt x="679765" y="387694"/>
                          <a:pt x="683712" y="390514"/>
                        </a:cubicBezTo>
                        <a:cubicBezTo>
                          <a:pt x="687660" y="392769"/>
                          <a:pt x="691043" y="396153"/>
                          <a:pt x="694427" y="400664"/>
                        </a:cubicBezTo>
                        <a:lnTo>
                          <a:pt x="694991" y="375851"/>
                        </a:lnTo>
                        <a:lnTo>
                          <a:pt x="648749" y="374724"/>
                        </a:lnTo>
                        <a:lnTo>
                          <a:pt x="648749" y="374160"/>
                        </a:lnTo>
                        <a:lnTo>
                          <a:pt x="634086" y="373032"/>
                        </a:lnTo>
                        <a:cubicBezTo>
                          <a:pt x="637470" y="375851"/>
                          <a:pt x="639726" y="378671"/>
                          <a:pt x="641418" y="382619"/>
                        </a:cubicBezTo>
                        <a:cubicBezTo>
                          <a:pt x="643109" y="386566"/>
                          <a:pt x="644237" y="389950"/>
                          <a:pt x="643673" y="393897"/>
                        </a:cubicBezTo>
                        <a:cubicBezTo>
                          <a:pt x="643109" y="398409"/>
                          <a:pt x="641418" y="402920"/>
                          <a:pt x="638034" y="407431"/>
                        </a:cubicBezTo>
                        <a:cubicBezTo>
                          <a:pt x="634650" y="411379"/>
                          <a:pt x="630703" y="414763"/>
                          <a:pt x="625628" y="417582"/>
                        </a:cubicBezTo>
                        <a:lnTo>
                          <a:pt x="639162" y="435628"/>
                        </a:lnTo>
                        <a:lnTo>
                          <a:pt x="632959" y="440139"/>
                        </a:lnTo>
                        <a:lnTo>
                          <a:pt x="621116" y="419274"/>
                        </a:lnTo>
                        <a:cubicBezTo>
                          <a:pt x="620552" y="419838"/>
                          <a:pt x="619988" y="419838"/>
                          <a:pt x="618860" y="419838"/>
                        </a:cubicBezTo>
                        <a:cubicBezTo>
                          <a:pt x="618296" y="419838"/>
                          <a:pt x="617169" y="419838"/>
                          <a:pt x="616041" y="419838"/>
                        </a:cubicBezTo>
                        <a:cubicBezTo>
                          <a:pt x="613785" y="419838"/>
                          <a:pt x="610965" y="418146"/>
                          <a:pt x="608710" y="415327"/>
                        </a:cubicBezTo>
                        <a:cubicBezTo>
                          <a:pt x="606454" y="412507"/>
                          <a:pt x="605326" y="409687"/>
                          <a:pt x="605326" y="407431"/>
                        </a:cubicBezTo>
                        <a:cubicBezTo>
                          <a:pt x="605326" y="405740"/>
                          <a:pt x="605890" y="404048"/>
                          <a:pt x="607582" y="402920"/>
                        </a:cubicBezTo>
                        <a:cubicBezTo>
                          <a:pt x="608710" y="401792"/>
                          <a:pt x="609837" y="401228"/>
                          <a:pt x="611529" y="401228"/>
                        </a:cubicBezTo>
                        <a:cubicBezTo>
                          <a:pt x="613221" y="401228"/>
                          <a:pt x="614913" y="401792"/>
                          <a:pt x="616605" y="402920"/>
                        </a:cubicBezTo>
                        <a:cubicBezTo>
                          <a:pt x="618296" y="404048"/>
                          <a:pt x="619424" y="405740"/>
                          <a:pt x="620552" y="407431"/>
                        </a:cubicBezTo>
                        <a:cubicBezTo>
                          <a:pt x="622244" y="406868"/>
                          <a:pt x="624500" y="405740"/>
                          <a:pt x="626191" y="404048"/>
                        </a:cubicBezTo>
                        <a:cubicBezTo>
                          <a:pt x="627883" y="402356"/>
                          <a:pt x="629575" y="400100"/>
                          <a:pt x="631267" y="397845"/>
                        </a:cubicBezTo>
                        <a:cubicBezTo>
                          <a:pt x="623936" y="396717"/>
                          <a:pt x="618860" y="393897"/>
                          <a:pt x="614913" y="390514"/>
                        </a:cubicBezTo>
                        <a:cubicBezTo>
                          <a:pt x="610965" y="386566"/>
                          <a:pt x="608710" y="382619"/>
                          <a:pt x="609274" y="378107"/>
                        </a:cubicBezTo>
                        <a:cubicBezTo>
                          <a:pt x="609274" y="376979"/>
                          <a:pt x="609837" y="375851"/>
                          <a:pt x="610401" y="374724"/>
                        </a:cubicBezTo>
                        <a:cubicBezTo>
                          <a:pt x="610965" y="373596"/>
                          <a:pt x="612093" y="373032"/>
                          <a:pt x="613221" y="371904"/>
                        </a:cubicBezTo>
                        <a:lnTo>
                          <a:pt x="605890" y="371340"/>
                        </a:lnTo>
                        <a:lnTo>
                          <a:pt x="605890" y="371904"/>
                        </a:lnTo>
                        <a:lnTo>
                          <a:pt x="594047" y="370212"/>
                        </a:lnTo>
                        <a:lnTo>
                          <a:pt x="586152" y="431680"/>
                        </a:lnTo>
                        <a:lnTo>
                          <a:pt x="576002" y="423222"/>
                        </a:lnTo>
                        <a:lnTo>
                          <a:pt x="577694" y="409123"/>
                        </a:lnTo>
                        <a:cubicBezTo>
                          <a:pt x="574874" y="410815"/>
                          <a:pt x="572054" y="412507"/>
                          <a:pt x="568671" y="413071"/>
                        </a:cubicBezTo>
                        <a:cubicBezTo>
                          <a:pt x="565851" y="414199"/>
                          <a:pt x="562467" y="414199"/>
                          <a:pt x="560212" y="414199"/>
                        </a:cubicBezTo>
                        <a:cubicBezTo>
                          <a:pt x="555136" y="413635"/>
                          <a:pt x="550061" y="410251"/>
                          <a:pt x="545550" y="404612"/>
                        </a:cubicBezTo>
                        <a:cubicBezTo>
                          <a:pt x="541038" y="398972"/>
                          <a:pt x="538782" y="393897"/>
                          <a:pt x="539346" y="389386"/>
                        </a:cubicBezTo>
                        <a:cubicBezTo>
                          <a:pt x="539910" y="385438"/>
                          <a:pt x="542166" y="382055"/>
                          <a:pt x="545550" y="379799"/>
                        </a:cubicBezTo>
                        <a:cubicBezTo>
                          <a:pt x="549497" y="377543"/>
                          <a:pt x="554009" y="376415"/>
                          <a:pt x="558520" y="376979"/>
                        </a:cubicBezTo>
                        <a:cubicBezTo>
                          <a:pt x="563031" y="377543"/>
                          <a:pt x="566979" y="379235"/>
                          <a:pt x="570362" y="382055"/>
                        </a:cubicBezTo>
                        <a:cubicBezTo>
                          <a:pt x="574310" y="384874"/>
                          <a:pt x="577130" y="388822"/>
                          <a:pt x="579949" y="393333"/>
                        </a:cubicBezTo>
                        <a:lnTo>
                          <a:pt x="583333" y="369084"/>
                        </a:lnTo>
                        <a:lnTo>
                          <a:pt x="537655" y="363445"/>
                        </a:lnTo>
                        <a:lnTo>
                          <a:pt x="537091" y="362881"/>
                        </a:lnTo>
                        <a:lnTo>
                          <a:pt x="529196" y="361189"/>
                        </a:lnTo>
                        <a:lnTo>
                          <a:pt x="518481" y="422094"/>
                        </a:lnTo>
                        <a:lnTo>
                          <a:pt x="508330" y="413071"/>
                        </a:lnTo>
                        <a:lnTo>
                          <a:pt x="517917" y="358934"/>
                        </a:lnTo>
                        <a:lnTo>
                          <a:pt x="506638" y="357242"/>
                        </a:lnTo>
                        <a:lnTo>
                          <a:pt x="502127" y="347655"/>
                        </a:lnTo>
                        <a:lnTo>
                          <a:pt x="522992" y="351602"/>
                        </a:lnTo>
                        <a:cubicBezTo>
                          <a:pt x="521865" y="348219"/>
                          <a:pt x="521301" y="345399"/>
                          <a:pt x="520737" y="343707"/>
                        </a:cubicBezTo>
                        <a:cubicBezTo>
                          <a:pt x="520173" y="341452"/>
                          <a:pt x="520173" y="339760"/>
                          <a:pt x="520173" y="338068"/>
                        </a:cubicBezTo>
                        <a:cubicBezTo>
                          <a:pt x="521301" y="332429"/>
                          <a:pt x="524120" y="327918"/>
                          <a:pt x="529196" y="324534"/>
                        </a:cubicBezTo>
                        <a:cubicBezTo>
                          <a:pt x="534271" y="321150"/>
                          <a:pt x="539910" y="320022"/>
                          <a:pt x="546113" y="321150"/>
                        </a:cubicBezTo>
                        <a:cubicBezTo>
                          <a:pt x="551189" y="322278"/>
                          <a:pt x="556264" y="325662"/>
                          <a:pt x="561340" y="331865"/>
                        </a:cubicBezTo>
                        <a:cubicBezTo>
                          <a:pt x="566979" y="338632"/>
                          <a:pt x="572618" y="347091"/>
                          <a:pt x="577694" y="357242"/>
                        </a:cubicBezTo>
                        <a:lnTo>
                          <a:pt x="574310" y="358934"/>
                        </a:lnTo>
                        <a:cubicBezTo>
                          <a:pt x="570926" y="351602"/>
                          <a:pt x="566979" y="344835"/>
                          <a:pt x="561904" y="339760"/>
                        </a:cubicBezTo>
                        <a:cubicBezTo>
                          <a:pt x="557392" y="334685"/>
                          <a:pt x="552317" y="331865"/>
                          <a:pt x="547241" y="331301"/>
                        </a:cubicBezTo>
                        <a:cubicBezTo>
                          <a:pt x="542730" y="330737"/>
                          <a:pt x="538219" y="331301"/>
                          <a:pt x="534271" y="334121"/>
                        </a:cubicBezTo>
                        <a:cubicBezTo>
                          <a:pt x="530324" y="336940"/>
                          <a:pt x="528068" y="340324"/>
                          <a:pt x="526940" y="344835"/>
                        </a:cubicBezTo>
                        <a:cubicBezTo>
                          <a:pt x="526376" y="348219"/>
                          <a:pt x="526376" y="350475"/>
                          <a:pt x="526376" y="352166"/>
                        </a:cubicBezTo>
                        <a:lnTo>
                          <a:pt x="535399" y="353858"/>
                        </a:lnTo>
                        <a:lnTo>
                          <a:pt x="535963" y="354422"/>
                        </a:lnTo>
                        <a:lnTo>
                          <a:pt x="600251" y="362881"/>
                        </a:lnTo>
                        <a:lnTo>
                          <a:pt x="600251" y="362881"/>
                        </a:lnTo>
                        <a:lnTo>
                          <a:pt x="647057" y="366265"/>
                        </a:lnTo>
                        <a:lnTo>
                          <a:pt x="647621" y="366829"/>
                        </a:lnTo>
                        <a:lnTo>
                          <a:pt x="713037" y="367956"/>
                        </a:lnTo>
                        <a:lnTo>
                          <a:pt x="719240" y="376415"/>
                        </a:lnTo>
                        <a:lnTo>
                          <a:pt x="706833" y="375851"/>
                        </a:lnTo>
                        <a:close/>
                        <a:moveTo>
                          <a:pt x="1131472" y="185807"/>
                        </a:moveTo>
                        <a:cubicBezTo>
                          <a:pt x="1134292" y="185243"/>
                          <a:pt x="1136547" y="185243"/>
                          <a:pt x="1138803" y="185243"/>
                        </a:cubicBezTo>
                        <a:cubicBezTo>
                          <a:pt x="1144442" y="185243"/>
                          <a:pt x="1147262" y="186935"/>
                          <a:pt x="1148954" y="192011"/>
                        </a:cubicBezTo>
                        <a:cubicBezTo>
                          <a:pt x="1151773" y="199342"/>
                          <a:pt x="1145570" y="204981"/>
                          <a:pt x="1134856" y="213440"/>
                        </a:cubicBezTo>
                        <a:cubicBezTo>
                          <a:pt x="1133728" y="214004"/>
                          <a:pt x="1133164" y="214568"/>
                          <a:pt x="1132036" y="215695"/>
                        </a:cubicBezTo>
                        <a:cubicBezTo>
                          <a:pt x="1131472" y="211748"/>
                          <a:pt x="1129780" y="208364"/>
                          <a:pt x="1129216" y="204417"/>
                        </a:cubicBezTo>
                        <a:cubicBezTo>
                          <a:pt x="1127524" y="198214"/>
                          <a:pt x="1125269" y="191447"/>
                          <a:pt x="1125269" y="186371"/>
                        </a:cubicBezTo>
                        <a:cubicBezTo>
                          <a:pt x="1126960" y="186371"/>
                          <a:pt x="1129216" y="186371"/>
                          <a:pt x="1131472" y="185807"/>
                        </a:cubicBezTo>
                        <a:close/>
                        <a:moveTo>
                          <a:pt x="1145006" y="320022"/>
                        </a:moveTo>
                        <a:cubicBezTo>
                          <a:pt x="1145570" y="321714"/>
                          <a:pt x="1146134" y="322842"/>
                          <a:pt x="1145570" y="323970"/>
                        </a:cubicBezTo>
                        <a:cubicBezTo>
                          <a:pt x="1145006" y="325662"/>
                          <a:pt x="1144442" y="326226"/>
                          <a:pt x="1143314" y="326790"/>
                        </a:cubicBezTo>
                        <a:cubicBezTo>
                          <a:pt x="1139931" y="328481"/>
                          <a:pt x="1135419" y="327918"/>
                          <a:pt x="1129780" y="325098"/>
                        </a:cubicBezTo>
                        <a:cubicBezTo>
                          <a:pt x="1124141" y="322278"/>
                          <a:pt x="1120193" y="319459"/>
                          <a:pt x="1118502" y="316075"/>
                        </a:cubicBezTo>
                        <a:cubicBezTo>
                          <a:pt x="1117938" y="315511"/>
                          <a:pt x="1118502" y="314383"/>
                          <a:pt x="1119065" y="313819"/>
                        </a:cubicBezTo>
                        <a:cubicBezTo>
                          <a:pt x="1119629" y="312691"/>
                          <a:pt x="1120757" y="312127"/>
                          <a:pt x="1121885" y="311563"/>
                        </a:cubicBezTo>
                        <a:lnTo>
                          <a:pt x="1127524" y="308744"/>
                        </a:lnTo>
                        <a:lnTo>
                          <a:pt x="1118502" y="289006"/>
                        </a:lnTo>
                        <a:lnTo>
                          <a:pt x="1107787" y="294082"/>
                        </a:lnTo>
                        <a:lnTo>
                          <a:pt x="1107787" y="294082"/>
                        </a:lnTo>
                        <a:lnTo>
                          <a:pt x="1105531" y="295210"/>
                        </a:lnTo>
                        <a:lnTo>
                          <a:pt x="1104967" y="295773"/>
                        </a:lnTo>
                        <a:lnTo>
                          <a:pt x="1104967" y="295773"/>
                        </a:lnTo>
                        <a:lnTo>
                          <a:pt x="1085230" y="303104"/>
                        </a:lnTo>
                        <a:cubicBezTo>
                          <a:pt x="1088049" y="304796"/>
                          <a:pt x="1090305" y="306488"/>
                          <a:pt x="1091997" y="308180"/>
                        </a:cubicBezTo>
                        <a:cubicBezTo>
                          <a:pt x="1093689" y="309872"/>
                          <a:pt x="1095380" y="312127"/>
                          <a:pt x="1095944" y="313819"/>
                        </a:cubicBezTo>
                        <a:cubicBezTo>
                          <a:pt x="1096508" y="315511"/>
                          <a:pt x="1096508" y="317203"/>
                          <a:pt x="1095944" y="319459"/>
                        </a:cubicBezTo>
                        <a:cubicBezTo>
                          <a:pt x="1095380" y="321714"/>
                          <a:pt x="1094253" y="323406"/>
                          <a:pt x="1093125" y="325662"/>
                        </a:cubicBezTo>
                        <a:cubicBezTo>
                          <a:pt x="1098764" y="324534"/>
                          <a:pt x="1104403" y="325098"/>
                          <a:pt x="1108915" y="326790"/>
                        </a:cubicBezTo>
                        <a:cubicBezTo>
                          <a:pt x="1113426" y="328481"/>
                          <a:pt x="1116810" y="331865"/>
                          <a:pt x="1118502" y="335812"/>
                        </a:cubicBezTo>
                        <a:cubicBezTo>
                          <a:pt x="1120757" y="340888"/>
                          <a:pt x="1120193" y="346527"/>
                          <a:pt x="1116810" y="351602"/>
                        </a:cubicBezTo>
                        <a:cubicBezTo>
                          <a:pt x="1113426" y="357242"/>
                          <a:pt x="1108351" y="361189"/>
                          <a:pt x="1102148" y="363445"/>
                        </a:cubicBezTo>
                        <a:cubicBezTo>
                          <a:pt x="1096508" y="365701"/>
                          <a:pt x="1089741" y="364573"/>
                          <a:pt x="1081846" y="360625"/>
                        </a:cubicBezTo>
                        <a:cubicBezTo>
                          <a:pt x="1073951" y="356678"/>
                          <a:pt x="1068876" y="351602"/>
                          <a:pt x="1066620" y="345399"/>
                        </a:cubicBezTo>
                        <a:cubicBezTo>
                          <a:pt x="1065492" y="342580"/>
                          <a:pt x="1066056" y="339196"/>
                          <a:pt x="1067748" y="335812"/>
                        </a:cubicBezTo>
                        <a:cubicBezTo>
                          <a:pt x="1070004" y="332429"/>
                          <a:pt x="1072823" y="329609"/>
                          <a:pt x="1076771" y="326790"/>
                        </a:cubicBezTo>
                        <a:cubicBezTo>
                          <a:pt x="1080154" y="325098"/>
                          <a:pt x="1082410" y="322278"/>
                          <a:pt x="1084102" y="319459"/>
                        </a:cubicBezTo>
                        <a:cubicBezTo>
                          <a:pt x="1085794" y="316639"/>
                          <a:pt x="1086358" y="314383"/>
                          <a:pt x="1085230" y="312127"/>
                        </a:cubicBezTo>
                        <a:cubicBezTo>
                          <a:pt x="1084666" y="310436"/>
                          <a:pt x="1083538" y="308744"/>
                          <a:pt x="1082410" y="307616"/>
                        </a:cubicBezTo>
                        <a:cubicBezTo>
                          <a:pt x="1081282" y="306488"/>
                          <a:pt x="1080718" y="305360"/>
                          <a:pt x="1079026" y="304796"/>
                        </a:cubicBezTo>
                        <a:lnTo>
                          <a:pt x="1049138" y="316075"/>
                        </a:lnTo>
                        <a:lnTo>
                          <a:pt x="1049138" y="316075"/>
                        </a:lnTo>
                        <a:lnTo>
                          <a:pt x="1040679" y="318895"/>
                        </a:lnTo>
                        <a:lnTo>
                          <a:pt x="1060417" y="377543"/>
                        </a:lnTo>
                        <a:lnTo>
                          <a:pt x="1047446" y="374724"/>
                        </a:lnTo>
                        <a:lnTo>
                          <a:pt x="1029965" y="322842"/>
                        </a:lnTo>
                        <a:lnTo>
                          <a:pt x="1022070" y="325662"/>
                        </a:lnTo>
                        <a:lnTo>
                          <a:pt x="1022634" y="326226"/>
                        </a:lnTo>
                        <a:lnTo>
                          <a:pt x="1011355" y="329609"/>
                        </a:lnTo>
                        <a:lnTo>
                          <a:pt x="1028837" y="389386"/>
                        </a:lnTo>
                        <a:lnTo>
                          <a:pt x="1015866" y="386002"/>
                        </a:lnTo>
                        <a:lnTo>
                          <a:pt x="1011355" y="371340"/>
                        </a:lnTo>
                        <a:cubicBezTo>
                          <a:pt x="1010791" y="373032"/>
                          <a:pt x="1009663" y="374160"/>
                          <a:pt x="1007971" y="375288"/>
                        </a:cubicBezTo>
                        <a:cubicBezTo>
                          <a:pt x="1006280" y="376415"/>
                          <a:pt x="1004588" y="377543"/>
                          <a:pt x="1002896" y="378107"/>
                        </a:cubicBezTo>
                        <a:cubicBezTo>
                          <a:pt x="997821" y="379799"/>
                          <a:pt x="992181" y="379235"/>
                          <a:pt x="985978" y="376415"/>
                        </a:cubicBezTo>
                        <a:cubicBezTo>
                          <a:pt x="979775" y="374160"/>
                          <a:pt x="975828" y="370776"/>
                          <a:pt x="974700" y="366829"/>
                        </a:cubicBezTo>
                        <a:lnTo>
                          <a:pt x="967369" y="342580"/>
                        </a:lnTo>
                        <a:lnTo>
                          <a:pt x="960601" y="344835"/>
                        </a:lnTo>
                        <a:lnTo>
                          <a:pt x="960037" y="344271"/>
                        </a:lnTo>
                        <a:lnTo>
                          <a:pt x="951579" y="346527"/>
                        </a:lnTo>
                        <a:lnTo>
                          <a:pt x="966241" y="406868"/>
                        </a:lnTo>
                        <a:lnTo>
                          <a:pt x="953834" y="402920"/>
                        </a:lnTo>
                        <a:lnTo>
                          <a:pt x="940864" y="349347"/>
                        </a:lnTo>
                        <a:lnTo>
                          <a:pt x="932405" y="351602"/>
                        </a:lnTo>
                        <a:lnTo>
                          <a:pt x="932969" y="352166"/>
                        </a:lnTo>
                        <a:lnTo>
                          <a:pt x="921126" y="354422"/>
                        </a:lnTo>
                        <a:lnTo>
                          <a:pt x="932405" y="415327"/>
                        </a:lnTo>
                        <a:lnTo>
                          <a:pt x="919998" y="410251"/>
                        </a:lnTo>
                        <a:lnTo>
                          <a:pt x="918307" y="400664"/>
                        </a:lnTo>
                        <a:cubicBezTo>
                          <a:pt x="916615" y="404048"/>
                          <a:pt x="913795" y="406304"/>
                          <a:pt x="910412" y="408559"/>
                        </a:cubicBezTo>
                        <a:cubicBezTo>
                          <a:pt x="906464" y="410815"/>
                          <a:pt x="902517" y="412507"/>
                          <a:pt x="898005" y="413071"/>
                        </a:cubicBezTo>
                        <a:cubicBezTo>
                          <a:pt x="892930" y="414199"/>
                          <a:pt x="887855" y="413071"/>
                          <a:pt x="882215" y="410251"/>
                        </a:cubicBezTo>
                        <a:cubicBezTo>
                          <a:pt x="876576" y="407431"/>
                          <a:pt x="873192" y="404048"/>
                          <a:pt x="872628" y="400664"/>
                        </a:cubicBezTo>
                        <a:cubicBezTo>
                          <a:pt x="872628" y="400100"/>
                          <a:pt x="872628" y="398972"/>
                          <a:pt x="873192" y="397845"/>
                        </a:cubicBezTo>
                        <a:cubicBezTo>
                          <a:pt x="873756" y="396717"/>
                          <a:pt x="874320" y="395589"/>
                          <a:pt x="875448" y="394461"/>
                        </a:cubicBezTo>
                        <a:cubicBezTo>
                          <a:pt x="872065" y="393333"/>
                          <a:pt x="868681" y="391641"/>
                          <a:pt x="866425" y="389386"/>
                        </a:cubicBezTo>
                        <a:cubicBezTo>
                          <a:pt x="864170" y="387130"/>
                          <a:pt x="862478" y="384874"/>
                          <a:pt x="861914" y="382619"/>
                        </a:cubicBezTo>
                        <a:cubicBezTo>
                          <a:pt x="861350" y="379799"/>
                          <a:pt x="861914" y="376979"/>
                          <a:pt x="864170" y="375288"/>
                        </a:cubicBezTo>
                        <a:cubicBezTo>
                          <a:pt x="865861" y="373032"/>
                          <a:pt x="868117" y="371904"/>
                          <a:pt x="871501" y="370776"/>
                        </a:cubicBezTo>
                        <a:lnTo>
                          <a:pt x="885599" y="367956"/>
                        </a:lnTo>
                        <a:lnTo>
                          <a:pt x="884471" y="361189"/>
                        </a:lnTo>
                        <a:lnTo>
                          <a:pt x="854583" y="366829"/>
                        </a:lnTo>
                        <a:lnTo>
                          <a:pt x="854583" y="366829"/>
                        </a:lnTo>
                        <a:lnTo>
                          <a:pt x="846124" y="367956"/>
                        </a:lnTo>
                        <a:lnTo>
                          <a:pt x="853455" y="429425"/>
                        </a:lnTo>
                        <a:lnTo>
                          <a:pt x="841612" y="423785"/>
                        </a:lnTo>
                        <a:lnTo>
                          <a:pt x="839921" y="409687"/>
                        </a:lnTo>
                        <a:cubicBezTo>
                          <a:pt x="837665" y="412507"/>
                          <a:pt x="834845" y="414199"/>
                          <a:pt x="832026" y="415890"/>
                        </a:cubicBezTo>
                        <a:cubicBezTo>
                          <a:pt x="829206" y="417582"/>
                          <a:pt x="826386" y="418710"/>
                          <a:pt x="824131" y="418710"/>
                        </a:cubicBezTo>
                        <a:cubicBezTo>
                          <a:pt x="819055" y="419274"/>
                          <a:pt x="813416" y="417582"/>
                          <a:pt x="807213" y="413071"/>
                        </a:cubicBezTo>
                        <a:cubicBezTo>
                          <a:pt x="801573" y="408559"/>
                          <a:pt x="798190" y="404612"/>
                          <a:pt x="797626" y="399536"/>
                        </a:cubicBezTo>
                        <a:cubicBezTo>
                          <a:pt x="797062" y="395589"/>
                          <a:pt x="798190" y="391641"/>
                          <a:pt x="801573" y="388822"/>
                        </a:cubicBezTo>
                        <a:cubicBezTo>
                          <a:pt x="804957" y="385438"/>
                          <a:pt x="808904" y="383746"/>
                          <a:pt x="813416" y="383183"/>
                        </a:cubicBezTo>
                        <a:cubicBezTo>
                          <a:pt x="817927" y="382619"/>
                          <a:pt x="821875" y="383183"/>
                          <a:pt x="826386" y="385438"/>
                        </a:cubicBezTo>
                        <a:cubicBezTo>
                          <a:pt x="830898" y="387130"/>
                          <a:pt x="834845" y="389950"/>
                          <a:pt x="838229" y="393897"/>
                        </a:cubicBezTo>
                        <a:lnTo>
                          <a:pt x="835409" y="369648"/>
                        </a:lnTo>
                        <a:lnTo>
                          <a:pt x="789731" y="375288"/>
                        </a:lnTo>
                        <a:lnTo>
                          <a:pt x="789167" y="374724"/>
                        </a:lnTo>
                        <a:lnTo>
                          <a:pt x="780708" y="375288"/>
                        </a:lnTo>
                        <a:lnTo>
                          <a:pt x="785219" y="437320"/>
                        </a:lnTo>
                        <a:lnTo>
                          <a:pt x="773377" y="431116"/>
                        </a:lnTo>
                        <a:lnTo>
                          <a:pt x="769429" y="376415"/>
                        </a:lnTo>
                        <a:lnTo>
                          <a:pt x="758151" y="376979"/>
                        </a:lnTo>
                        <a:lnTo>
                          <a:pt x="751384" y="369084"/>
                        </a:lnTo>
                        <a:lnTo>
                          <a:pt x="772249" y="367393"/>
                        </a:lnTo>
                        <a:cubicBezTo>
                          <a:pt x="770557" y="364573"/>
                          <a:pt x="768865" y="362317"/>
                          <a:pt x="768302" y="360061"/>
                        </a:cubicBezTo>
                        <a:cubicBezTo>
                          <a:pt x="767174" y="357806"/>
                          <a:pt x="766610" y="356114"/>
                          <a:pt x="766610" y="354986"/>
                        </a:cubicBezTo>
                        <a:cubicBezTo>
                          <a:pt x="766046" y="349347"/>
                          <a:pt x="768302" y="344271"/>
                          <a:pt x="772249" y="339760"/>
                        </a:cubicBezTo>
                        <a:cubicBezTo>
                          <a:pt x="776197" y="335249"/>
                          <a:pt x="781272" y="332993"/>
                          <a:pt x="787475" y="332429"/>
                        </a:cubicBezTo>
                        <a:cubicBezTo>
                          <a:pt x="792551" y="331865"/>
                          <a:pt x="798190" y="334121"/>
                          <a:pt x="804957" y="339196"/>
                        </a:cubicBezTo>
                        <a:cubicBezTo>
                          <a:pt x="812288" y="344271"/>
                          <a:pt x="819619" y="351038"/>
                          <a:pt x="826950" y="360061"/>
                        </a:cubicBezTo>
                        <a:lnTo>
                          <a:pt x="824131" y="362317"/>
                        </a:lnTo>
                        <a:cubicBezTo>
                          <a:pt x="819055" y="355550"/>
                          <a:pt x="813416" y="350475"/>
                          <a:pt x="807777" y="346527"/>
                        </a:cubicBezTo>
                        <a:cubicBezTo>
                          <a:pt x="802137" y="343144"/>
                          <a:pt x="796498" y="341452"/>
                          <a:pt x="791987" y="341452"/>
                        </a:cubicBezTo>
                        <a:cubicBezTo>
                          <a:pt x="787475" y="342016"/>
                          <a:pt x="782964" y="343707"/>
                          <a:pt x="779580" y="347655"/>
                        </a:cubicBezTo>
                        <a:cubicBezTo>
                          <a:pt x="776197" y="351038"/>
                          <a:pt x="775069" y="354986"/>
                          <a:pt x="775069" y="360061"/>
                        </a:cubicBezTo>
                        <a:cubicBezTo>
                          <a:pt x="775069" y="363445"/>
                          <a:pt x="775633" y="365701"/>
                          <a:pt x="776197" y="366829"/>
                        </a:cubicBezTo>
                        <a:lnTo>
                          <a:pt x="785219" y="366265"/>
                        </a:lnTo>
                        <a:lnTo>
                          <a:pt x="785783" y="366829"/>
                        </a:lnTo>
                        <a:lnTo>
                          <a:pt x="850635" y="359497"/>
                        </a:lnTo>
                        <a:lnTo>
                          <a:pt x="851199" y="360061"/>
                        </a:lnTo>
                        <a:lnTo>
                          <a:pt x="922818" y="346527"/>
                        </a:lnTo>
                        <a:lnTo>
                          <a:pt x="922818" y="346527"/>
                        </a:lnTo>
                        <a:lnTo>
                          <a:pt x="956654" y="338068"/>
                        </a:lnTo>
                        <a:lnTo>
                          <a:pt x="957218" y="338632"/>
                        </a:lnTo>
                        <a:lnTo>
                          <a:pt x="1011919" y="322842"/>
                        </a:lnTo>
                        <a:lnTo>
                          <a:pt x="1032784" y="316075"/>
                        </a:lnTo>
                        <a:cubicBezTo>
                          <a:pt x="1028837" y="310436"/>
                          <a:pt x="1024889" y="305924"/>
                          <a:pt x="1019814" y="303104"/>
                        </a:cubicBezTo>
                        <a:cubicBezTo>
                          <a:pt x="1014739" y="300285"/>
                          <a:pt x="1010227" y="299721"/>
                          <a:pt x="1006280" y="301413"/>
                        </a:cubicBezTo>
                        <a:cubicBezTo>
                          <a:pt x="1003460" y="302541"/>
                          <a:pt x="1001204" y="304232"/>
                          <a:pt x="1000076" y="307616"/>
                        </a:cubicBezTo>
                        <a:cubicBezTo>
                          <a:pt x="998949" y="310436"/>
                          <a:pt x="998949" y="313819"/>
                          <a:pt x="1000076" y="317203"/>
                        </a:cubicBezTo>
                        <a:cubicBezTo>
                          <a:pt x="1000640" y="318331"/>
                          <a:pt x="1001204" y="320022"/>
                          <a:pt x="1002332" y="321150"/>
                        </a:cubicBezTo>
                        <a:cubicBezTo>
                          <a:pt x="1003460" y="322278"/>
                          <a:pt x="1004588" y="323406"/>
                          <a:pt x="1006280" y="324534"/>
                        </a:cubicBezTo>
                        <a:lnTo>
                          <a:pt x="1002332" y="325662"/>
                        </a:lnTo>
                        <a:cubicBezTo>
                          <a:pt x="1000076" y="324534"/>
                          <a:pt x="997821" y="322278"/>
                          <a:pt x="996129" y="320022"/>
                        </a:cubicBezTo>
                        <a:cubicBezTo>
                          <a:pt x="994437" y="317203"/>
                          <a:pt x="992745" y="314947"/>
                          <a:pt x="992181" y="312127"/>
                        </a:cubicBezTo>
                        <a:cubicBezTo>
                          <a:pt x="990490" y="307616"/>
                          <a:pt x="991054" y="303668"/>
                          <a:pt x="992745" y="299157"/>
                        </a:cubicBezTo>
                        <a:cubicBezTo>
                          <a:pt x="994437" y="295210"/>
                          <a:pt x="997821" y="292390"/>
                          <a:pt x="1001768" y="290698"/>
                        </a:cubicBezTo>
                        <a:cubicBezTo>
                          <a:pt x="1007407" y="289006"/>
                          <a:pt x="1013611" y="290134"/>
                          <a:pt x="1019814" y="294646"/>
                        </a:cubicBezTo>
                        <a:cubicBezTo>
                          <a:pt x="1026581" y="299157"/>
                          <a:pt x="1032220" y="305924"/>
                          <a:pt x="1037296" y="314383"/>
                        </a:cubicBezTo>
                        <a:lnTo>
                          <a:pt x="1045191" y="311563"/>
                        </a:lnTo>
                        <a:lnTo>
                          <a:pt x="1045755" y="311563"/>
                        </a:lnTo>
                        <a:lnTo>
                          <a:pt x="1101020" y="290698"/>
                        </a:lnTo>
                        <a:lnTo>
                          <a:pt x="1101020" y="290698"/>
                        </a:lnTo>
                        <a:lnTo>
                          <a:pt x="1161924" y="263629"/>
                        </a:lnTo>
                        <a:lnTo>
                          <a:pt x="1170947" y="268705"/>
                        </a:lnTo>
                        <a:lnTo>
                          <a:pt x="1160232" y="273780"/>
                        </a:lnTo>
                        <a:lnTo>
                          <a:pt x="1185609" y="330173"/>
                        </a:lnTo>
                        <a:lnTo>
                          <a:pt x="1172639" y="328481"/>
                        </a:lnTo>
                        <a:lnTo>
                          <a:pt x="1163052" y="307052"/>
                        </a:lnTo>
                        <a:lnTo>
                          <a:pt x="1143878" y="315511"/>
                        </a:lnTo>
                        <a:lnTo>
                          <a:pt x="1145006" y="320022"/>
                        </a:lnTo>
                        <a:close/>
                        <a:moveTo>
                          <a:pt x="1207038" y="341452"/>
                        </a:moveTo>
                        <a:lnTo>
                          <a:pt x="1187865" y="335249"/>
                        </a:lnTo>
                        <a:cubicBezTo>
                          <a:pt x="1186737" y="334685"/>
                          <a:pt x="1185045" y="334685"/>
                          <a:pt x="1183917" y="334121"/>
                        </a:cubicBezTo>
                        <a:cubicBezTo>
                          <a:pt x="1182790" y="334121"/>
                          <a:pt x="1181662" y="334121"/>
                          <a:pt x="1181098" y="334121"/>
                        </a:cubicBezTo>
                        <a:cubicBezTo>
                          <a:pt x="1180534" y="334685"/>
                          <a:pt x="1179406" y="335249"/>
                          <a:pt x="1178842" y="335812"/>
                        </a:cubicBezTo>
                        <a:cubicBezTo>
                          <a:pt x="1178278" y="336376"/>
                          <a:pt x="1177150" y="338068"/>
                          <a:pt x="1176022" y="339760"/>
                        </a:cubicBezTo>
                        <a:lnTo>
                          <a:pt x="1169255" y="335812"/>
                        </a:lnTo>
                        <a:cubicBezTo>
                          <a:pt x="1170383" y="334685"/>
                          <a:pt x="1171511" y="332993"/>
                          <a:pt x="1172639" y="331865"/>
                        </a:cubicBezTo>
                        <a:cubicBezTo>
                          <a:pt x="1173767" y="330737"/>
                          <a:pt x="1174894" y="330173"/>
                          <a:pt x="1175458" y="329609"/>
                        </a:cubicBezTo>
                        <a:cubicBezTo>
                          <a:pt x="1176586" y="329045"/>
                          <a:pt x="1177150" y="329045"/>
                          <a:pt x="1177714" y="329045"/>
                        </a:cubicBezTo>
                        <a:cubicBezTo>
                          <a:pt x="1178278" y="329045"/>
                          <a:pt x="1179406" y="329045"/>
                          <a:pt x="1180534" y="329609"/>
                        </a:cubicBezTo>
                        <a:lnTo>
                          <a:pt x="1208730" y="337504"/>
                        </a:lnTo>
                        <a:lnTo>
                          <a:pt x="1207038" y="341452"/>
                        </a:lnTo>
                        <a:close/>
                        <a:moveTo>
                          <a:pt x="1265687" y="98398"/>
                        </a:moveTo>
                        <a:cubicBezTo>
                          <a:pt x="1270198" y="57795"/>
                          <a:pt x="1286553" y="12681"/>
                          <a:pt x="1334486" y="9861"/>
                        </a:cubicBezTo>
                        <a:cubicBezTo>
                          <a:pt x="1344637" y="9861"/>
                          <a:pt x="1345765" y="14373"/>
                          <a:pt x="1346329" y="15501"/>
                        </a:cubicBezTo>
                        <a:cubicBezTo>
                          <a:pt x="1349148" y="30727"/>
                          <a:pt x="1319260" y="68510"/>
                          <a:pt x="1265687" y="98398"/>
                        </a:cubicBezTo>
                        <a:close/>
                        <a:moveTo>
                          <a:pt x="1389187" y="350475"/>
                        </a:moveTo>
                        <a:cubicBezTo>
                          <a:pt x="1377909" y="328481"/>
                          <a:pt x="1355352" y="296337"/>
                          <a:pt x="1335050" y="295210"/>
                        </a:cubicBezTo>
                        <a:cubicBezTo>
                          <a:pt x="1329975" y="294646"/>
                          <a:pt x="1322080" y="296337"/>
                          <a:pt x="1315877" y="305924"/>
                        </a:cubicBezTo>
                        <a:cubicBezTo>
                          <a:pt x="1313621" y="309872"/>
                          <a:pt x="1311365" y="314383"/>
                          <a:pt x="1309110" y="318895"/>
                        </a:cubicBezTo>
                        <a:cubicBezTo>
                          <a:pt x="1306854" y="292954"/>
                          <a:pt x="1299523" y="268141"/>
                          <a:pt x="1291628" y="245020"/>
                        </a:cubicBezTo>
                        <a:cubicBezTo>
                          <a:pt x="1314185" y="235997"/>
                          <a:pt x="1334486" y="225282"/>
                          <a:pt x="1353096" y="212876"/>
                        </a:cubicBezTo>
                        <a:cubicBezTo>
                          <a:pt x="1357607" y="223027"/>
                          <a:pt x="1362119" y="232613"/>
                          <a:pt x="1367194" y="242200"/>
                        </a:cubicBezTo>
                        <a:cubicBezTo>
                          <a:pt x="1375653" y="258554"/>
                          <a:pt x="1384676" y="276036"/>
                          <a:pt x="1389187" y="294646"/>
                        </a:cubicBezTo>
                        <a:cubicBezTo>
                          <a:pt x="1391443" y="305360"/>
                          <a:pt x="1391443" y="336376"/>
                          <a:pt x="1389187" y="35047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grpSp>
          <p:nvGrpSpPr>
            <p:cNvPr id="4" name="Google Shape;1863;p24">
              <a:extLst>
                <a:ext uri="{FF2B5EF4-FFF2-40B4-BE49-F238E27FC236}">
                  <a16:creationId xmlns:a16="http://schemas.microsoft.com/office/drawing/2014/main" id="{CB31F39F-C2BB-76E6-ED0E-689ACE82BCE0}"/>
                </a:ext>
              </a:extLst>
            </p:cNvPr>
            <p:cNvGrpSpPr/>
            <p:nvPr/>
          </p:nvGrpSpPr>
          <p:grpSpPr>
            <a:xfrm>
              <a:off x="2663054" y="4030261"/>
              <a:ext cx="8265508" cy="134779"/>
              <a:chOff x="2663054" y="4030261"/>
              <a:chExt cx="8265508" cy="134779"/>
            </a:xfrm>
          </p:grpSpPr>
          <p:grpSp>
            <p:nvGrpSpPr>
              <p:cNvPr id="7" name="Google Shape;1864;p24">
                <a:extLst>
                  <a:ext uri="{FF2B5EF4-FFF2-40B4-BE49-F238E27FC236}">
                    <a16:creationId xmlns:a16="http://schemas.microsoft.com/office/drawing/2014/main" id="{64CA3E25-5DC5-09F6-AC4F-61486FF0237B}"/>
                  </a:ext>
                </a:extLst>
              </p:cNvPr>
              <p:cNvGrpSpPr/>
              <p:nvPr/>
            </p:nvGrpSpPr>
            <p:grpSpPr>
              <a:xfrm>
                <a:off x="4719140" y="4030261"/>
                <a:ext cx="4219317" cy="134779"/>
                <a:chOff x="4719140" y="4030261"/>
                <a:chExt cx="4219317" cy="134779"/>
              </a:xfrm>
            </p:grpSpPr>
            <p:sp>
              <p:nvSpPr>
                <p:cNvPr id="13" name="Google Shape;1865;p24">
                  <a:extLst>
                    <a:ext uri="{FF2B5EF4-FFF2-40B4-BE49-F238E27FC236}">
                      <a16:creationId xmlns:a16="http://schemas.microsoft.com/office/drawing/2014/main" id="{60D7926D-AE92-5394-B68B-8DA6A1656AAE}"/>
                    </a:ext>
                  </a:extLst>
                </p:cNvPr>
                <p:cNvSpPr/>
                <p:nvPr/>
              </p:nvSpPr>
              <p:spPr>
                <a:xfrm>
                  <a:off x="4719140" y="4033081"/>
                  <a:ext cx="124064" cy="128575"/>
                </a:xfrm>
                <a:custGeom>
                  <a:avLst/>
                  <a:gdLst/>
                  <a:ahLst/>
                  <a:cxnLst/>
                  <a:rect l="l" t="t" r="r" b="b"/>
                  <a:pathLst>
                    <a:path w="124064" h="128575" extrusionOk="0">
                      <a:moveTo>
                        <a:pt x="0" y="126320"/>
                      </a:moveTo>
                      <a:lnTo>
                        <a:pt x="10715" y="125192"/>
                      </a:lnTo>
                      <a:cubicBezTo>
                        <a:pt x="20865" y="124064"/>
                        <a:pt x="22557" y="120681"/>
                        <a:pt x="22557" y="112786"/>
                      </a:cubicBezTo>
                      <a:lnTo>
                        <a:pt x="22557" y="16354"/>
                      </a:lnTo>
                      <a:cubicBezTo>
                        <a:pt x="22557" y="9023"/>
                        <a:pt x="20865" y="5639"/>
                        <a:pt x="10715" y="3948"/>
                      </a:cubicBezTo>
                      <a:lnTo>
                        <a:pt x="0" y="2820"/>
                      </a:lnTo>
                      <a:lnTo>
                        <a:pt x="0" y="0"/>
                      </a:lnTo>
                      <a:lnTo>
                        <a:pt x="56957" y="0"/>
                      </a:lnTo>
                      <a:cubicBezTo>
                        <a:pt x="94740" y="0"/>
                        <a:pt x="124064" y="21993"/>
                        <a:pt x="124064" y="64288"/>
                      </a:cubicBezTo>
                      <a:cubicBezTo>
                        <a:pt x="124064" y="106583"/>
                        <a:pt x="95304" y="128576"/>
                        <a:pt x="56957" y="128576"/>
                      </a:cubicBezTo>
                      <a:lnTo>
                        <a:pt x="0" y="128576"/>
                      </a:lnTo>
                      <a:lnTo>
                        <a:pt x="0" y="126320"/>
                      </a:lnTo>
                      <a:close/>
                      <a:moveTo>
                        <a:pt x="56393" y="125756"/>
                      </a:moveTo>
                      <a:cubicBezTo>
                        <a:pt x="89665" y="125756"/>
                        <a:pt x="106583" y="104891"/>
                        <a:pt x="106583" y="64852"/>
                      </a:cubicBezTo>
                      <a:cubicBezTo>
                        <a:pt x="106583" y="25377"/>
                        <a:pt x="89665" y="3948"/>
                        <a:pt x="56957" y="3948"/>
                      </a:cubicBezTo>
                      <a:lnTo>
                        <a:pt x="37783" y="3948"/>
                      </a:lnTo>
                      <a:lnTo>
                        <a:pt x="37783" y="113350"/>
                      </a:lnTo>
                      <a:cubicBezTo>
                        <a:pt x="37783" y="121809"/>
                        <a:pt x="41167" y="125756"/>
                        <a:pt x="50754" y="125756"/>
                      </a:cubicBezTo>
                      <a:lnTo>
                        <a:pt x="56393" y="125756"/>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866;p24">
                  <a:extLst>
                    <a:ext uri="{FF2B5EF4-FFF2-40B4-BE49-F238E27FC236}">
                      <a16:creationId xmlns:a16="http://schemas.microsoft.com/office/drawing/2014/main" id="{F7B85541-9EA1-252F-67B0-401C3160F6E6}"/>
                    </a:ext>
                  </a:extLst>
                </p:cNvPr>
                <p:cNvSpPr/>
                <p:nvPr/>
              </p:nvSpPr>
              <p:spPr>
                <a:xfrm>
                  <a:off x="4932305" y="4033081"/>
                  <a:ext cx="108274" cy="129139"/>
                </a:xfrm>
                <a:custGeom>
                  <a:avLst/>
                  <a:gdLst/>
                  <a:ahLst/>
                  <a:cxnLst/>
                  <a:rect l="l" t="t" r="r" b="b"/>
                  <a:pathLst>
                    <a:path w="108274" h="129139" extrusionOk="0">
                      <a:moveTo>
                        <a:pt x="54701" y="60904"/>
                      </a:moveTo>
                      <a:cubicBezTo>
                        <a:pt x="67671" y="60904"/>
                        <a:pt x="70491" y="54701"/>
                        <a:pt x="75003" y="32708"/>
                      </a:cubicBezTo>
                      <a:lnTo>
                        <a:pt x="77822" y="32708"/>
                      </a:lnTo>
                      <a:cubicBezTo>
                        <a:pt x="77822" y="42295"/>
                        <a:pt x="77822" y="52445"/>
                        <a:pt x="77822" y="62596"/>
                      </a:cubicBezTo>
                      <a:cubicBezTo>
                        <a:pt x="77822" y="72747"/>
                        <a:pt x="77822" y="82334"/>
                        <a:pt x="77822" y="92484"/>
                      </a:cubicBezTo>
                      <a:lnTo>
                        <a:pt x="75003" y="92484"/>
                      </a:lnTo>
                      <a:cubicBezTo>
                        <a:pt x="70491" y="70491"/>
                        <a:pt x="67671" y="64288"/>
                        <a:pt x="54701" y="64288"/>
                      </a:cubicBezTo>
                      <a:lnTo>
                        <a:pt x="37219" y="64288"/>
                      </a:lnTo>
                      <a:lnTo>
                        <a:pt x="37219" y="113350"/>
                      </a:lnTo>
                      <a:cubicBezTo>
                        <a:pt x="37219" y="121809"/>
                        <a:pt x="40603" y="125756"/>
                        <a:pt x="50190" y="125756"/>
                      </a:cubicBezTo>
                      <a:lnTo>
                        <a:pt x="70491" y="125756"/>
                      </a:lnTo>
                      <a:cubicBezTo>
                        <a:pt x="91921" y="125756"/>
                        <a:pt x="95868" y="120117"/>
                        <a:pt x="104891" y="84025"/>
                      </a:cubicBezTo>
                      <a:lnTo>
                        <a:pt x="108274" y="84025"/>
                      </a:lnTo>
                      <a:lnTo>
                        <a:pt x="105455" y="129140"/>
                      </a:lnTo>
                      <a:lnTo>
                        <a:pt x="0" y="129140"/>
                      </a:lnTo>
                      <a:lnTo>
                        <a:pt x="0" y="126320"/>
                      </a:lnTo>
                      <a:lnTo>
                        <a:pt x="10715" y="125192"/>
                      </a:lnTo>
                      <a:cubicBezTo>
                        <a:pt x="20865" y="124064"/>
                        <a:pt x="22557" y="120681"/>
                        <a:pt x="22557" y="112786"/>
                      </a:cubicBezTo>
                      <a:lnTo>
                        <a:pt x="22557" y="16354"/>
                      </a:lnTo>
                      <a:cubicBezTo>
                        <a:pt x="22557" y="9023"/>
                        <a:pt x="20865" y="5639"/>
                        <a:pt x="10715" y="3948"/>
                      </a:cubicBezTo>
                      <a:lnTo>
                        <a:pt x="0" y="2820"/>
                      </a:lnTo>
                      <a:lnTo>
                        <a:pt x="0" y="0"/>
                      </a:lnTo>
                      <a:lnTo>
                        <a:pt x="99252" y="0"/>
                      </a:lnTo>
                      <a:lnTo>
                        <a:pt x="101507" y="41167"/>
                      </a:lnTo>
                      <a:lnTo>
                        <a:pt x="98124" y="41167"/>
                      </a:lnTo>
                      <a:cubicBezTo>
                        <a:pt x="89665" y="8459"/>
                        <a:pt x="86281" y="3384"/>
                        <a:pt x="66544" y="3384"/>
                      </a:cubicBezTo>
                      <a:lnTo>
                        <a:pt x="37219" y="3384"/>
                      </a:lnTo>
                      <a:lnTo>
                        <a:pt x="37219" y="60904"/>
                      </a:lnTo>
                      <a:lnTo>
                        <a:pt x="54701" y="60904"/>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867;p24">
                  <a:extLst>
                    <a:ext uri="{FF2B5EF4-FFF2-40B4-BE49-F238E27FC236}">
                      <a16:creationId xmlns:a16="http://schemas.microsoft.com/office/drawing/2014/main" id="{4A34A763-9229-221A-D5BB-EC30D13D204D}"/>
                    </a:ext>
                  </a:extLst>
                </p:cNvPr>
                <p:cNvSpPr/>
                <p:nvPr/>
              </p:nvSpPr>
              <p:spPr>
                <a:xfrm>
                  <a:off x="5131372" y="4033081"/>
                  <a:ext cx="108274" cy="129139"/>
                </a:xfrm>
                <a:custGeom>
                  <a:avLst/>
                  <a:gdLst/>
                  <a:ahLst/>
                  <a:cxnLst/>
                  <a:rect l="l" t="t" r="r" b="b"/>
                  <a:pathLst>
                    <a:path w="108274" h="129139" extrusionOk="0">
                      <a:moveTo>
                        <a:pt x="54701" y="60904"/>
                      </a:moveTo>
                      <a:cubicBezTo>
                        <a:pt x="67671" y="60904"/>
                        <a:pt x="70491" y="54701"/>
                        <a:pt x="75003" y="32708"/>
                      </a:cubicBezTo>
                      <a:lnTo>
                        <a:pt x="77822" y="32708"/>
                      </a:lnTo>
                      <a:cubicBezTo>
                        <a:pt x="77822" y="42295"/>
                        <a:pt x="77822" y="52445"/>
                        <a:pt x="77822" y="62596"/>
                      </a:cubicBezTo>
                      <a:cubicBezTo>
                        <a:pt x="77822" y="72747"/>
                        <a:pt x="77822" y="82334"/>
                        <a:pt x="77822" y="92484"/>
                      </a:cubicBezTo>
                      <a:lnTo>
                        <a:pt x="75003" y="92484"/>
                      </a:lnTo>
                      <a:cubicBezTo>
                        <a:pt x="70491" y="70491"/>
                        <a:pt x="67671" y="64288"/>
                        <a:pt x="54701" y="64288"/>
                      </a:cubicBezTo>
                      <a:lnTo>
                        <a:pt x="37219" y="64288"/>
                      </a:lnTo>
                      <a:lnTo>
                        <a:pt x="37219" y="113350"/>
                      </a:lnTo>
                      <a:cubicBezTo>
                        <a:pt x="37219" y="121809"/>
                        <a:pt x="40603" y="125756"/>
                        <a:pt x="50190" y="125756"/>
                      </a:cubicBezTo>
                      <a:lnTo>
                        <a:pt x="70491" y="125756"/>
                      </a:lnTo>
                      <a:cubicBezTo>
                        <a:pt x="91920" y="125756"/>
                        <a:pt x="95868" y="120117"/>
                        <a:pt x="104891" y="84025"/>
                      </a:cubicBezTo>
                      <a:lnTo>
                        <a:pt x="108274" y="84025"/>
                      </a:lnTo>
                      <a:lnTo>
                        <a:pt x="105455" y="129140"/>
                      </a:lnTo>
                      <a:lnTo>
                        <a:pt x="0" y="129140"/>
                      </a:lnTo>
                      <a:lnTo>
                        <a:pt x="0" y="126320"/>
                      </a:lnTo>
                      <a:lnTo>
                        <a:pt x="10715" y="125192"/>
                      </a:lnTo>
                      <a:cubicBezTo>
                        <a:pt x="20865" y="124064"/>
                        <a:pt x="22557" y="120681"/>
                        <a:pt x="22557" y="112786"/>
                      </a:cubicBezTo>
                      <a:lnTo>
                        <a:pt x="22557" y="16354"/>
                      </a:lnTo>
                      <a:cubicBezTo>
                        <a:pt x="22557" y="9023"/>
                        <a:pt x="20865" y="5639"/>
                        <a:pt x="10715" y="3948"/>
                      </a:cubicBezTo>
                      <a:lnTo>
                        <a:pt x="0" y="2820"/>
                      </a:lnTo>
                      <a:lnTo>
                        <a:pt x="0" y="0"/>
                      </a:lnTo>
                      <a:lnTo>
                        <a:pt x="99815" y="0"/>
                      </a:lnTo>
                      <a:lnTo>
                        <a:pt x="102071" y="41167"/>
                      </a:lnTo>
                      <a:lnTo>
                        <a:pt x="98688" y="41167"/>
                      </a:lnTo>
                      <a:cubicBezTo>
                        <a:pt x="90229" y="8459"/>
                        <a:pt x="86845" y="3384"/>
                        <a:pt x="67108" y="3384"/>
                      </a:cubicBezTo>
                      <a:lnTo>
                        <a:pt x="37219" y="3384"/>
                      </a:lnTo>
                      <a:lnTo>
                        <a:pt x="37219" y="60904"/>
                      </a:lnTo>
                      <a:lnTo>
                        <a:pt x="54701" y="60904"/>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868;p24">
                  <a:extLst>
                    <a:ext uri="{FF2B5EF4-FFF2-40B4-BE49-F238E27FC236}">
                      <a16:creationId xmlns:a16="http://schemas.microsoft.com/office/drawing/2014/main" id="{0997BB36-4331-D455-26D4-2578033304BD}"/>
                    </a:ext>
                  </a:extLst>
                </p:cNvPr>
                <p:cNvSpPr/>
                <p:nvPr/>
              </p:nvSpPr>
              <p:spPr>
                <a:xfrm>
                  <a:off x="5330439" y="4033081"/>
                  <a:ext cx="169742" cy="129139"/>
                </a:xfrm>
                <a:custGeom>
                  <a:avLst/>
                  <a:gdLst/>
                  <a:ahLst/>
                  <a:cxnLst/>
                  <a:rect l="l" t="t" r="r" b="b"/>
                  <a:pathLst>
                    <a:path w="169742" h="129139" extrusionOk="0">
                      <a:moveTo>
                        <a:pt x="27069" y="7895"/>
                      </a:moveTo>
                      <a:lnTo>
                        <a:pt x="27069" y="102071"/>
                      </a:lnTo>
                      <a:cubicBezTo>
                        <a:pt x="27069" y="119553"/>
                        <a:pt x="29888" y="122936"/>
                        <a:pt x="41731" y="125192"/>
                      </a:cubicBezTo>
                      <a:lnTo>
                        <a:pt x="49626" y="126320"/>
                      </a:lnTo>
                      <a:lnTo>
                        <a:pt x="49626" y="129140"/>
                      </a:lnTo>
                      <a:cubicBezTo>
                        <a:pt x="41167" y="129140"/>
                        <a:pt x="33272" y="129140"/>
                        <a:pt x="24813" y="129140"/>
                      </a:cubicBezTo>
                      <a:cubicBezTo>
                        <a:pt x="16354" y="129140"/>
                        <a:pt x="8459" y="129140"/>
                        <a:pt x="0" y="129140"/>
                      </a:cubicBezTo>
                      <a:lnTo>
                        <a:pt x="0" y="126320"/>
                      </a:lnTo>
                      <a:lnTo>
                        <a:pt x="7331" y="125192"/>
                      </a:lnTo>
                      <a:cubicBezTo>
                        <a:pt x="19738" y="123500"/>
                        <a:pt x="22557" y="119553"/>
                        <a:pt x="22557" y="102071"/>
                      </a:cubicBezTo>
                      <a:lnTo>
                        <a:pt x="22557" y="16354"/>
                      </a:lnTo>
                      <a:cubicBezTo>
                        <a:pt x="22557" y="9023"/>
                        <a:pt x="20865" y="5639"/>
                        <a:pt x="10715" y="3948"/>
                      </a:cubicBezTo>
                      <a:lnTo>
                        <a:pt x="0" y="2820"/>
                      </a:lnTo>
                      <a:lnTo>
                        <a:pt x="0" y="0"/>
                      </a:lnTo>
                      <a:lnTo>
                        <a:pt x="40039" y="0"/>
                      </a:lnTo>
                      <a:lnTo>
                        <a:pt x="85153" y="111658"/>
                      </a:lnTo>
                      <a:lnTo>
                        <a:pt x="130267" y="0"/>
                      </a:lnTo>
                      <a:lnTo>
                        <a:pt x="169743" y="0"/>
                      </a:lnTo>
                      <a:lnTo>
                        <a:pt x="169743" y="2820"/>
                      </a:lnTo>
                      <a:lnTo>
                        <a:pt x="159028" y="3948"/>
                      </a:lnTo>
                      <a:cubicBezTo>
                        <a:pt x="148877" y="5075"/>
                        <a:pt x="147185" y="8459"/>
                        <a:pt x="147185" y="16354"/>
                      </a:cubicBezTo>
                      <a:lnTo>
                        <a:pt x="147185" y="112786"/>
                      </a:lnTo>
                      <a:cubicBezTo>
                        <a:pt x="147185" y="120117"/>
                        <a:pt x="148877" y="123500"/>
                        <a:pt x="159028" y="125192"/>
                      </a:cubicBezTo>
                      <a:lnTo>
                        <a:pt x="169743" y="126320"/>
                      </a:lnTo>
                      <a:lnTo>
                        <a:pt x="169743" y="129140"/>
                      </a:lnTo>
                      <a:cubicBezTo>
                        <a:pt x="159592" y="129140"/>
                        <a:pt x="150005" y="129140"/>
                        <a:pt x="139854" y="129140"/>
                      </a:cubicBezTo>
                      <a:cubicBezTo>
                        <a:pt x="129704" y="129140"/>
                        <a:pt x="120117" y="129140"/>
                        <a:pt x="109966" y="129140"/>
                      </a:cubicBezTo>
                      <a:lnTo>
                        <a:pt x="109966" y="126320"/>
                      </a:lnTo>
                      <a:lnTo>
                        <a:pt x="120681" y="125192"/>
                      </a:lnTo>
                      <a:cubicBezTo>
                        <a:pt x="130832" y="124064"/>
                        <a:pt x="132523" y="120681"/>
                        <a:pt x="132523" y="112786"/>
                      </a:cubicBezTo>
                      <a:lnTo>
                        <a:pt x="132523" y="6767"/>
                      </a:lnTo>
                      <a:lnTo>
                        <a:pt x="82898" y="129140"/>
                      </a:lnTo>
                      <a:lnTo>
                        <a:pt x="77822" y="129140"/>
                      </a:lnTo>
                      <a:lnTo>
                        <a:pt x="27069" y="7895"/>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869;p24">
                  <a:extLst>
                    <a:ext uri="{FF2B5EF4-FFF2-40B4-BE49-F238E27FC236}">
                      <a16:creationId xmlns:a16="http://schemas.microsoft.com/office/drawing/2014/main" id="{0F2D79B3-EA0B-DE33-BC35-6E00048B058D}"/>
                    </a:ext>
                  </a:extLst>
                </p:cNvPr>
                <p:cNvSpPr/>
                <p:nvPr/>
              </p:nvSpPr>
              <p:spPr>
                <a:xfrm>
                  <a:off x="5588155" y="4033081"/>
                  <a:ext cx="108274" cy="129139"/>
                </a:xfrm>
                <a:custGeom>
                  <a:avLst/>
                  <a:gdLst/>
                  <a:ahLst/>
                  <a:cxnLst/>
                  <a:rect l="l" t="t" r="r" b="b"/>
                  <a:pathLst>
                    <a:path w="108274" h="129139" extrusionOk="0">
                      <a:moveTo>
                        <a:pt x="54701" y="60904"/>
                      </a:moveTo>
                      <a:cubicBezTo>
                        <a:pt x="67671" y="60904"/>
                        <a:pt x="70491" y="54701"/>
                        <a:pt x="75003" y="32708"/>
                      </a:cubicBezTo>
                      <a:lnTo>
                        <a:pt x="77822" y="32708"/>
                      </a:lnTo>
                      <a:cubicBezTo>
                        <a:pt x="77822" y="42295"/>
                        <a:pt x="77822" y="52445"/>
                        <a:pt x="77822" y="62596"/>
                      </a:cubicBezTo>
                      <a:cubicBezTo>
                        <a:pt x="77822" y="72747"/>
                        <a:pt x="77822" y="82334"/>
                        <a:pt x="77822" y="92484"/>
                      </a:cubicBezTo>
                      <a:lnTo>
                        <a:pt x="75003" y="92484"/>
                      </a:lnTo>
                      <a:cubicBezTo>
                        <a:pt x="70491" y="70491"/>
                        <a:pt x="67671" y="64288"/>
                        <a:pt x="54701" y="64288"/>
                      </a:cubicBezTo>
                      <a:lnTo>
                        <a:pt x="37219" y="64288"/>
                      </a:lnTo>
                      <a:lnTo>
                        <a:pt x="37219" y="113350"/>
                      </a:lnTo>
                      <a:cubicBezTo>
                        <a:pt x="37219" y="121809"/>
                        <a:pt x="40603" y="125756"/>
                        <a:pt x="50189" y="125756"/>
                      </a:cubicBezTo>
                      <a:lnTo>
                        <a:pt x="70491" y="125756"/>
                      </a:lnTo>
                      <a:cubicBezTo>
                        <a:pt x="91920" y="125756"/>
                        <a:pt x="95868" y="120117"/>
                        <a:pt x="104891" y="84025"/>
                      </a:cubicBezTo>
                      <a:lnTo>
                        <a:pt x="108274" y="84025"/>
                      </a:lnTo>
                      <a:lnTo>
                        <a:pt x="105455" y="129140"/>
                      </a:lnTo>
                      <a:lnTo>
                        <a:pt x="0" y="129140"/>
                      </a:lnTo>
                      <a:lnTo>
                        <a:pt x="0" y="126320"/>
                      </a:lnTo>
                      <a:lnTo>
                        <a:pt x="10714" y="125192"/>
                      </a:lnTo>
                      <a:cubicBezTo>
                        <a:pt x="20865" y="124064"/>
                        <a:pt x="22557" y="120681"/>
                        <a:pt x="22557" y="112786"/>
                      </a:cubicBezTo>
                      <a:lnTo>
                        <a:pt x="22557" y="16354"/>
                      </a:lnTo>
                      <a:cubicBezTo>
                        <a:pt x="22557" y="9023"/>
                        <a:pt x="20865" y="5639"/>
                        <a:pt x="10714" y="3948"/>
                      </a:cubicBezTo>
                      <a:lnTo>
                        <a:pt x="0" y="2820"/>
                      </a:lnTo>
                      <a:lnTo>
                        <a:pt x="0" y="0"/>
                      </a:lnTo>
                      <a:lnTo>
                        <a:pt x="99816" y="0"/>
                      </a:lnTo>
                      <a:lnTo>
                        <a:pt x="102071" y="41167"/>
                      </a:lnTo>
                      <a:lnTo>
                        <a:pt x="98688" y="41167"/>
                      </a:lnTo>
                      <a:cubicBezTo>
                        <a:pt x="90229" y="8459"/>
                        <a:pt x="86845" y="3384"/>
                        <a:pt x="67107" y="3384"/>
                      </a:cubicBezTo>
                      <a:lnTo>
                        <a:pt x="37219" y="3384"/>
                      </a:lnTo>
                      <a:lnTo>
                        <a:pt x="37219" y="60904"/>
                      </a:lnTo>
                      <a:lnTo>
                        <a:pt x="54701" y="60904"/>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 name="Google Shape;1870;p24">
                  <a:extLst>
                    <a:ext uri="{FF2B5EF4-FFF2-40B4-BE49-F238E27FC236}">
                      <a16:creationId xmlns:a16="http://schemas.microsoft.com/office/drawing/2014/main" id="{1D6C7049-D598-5CBB-C4D9-3EFABE56F1C9}"/>
                    </a:ext>
                  </a:extLst>
                </p:cNvPr>
                <p:cNvSpPr/>
                <p:nvPr/>
              </p:nvSpPr>
              <p:spPr>
                <a:xfrm>
                  <a:off x="5787221" y="4033081"/>
                  <a:ext cx="123500" cy="128575"/>
                </a:xfrm>
                <a:custGeom>
                  <a:avLst/>
                  <a:gdLst/>
                  <a:ahLst/>
                  <a:cxnLst/>
                  <a:rect l="l" t="t" r="r" b="b"/>
                  <a:pathLst>
                    <a:path w="123500" h="128575" extrusionOk="0">
                      <a:moveTo>
                        <a:pt x="0" y="126320"/>
                      </a:moveTo>
                      <a:lnTo>
                        <a:pt x="10715" y="125192"/>
                      </a:lnTo>
                      <a:cubicBezTo>
                        <a:pt x="20865" y="124064"/>
                        <a:pt x="22557" y="120681"/>
                        <a:pt x="22557" y="112786"/>
                      </a:cubicBezTo>
                      <a:lnTo>
                        <a:pt x="22557" y="16354"/>
                      </a:lnTo>
                      <a:cubicBezTo>
                        <a:pt x="22557" y="9023"/>
                        <a:pt x="20865" y="5639"/>
                        <a:pt x="10715" y="3948"/>
                      </a:cubicBezTo>
                      <a:lnTo>
                        <a:pt x="0" y="2820"/>
                      </a:lnTo>
                      <a:lnTo>
                        <a:pt x="0" y="0"/>
                      </a:lnTo>
                      <a:lnTo>
                        <a:pt x="56393" y="0"/>
                      </a:lnTo>
                      <a:cubicBezTo>
                        <a:pt x="94176" y="0"/>
                        <a:pt x="123501" y="21993"/>
                        <a:pt x="123501" y="64288"/>
                      </a:cubicBezTo>
                      <a:cubicBezTo>
                        <a:pt x="123501" y="106583"/>
                        <a:pt x="94740" y="128576"/>
                        <a:pt x="56393" y="128576"/>
                      </a:cubicBezTo>
                      <a:lnTo>
                        <a:pt x="0" y="128576"/>
                      </a:lnTo>
                      <a:lnTo>
                        <a:pt x="0" y="126320"/>
                      </a:lnTo>
                      <a:close/>
                      <a:moveTo>
                        <a:pt x="56393" y="125756"/>
                      </a:moveTo>
                      <a:cubicBezTo>
                        <a:pt x="89665" y="125756"/>
                        <a:pt x="106583" y="104891"/>
                        <a:pt x="106583" y="64852"/>
                      </a:cubicBezTo>
                      <a:cubicBezTo>
                        <a:pt x="106583" y="25377"/>
                        <a:pt x="89665" y="3948"/>
                        <a:pt x="56957" y="3948"/>
                      </a:cubicBezTo>
                      <a:lnTo>
                        <a:pt x="37783" y="3948"/>
                      </a:lnTo>
                      <a:lnTo>
                        <a:pt x="37783" y="113350"/>
                      </a:lnTo>
                      <a:cubicBezTo>
                        <a:pt x="37783" y="121809"/>
                        <a:pt x="41167" y="125756"/>
                        <a:pt x="50754" y="125756"/>
                      </a:cubicBezTo>
                      <a:lnTo>
                        <a:pt x="56393" y="125756"/>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871;p24">
                  <a:extLst>
                    <a:ext uri="{FF2B5EF4-FFF2-40B4-BE49-F238E27FC236}">
                      <a16:creationId xmlns:a16="http://schemas.microsoft.com/office/drawing/2014/main" id="{7EF71A8F-7D76-825F-8650-E863C0098D44}"/>
                    </a:ext>
                  </a:extLst>
                </p:cNvPr>
                <p:cNvSpPr/>
                <p:nvPr/>
              </p:nvSpPr>
              <p:spPr>
                <a:xfrm>
                  <a:off x="6063547" y="4033081"/>
                  <a:ext cx="115041" cy="129139"/>
                </a:xfrm>
                <a:custGeom>
                  <a:avLst/>
                  <a:gdLst/>
                  <a:ahLst/>
                  <a:cxnLst/>
                  <a:rect l="l" t="t" r="r" b="b"/>
                  <a:pathLst>
                    <a:path w="115041" h="129139" extrusionOk="0">
                      <a:moveTo>
                        <a:pt x="88537" y="129140"/>
                      </a:moveTo>
                      <a:cubicBezTo>
                        <a:pt x="77822" y="129140"/>
                        <a:pt x="68235" y="129140"/>
                        <a:pt x="57521" y="129140"/>
                      </a:cubicBezTo>
                      <a:cubicBezTo>
                        <a:pt x="46806" y="129140"/>
                        <a:pt x="37219" y="129140"/>
                        <a:pt x="26505" y="129140"/>
                      </a:cubicBezTo>
                      <a:lnTo>
                        <a:pt x="26505" y="126320"/>
                      </a:lnTo>
                      <a:lnTo>
                        <a:pt x="37783" y="125192"/>
                      </a:lnTo>
                      <a:cubicBezTo>
                        <a:pt x="48498" y="124064"/>
                        <a:pt x="50190" y="120117"/>
                        <a:pt x="50190" y="112222"/>
                      </a:cubicBezTo>
                      <a:lnTo>
                        <a:pt x="50190" y="3384"/>
                      </a:lnTo>
                      <a:lnTo>
                        <a:pt x="33272" y="3384"/>
                      </a:lnTo>
                      <a:cubicBezTo>
                        <a:pt x="14662" y="3384"/>
                        <a:pt x="11279" y="8459"/>
                        <a:pt x="3383" y="43423"/>
                      </a:cubicBezTo>
                      <a:lnTo>
                        <a:pt x="0" y="43423"/>
                      </a:lnTo>
                      <a:lnTo>
                        <a:pt x="1692" y="0"/>
                      </a:lnTo>
                      <a:lnTo>
                        <a:pt x="113350" y="0"/>
                      </a:lnTo>
                      <a:lnTo>
                        <a:pt x="115042" y="43423"/>
                      </a:lnTo>
                      <a:lnTo>
                        <a:pt x="112222" y="43423"/>
                      </a:lnTo>
                      <a:cubicBezTo>
                        <a:pt x="104327" y="8459"/>
                        <a:pt x="100379" y="3384"/>
                        <a:pt x="81770" y="3384"/>
                      </a:cubicBezTo>
                      <a:lnTo>
                        <a:pt x="64852" y="3384"/>
                      </a:lnTo>
                      <a:lnTo>
                        <a:pt x="64852" y="112222"/>
                      </a:lnTo>
                      <a:cubicBezTo>
                        <a:pt x="64852" y="120117"/>
                        <a:pt x="66544" y="123500"/>
                        <a:pt x="77258" y="125192"/>
                      </a:cubicBezTo>
                      <a:lnTo>
                        <a:pt x="88537" y="126320"/>
                      </a:lnTo>
                      <a:lnTo>
                        <a:pt x="88537" y="12914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1872;p24">
                  <a:extLst>
                    <a:ext uri="{FF2B5EF4-FFF2-40B4-BE49-F238E27FC236}">
                      <a16:creationId xmlns:a16="http://schemas.microsoft.com/office/drawing/2014/main" id="{61D27A66-5BA7-70BF-141E-45B4CE448B1F}"/>
                    </a:ext>
                  </a:extLst>
                </p:cNvPr>
                <p:cNvSpPr/>
                <p:nvPr/>
              </p:nvSpPr>
              <p:spPr>
                <a:xfrm>
                  <a:off x="6271073" y="4030825"/>
                  <a:ext cx="125192" cy="134215"/>
                </a:xfrm>
                <a:custGeom>
                  <a:avLst/>
                  <a:gdLst/>
                  <a:ahLst/>
                  <a:cxnLst/>
                  <a:rect l="l" t="t" r="r" b="b"/>
                  <a:pathLst>
                    <a:path w="125192" h="134215" extrusionOk="0">
                      <a:moveTo>
                        <a:pt x="62596" y="134215"/>
                      </a:moveTo>
                      <a:cubicBezTo>
                        <a:pt x="27069" y="134215"/>
                        <a:pt x="0" y="107147"/>
                        <a:pt x="0" y="67108"/>
                      </a:cubicBezTo>
                      <a:cubicBezTo>
                        <a:pt x="0" y="26505"/>
                        <a:pt x="27069" y="0"/>
                        <a:pt x="62596" y="0"/>
                      </a:cubicBezTo>
                      <a:cubicBezTo>
                        <a:pt x="98124" y="0"/>
                        <a:pt x="125192" y="26505"/>
                        <a:pt x="125192" y="67108"/>
                      </a:cubicBezTo>
                      <a:cubicBezTo>
                        <a:pt x="125192" y="107147"/>
                        <a:pt x="98124" y="134215"/>
                        <a:pt x="62596" y="134215"/>
                      </a:cubicBezTo>
                      <a:close/>
                      <a:moveTo>
                        <a:pt x="62596" y="131395"/>
                      </a:moveTo>
                      <a:cubicBezTo>
                        <a:pt x="92485" y="131395"/>
                        <a:pt x="108274" y="103763"/>
                        <a:pt x="108274" y="67108"/>
                      </a:cubicBezTo>
                      <a:cubicBezTo>
                        <a:pt x="108274" y="31016"/>
                        <a:pt x="93048" y="2820"/>
                        <a:pt x="62596" y="2820"/>
                      </a:cubicBezTo>
                      <a:cubicBezTo>
                        <a:pt x="32144" y="2820"/>
                        <a:pt x="16918" y="31016"/>
                        <a:pt x="16918" y="67108"/>
                      </a:cubicBezTo>
                      <a:cubicBezTo>
                        <a:pt x="16918" y="103199"/>
                        <a:pt x="32144" y="131395"/>
                        <a:pt x="62596" y="13139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 name="Google Shape;1873;p24">
                  <a:extLst>
                    <a:ext uri="{FF2B5EF4-FFF2-40B4-BE49-F238E27FC236}">
                      <a16:creationId xmlns:a16="http://schemas.microsoft.com/office/drawing/2014/main" id="{8F4F2259-BF89-1D24-8A80-6BBBC565EC53}"/>
                    </a:ext>
                  </a:extLst>
                </p:cNvPr>
                <p:cNvSpPr/>
                <p:nvPr/>
              </p:nvSpPr>
              <p:spPr>
                <a:xfrm>
                  <a:off x="6567699" y="4033081"/>
                  <a:ext cx="109402" cy="129139"/>
                </a:xfrm>
                <a:custGeom>
                  <a:avLst/>
                  <a:gdLst/>
                  <a:ahLst/>
                  <a:cxnLst/>
                  <a:rect l="l" t="t" r="r" b="b"/>
                  <a:pathLst>
                    <a:path w="109402" h="129139" extrusionOk="0">
                      <a:moveTo>
                        <a:pt x="0" y="126320"/>
                      </a:moveTo>
                      <a:lnTo>
                        <a:pt x="10714" y="125192"/>
                      </a:lnTo>
                      <a:cubicBezTo>
                        <a:pt x="20865" y="124064"/>
                        <a:pt x="22557" y="120681"/>
                        <a:pt x="22557" y="112786"/>
                      </a:cubicBezTo>
                      <a:lnTo>
                        <a:pt x="22557" y="16354"/>
                      </a:lnTo>
                      <a:cubicBezTo>
                        <a:pt x="22557" y="9023"/>
                        <a:pt x="20865" y="5639"/>
                        <a:pt x="10714" y="3948"/>
                      </a:cubicBezTo>
                      <a:lnTo>
                        <a:pt x="0" y="2820"/>
                      </a:lnTo>
                      <a:lnTo>
                        <a:pt x="0" y="0"/>
                      </a:lnTo>
                      <a:lnTo>
                        <a:pt x="54137" y="0"/>
                      </a:lnTo>
                      <a:cubicBezTo>
                        <a:pt x="80078" y="0"/>
                        <a:pt x="103199" y="6767"/>
                        <a:pt x="103199" y="29324"/>
                      </a:cubicBezTo>
                      <a:cubicBezTo>
                        <a:pt x="103199" y="47934"/>
                        <a:pt x="86281" y="58085"/>
                        <a:pt x="64288" y="60904"/>
                      </a:cubicBezTo>
                      <a:lnTo>
                        <a:pt x="64288" y="61468"/>
                      </a:lnTo>
                      <a:cubicBezTo>
                        <a:pt x="90229" y="62596"/>
                        <a:pt x="109402" y="71055"/>
                        <a:pt x="109402" y="93048"/>
                      </a:cubicBezTo>
                      <a:cubicBezTo>
                        <a:pt x="109402" y="116733"/>
                        <a:pt x="88537" y="129140"/>
                        <a:pt x="56957" y="129140"/>
                      </a:cubicBezTo>
                      <a:lnTo>
                        <a:pt x="0" y="129140"/>
                      </a:lnTo>
                      <a:lnTo>
                        <a:pt x="0" y="126320"/>
                      </a:lnTo>
                      <a:close/>
                      <a:moveTo>
                        <a:pt x="53009" y="59777"/>
                      </a:moveTo>
                      <a:cubicBezTo>
                        <a:pt x="77258" y="59777"/>
                        <a:pt x="86845" y="49062"/>
                        <a:pt x="86845" y="29888"/>
                      </a:cubicBezTo>
                      <a:cubicBezTo>
                        <a:pt x="86845" y="7895"/>
                        <a:pt x="74438" y="3948"/>
                        <a:pt x="53573" y="3948"/>
                      </a:cubicBezTo>
                      <a:lnTo>
                        <a:pt x="37219" y="3948"/>
                      </a:lnTo>
                      <a:lnTo>
                        <a:pt x="37219" y="60340"/>
                      </a:lnTo>
                      <a:lnTo>
                        <a:pt x="53009" y="60340"/>
                      </a:lnTo>
                      <a:close/>
                      <a:moveTo>
                        <a:pt x="37219" y="113350"/>
                      </a:moveTo>
                      <a:cubicBezTo>
                        <a:pt x="37219" y="121809"/>
                        <a:pt x="40603" y="125756"/>
                        <a:pt x="50189" y="125756"/>
                      </a:cubicBezTo>
                      <a:lnTo>
                        <a:pt x="56957" y="125756"/>
                      </a:lnTo>
                      <a:cubicBezTo>
                        <a:pt x="80642" y="125756"/>
                        <a:pt x="92484" y="116169"/>
                        <a:pt x="92484" y="93048"/>
                      </a:cubicBezTo>
                      <a:cubicBezTo>
                        <a:pt x="92484" y="71055"/>
                        <a:pt x="78386" y="63160"/>
                        <a:pt x="53009" y="63160"/>
                      </a:cubicBezTo>
                      <a:lnTo>
                        <a:pt x="37219" y="63160"/>
                      </a:lnTo>
                      <a:lnTo>
                        <a:pt x="37219" y="11335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 name="Google Shape;1874;p24">
                  <a:extLst>
                    <a:ext uri="{FF2B5EF4-FFF2-40B4-BE49-F238E27FC236}">
                      <a16:creationId xmlns:a16="http://schemas.microsoft.com/office/drawing/2014/main" id="{19DDD979-F017-95F4-7CD1-2978AB67E3DB}"/>
                    </a:ext>
                  </a:extLst>
                </p:cNvPr>
                <p:cNvSpPr/>
                <p:nvPr/>
              </p:nvSpPr>
              <p:spPr>
                <a:xfrm>
                  <a:off x="6768458" y="4033081"/>
                  <a:ext cx="108838" cy="129139"/>
                </a:xfrm>
                <a:custGeom>
                  <a:avLst/>
                  <a:gdLst/>
                  <a:ahLst/>
                  <a:cxnLst/>
                  <a:rect l="l" t="t" r="r" b="b"/>
                  <a:pathLst>
                    <a:path w="108838" h="129139" extrusionOk="0">
                      <a:moveTo>
                        <a:pt x="55265" y="60904"/>
                      </a:moveTo>
                      <a:cubicBezTo>
                        <a:pt x="68235" y="60904"/>
                        <a:pt x="71055" y="54701"/>
                        <a:pt x="75567" y="32708"/>
                      </a:cubicBezTo>
                      <a:lnTo>
                        <a:pt x="78386" y="32708"/>
                      </a:lnTo>
                      <a:cubicBezTo>
                        <a:pt x="78386" y="42295"/>
                        <a:pt x="78386" y="52445"/>
                        <a:pt x="78386" y="62596"/>
                      </a:cubicBezTo>
                      <a:cubicBezTo>
                        <a:pt x="78386" y="72747"/>
                        <a:pt x="78386" y="82334"/>
                        <a:pt x="78386" y="92484"/>
                      </a:cubicBezTo>
                      <a:lnTo>
                        <a:pt x="75567" y="92484"/>
                      </a:lnTo>
                      <a:cubicBezTo>
                        <a:pt x="71055" y="70491"/>
                        <a:pt x="68235" y="64288"/>
                        <a:pt x="55265" y="64288"/>
                      </a:cubicBezTo>
                      <a:lnTo>
                        <a:pt x="37783" y="64288"/>
                      </a:lnTo>
                      <a:lnTo>
                        <a:pt x="37783" y="113350"/>
                      </a:lnTo>
                      <a:cubicBezTo>
                        <a:pt x="37783" y="121809"/>
                        <a:pt x="41167" y="125756"/>
                        <a:pt x="50754" y="125756"/>
                      </a:cubicBezTo>
                      <a:lnTo>
                        <a:pt x="71055" y="125756"/>
                      </a:lnTo>
                      <a:cubicBezTo>
                        <a:pt x="92485" y="125756"/>
                        <a:pt x="96432" y="120117"/>
                        <a:pt x="105455" y="84025"/>
                      </a:cubicBezTo>
                      <a:lnTo>
                        <a:pt x="108838" y="84025"/>
                      </a:lnTo>
                      <a:lnTo>
                        <a:pt x="106019" y="129140"/>
                      </a:lnTo>
                      <a:lnTo>
                        <a:pt x="0" y="129140"/>
                      </a:lnTo>
                      <a:lnTo>
                        <a:pt x="0" y="126320"/>
                      </a:lnTo>
                      <a:lnTo>
                        <a:pt x="10715" y="125192"/>
                      </a:lnTo>
                      <a:cubicBezTo>
                        <a:pt x="20865" y="124064"/>
                        <a:pt x="22557" y="120681"/>
                        <a:pt x="22557" y="112786"/>
                      </a:cubicBezTo>
                      <a:lnTo>
                        <a:pt x="22557" y="16354"/>
                      </a:lnTo>
                      <a:cubicBezTo>
                        <a:pt x="22557" y="9023"/>
                        <a:pt x="20865" y="5639"/>
                        <a:pt x="10715" y="3948"/>
                      </a:cubicBezTo>
                      <a:lnTo>
                        <a:pt x="0" y="2820"/>
                      </a:lnTo>
                      <a:lnTo>
                        <a:pt x="0" y="0"/>
                      </a:lnTo>
                      <a:lnTo>
                        <a:pt x="99816" y="0"/>
                      </a:lnTo>
                      <a:lnTo>
                        <a:pt x="102071" y="41167"/>
                      </a:lnTo>
                      <a:lnTo>
                        <a:pt x="98688" y="41167"/>
                      </a:lnTo>
                      <a:cubicBezTo>
                        <a:pt x="90229" y="8459"/>
                        <a:pt x="86845" y="3384"/>
                        <a:pt x="67108" y="3384"/>
                      </a:cubicBezTo>
                      <a:lnTo>
                        <a:pt x="37219" y="3384"/>
                      </a:lnTo>
                      <a:lnTo>
                        <a:pt x="37219" y="60904"/>
                      </a:lnTo>
                      <a:lnTo>
                        <a:pt x="55265" y="60904"/>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 name="Google Shape;1875;p24">
                  <a:extLst>
                    <a:ext uri="{FF2B5EF4-FFF2-40B4-BE49-F238E27FC236}">
                      <a16:creationId xmlns:a16="http://schemas.microsoft.com/office/drawing/2014/main" id="{A0791C56-A055-EB1E-F152-9A45D5872220}"/>
                    </a:ext>
                  </a:extLst>
                </p:cNvPr>
                <p:cNvSpPr/>
                <p:nvPr/>
              </p:nvSpPr>
              <p:spPr>
                <a:xfrm>
                  <a:off x="7052678" y="4033081"/>
                  <a:ext cx="140418" cy="131395"/>
                </a:xfrm>
                <a:custGeom>
                  <a:avLst/>
                  <a:gdLst/>
                  <a:ahLst/>
                  <a:cxnLst/>
                  <a:rect l="l" t="t" r="r" b="b"/>
                  <a:pathLst>
                    <a:path w="140418" h="131395" extrusionOk="0">
                      <a:moveTo>
                        <a:pt x="69927" y="131395"/>
                      </a:moveTo>
                      <a:cubicBezTo>
                        <a:pt x="43986" y="131395"/>
                        <a:pt x="22557" y="121809"/>
                        <a:pt x="22557" y="84025"/>
                      </a:cubicBezTo>
                      <a:lnTo>
                        <a:pt x="22557" y="16354"/>
                      </a:lnTo>
                      <a:cubicBezTo>
                        <a:pt x="22557" y="9023"/>
                        <a:pt x="20865" y="5639"/>
                        <a:pt x="10714" y="3948"/>
                      </a:cubicBezTo>
                      <a:lnTo>
                        <a:pt x="0" y="2820"/>
                      </a:lnTo>
                      <a:lnTo>
                        <a:pt x="0" y="0"/>
                      </a:lnTo>
                      <a:cubicBezTo>
                        <a:pt x="10151" y="0"/>
                        <a:pt x="19738" y="0"/>
                        <a:pt x="29888" y="0"/>
                      </a:cubicBezTo>
                      <a:cubicBezTo>
                        <a:pt x="40039" y="0"/>
                        <a:pt x="49626" y="0"/>
                        <a:pt x="59776" y="0"/>
                      </a:cubicBezTo>
                      <a:lnTo>
                        <a:pt x="59776" y="2820"/>
                      </a:lnTo>
                      <a:lnTo>
                        <a:pt x="49062" y="3948"/>
                      </a:lnTo>
                      <a:cubicBezTo>
                        <a:pt x="38911" y="5075"/>
                        <a:pt x="37219" y="8459"/>
                        <a:pt x="37219" y="16354"/>
                      </a:cubicBezTo>
                      <a:lnTo>
                        <a:pt x="37219" y="84025"/>
                      </a:lnTo>
                      <a:cubicBezTo>
                        <a:pt x="37219" y="117297"/>
                        <a:pt x="53573" y="125756"/>
                        <a:pt x="75003" y="125756"/>
                      </a:cubicBezTo>
                      <a:cubicBezTo>
                        <a:pt x="100943" y="125756"/>
                        <a:pt x="113913" y="109966"/>
                        <a:pt x="113913" y="84589"/>
                      </a:cubicBezTo>
                      <a:lnTo>
                        <a:pt x="113913" y="27632"/>
                      </a:lnTo>
                      <a:cubicBezTo>
                        <a:pt x="113913" y="10151"/>
                        <a:pt x="111094" y="6767"/>
                        <a:pt x="98688" y="4511"/>
                      </a:cubicBezTo>
                      <a:lnTo>
                        <a:pt x="90792" y="3384"/>
                      </a:lnTo>
                      <a:lnTo>
                        <a:pt x="90792" y="564"/>
                      </a:lnTo>
                      <a:cubicBezTo>
                        <a:pt x="99251" y="564"/>
                        <a:pt x="107147" y="564"/>
                        <a:pt x="115605" y="564"/>
                      </a:cubicBezTo>
                      <a:cubicBezTo>
                        <a:pt x="124064" y="564"/>
                        <a:pt x="131959" y="564"/>
                        <a:pt x="140418" y="564"/>
                      </a:cubicBezTo>
                      <a:lnTo>
                        <a:pt x="140418" y="3384"/>
                      </a:lnTo>
                      <a:lnTo>
                        <a:pt x="133087" y="4511"/>
                      </a:lnTo>
                      <a:cubicBezTo>
                        <a:pt x="120681" y="6203"/>
                        <a:pt x="117861" y="10151"/>
                        <a:pt x="117861" y="27632"/>
                      </a:cubicBezTo>
                      <a:lnTo>
                        <a:pt x="117861" y="84589"/>
                      </a:lnTo>
                      <a:cubicBezTo>
                        <a:pt x="118425" y="113914"/>
                        <a:pt x="103199" y="131395"/>
                        <a:pt x="69927" y="13139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 name="Google Shape;1876;p24">
                  <a:extLst>
                    <a:ext uri="{FF2B5EF4-FFF2-40B4-BE49-F238E27FC236}">
                      <a16:creationId xmlns:a16="http://schemas.microsoft.com/office/drawing/2014/main" id="{37713371-8F9A-E844-D88C-203375E8D2D7}"/>
                    </a:ext>
                  </a:extLst>
                </p:cNvPr>
                <p:cNvSpPr/>
                <p:nvPr/>
              </p:nvSpPr>
              <p:spPr>
                <a:xfrm>
                  <a:off x="7279942" y="4032517"/>
                  <a:ext cx="138162" cy="129703"/>
                </a:xfrm>
                <a:custGeom>
                  <a:avLst/>
                  <a:gdLst/>
                  <a:ahLst/>
                  <a:cxnLst/>
                  <a:rect l="l" t="t" r="r" b="b"/>
                  <a:pathLst>
                    <a:path w="138162" h="129703" extrusionOk="0">
                      <a:moveTo>
                        <a:pt x="27069" y="12970"/>
                      </a:moveTo>
                      <a:lnTo>
                        <a:pt x="27069" y="102635"/>
                      </a:lnTo>
                      <a:cubicBezTo>
                        <a:pt x="27069" y="120117"/>
                        <a:pt x="29888" y="123500"/>
                        <a:pt x="41731" y="125756"/>
                      </a:cubicBezTo>
                      <a:lnTo>
                        <a:pt x="49626" y="126884"/>
                      </a:lnTo>
                      <a:lnTo>
                        <a:pt x="49626" y="129704"/>
                      </a:lnTo>
                      <a:cubicBezTo>
                        <a:pt x="41167" y="129704"/>
                        <a:pt x="33272" y="129704"/>
                        <a:pt x="24813" y="129704"/>
                      </a:cubicBezTo>
                      <a:cubicBezTo>
                        <a:pt x="16354" y="129704"/>
                        <a:pt x="8459" y="129704"/>
                        <a:pt x="0" y="129704"/>
                      </a:cubicBezTo>
                      <a:lnTo>
                        <a:pt x="0" y="126884"/>
                      </a:lnTo>
                      <a:lnTo>
                        <a:pt x="7331" y="125756"/>
                      </a:lnTo>
                      <a:cubicBezTo>
                        <a:pt x="19738" y="124064"/>
                        <a:pt x="22557" y="120117"/>
                        <a:pt x="22557" y="102635"/>
                      </a:cubicBezTo>
                      <a:lnTo>
                        <a:pt x="22557" y="16918"/>
                      </a:lnTo>
                      <a:cubicBezTo>
                        <a:pt x="22557" y="9587"/>
                        <a:pt x="20865" y="6203"/>
                        <a:pt x="10714" y="4512"/>
                      </a:cubicBezTo>
                      <a:lnTo>
                        <a:pt x="0" y="3384"/>
                      </a:lnTo>
                      <a:lnTo>
                        <a:pt x="0" y="564"/>
                      </a:lnTo>
                      <a:lnTo>
                        <a:pt x="37219" y="564"/>
                      </a:lnTo>
                      <a:lnTo>
                        <a:pt x="111658" y="109966"/>
                      </a:lnTo>
                      <a:lnTo>
                        <a:pt x="111658" y="27069"/>
                      </a:lnTo>
                      <a:cubicBezTo>
                        <a:pt x="111658" y="9587"/>
                        <a:pt x="108838" y="6203"/>
                        <a:pt x="96432" y="3948"/>
                      </a:cubicBezTo>
                      <a:lnTo>
                        <a:pt x="88537" y="2820"/>
                      </a:lnTo>
                      <a:lnTo>
                        <a:pt x="88537" y="0"/>
                      </a:lnTo>
                      <a:cubicBezTo>
                        <a:pt x="96996" y="0"/>
                        <a:pt x="104891" y="0"/>
                        <a:pt x="113350" y="0"/>
                      </a:cubicBezTo>
                      <a:cubicBezTo>
                        <a:pt x="121809" y="0"/>
                        <a:pt x="129704" y="0"/>
                        <a:pt x="138163" y="0"/>
                      </a:cubicBezTo>
                      <a:lnTo>
                        <a:pt x="138163" y="2820"/>
                      </a:lnTo>
                      <a:lnTo>
                        <a:pt x="130832" y="3948"/>
                      </a:lnTo>
                      <a:cubicBezTo>
                        <a:pt x="118425" y="5639"/>
                        <a:pt x="115605" y="9587"/>
                        <a:pt x="115605" y="27069"/>
                      </a:cubicBezTo>
                      <a:lnTo>
                        <a:pt x="115605" y="129704"/>
                      </a:lnTo>
                      <a:lnTo>
                        <a:pt x="106582" y="129704"/>
                      </a:lnTo>
                      <a:lnTo>
                        <a:pt x="27069" y="1297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 name="Google Shape;1877;p24">
                  <a:extLst>
                    <a:ext uri="{FF2B5EF4-FFF2-40B4-BE49-F238E27FC236}">
                      <a16:creationId xmlns:a16="http://schemas.microsoft.com/office/drawing/2014/main" id="{44DF0189-9989-48CE-1633-835A29217D88}"/>
                    </a:ext>
                  </a:extLst>
                </p:cNvPr>
                <p:cNvSpPr/>
                <p:nvPr/>
              </p:nvSpPr>
              <p:spPr>
                <a:xfrm>
                  <a:off x="7504949" y="4033081"/>
                  <a:ext cx="59776" cy="129139"/>
                </a:xfrm>
                <a:custGeom>
                  <a:avLst/>
                  <a:gdLst/>
                  <a:ahLst/>
                  <a:cxnLst/>
                  <a:rect l="l" t="t" r="r" b="b"/>
                  <a:pathLst>
                    <a:path w="59776" h="129139" extrusionOk="0">
                      <a:moveTo>
                        <a:pt x="0" y="126320"/>
                      </a:moveTo>
                      <a:lnTo>
                        <a:pt x="10715" y="125192"/>
                      </a:lnTo>
                      <a:cubicBezTo>
                        <a:pt x="20865" y="124064"/>
                        <a:pt x="22557" y="120681"/>
                        <a:pt x="22557" y="112786"/>
                      </a:cubicBezTo>
                      <a:lnTo>
                        <a:pt x="22557" y="16354"/>
                      </a:lnTo>
                      <a:cubicBezTo>
                        <a:pt x="22557" y="9023"/>
                        <a:pt x="20865" y="5639"/>
                        <a:pt x="10715" y="3948"/>
                      </a:cubicBezTo>
                      <a:lnTo>
                        <a:pt x="0" y="2820"/>
                      </a:lnTo>
                      <a:lnTo>
                        <a:pt x="0" y="0"/>
                      </a:lnTo>
                      <a:cubicBezTo>
                        <a:pt x="10151" y="0"/>
                        <a:pt x="19738" y="0"/>
                        <a:pt x="29889" y="0"/>
                      </a:cubicBezTo>
                      <a:cubicBezTo>
                        <a:pt x="40039" y="0"/>
                        <a:pt x="49626" y="0"/>
                        <a:pt x="59777" y="0"/>
                      </a:cubicBezTo>
                      <a:lnTo>
                        <a:pt x="59777" y="2820"/>
                      </a:lnTo>
                      <a:lnTo>
                        <a:pt x="48498" y="3948"/>
                      </a:lnTo>
                      <a:cubicBezTo>
                        <a:pt x="38347" y="5075"/>
                        <a:pt x="36655" y="8459"/>
                        <a:pt x="36655" y="16354"/>
                      </a:cubicBezTo>
                      <a:lnTo>
                        <a:pt x="36655" y="112786"/>
                      </a:lnTo>
                      <a:cubicBezTo>
                        <a:pt x="36655" y="120117"/>
                        <a:pt x="38347" y="123500"/>
                        <a:pt x="48498" y="125192"/>
                      </a:cubicBezTo>
                      <a:lnTo>
                        <a:pt x="59777" y="126320"/>
                      </a:lnTo>
                      <a:lnTo>
                        <a:pt x="59777" y="129140"/>
                      </a:lnTo>
                      <a:cubicBezTo>
                        <a:pt x="49626" y="129140"/>
                        <a:pt x="40039" y="129140"/>
                        <a:pt x="29889" y="129140"/>
                      </a:cubicBezTo>
                      <a:cubicBezTo>
                        <a:pt x="19738" y="129140"/>
                        <a:pt x="10151" y="129140"/>
                        <a:pt x="0" y="129140"/>
                      </a:cubicBezTo>
                      <a:lnTo>
                        <a:pt x="0" y="12632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 name="Google Shape;1878;p24">
                  <a:extLst>
                    <a:ext uri="{FF2B5EF4-FFF2-40B4-BE49-F238E27FC236}">
                      <a16:creationId xmlns:a16="http://schemas.microsoft.com/office/drawing/2014/main" id="{746580D1-10DE-45FA-6509-6E180C601691}"/>
                    </a:ext>
                  </a:extLst>
                </p:cNvPr>
                <p:cNvSpPr/>
                <p:nvPr/>
              </p:nvSpPr>
              <p:spPr>
                <a:xfrm>
                  <a:off x="7647059" y="4033081"/>
                  <a:ext cx="137034" cy="129703"/>
                </a:xfrm>
                <a:custGeom>
                  <a:avLst/>
                  <a:gdLst/>
                  <a:ahLst/>
                  <a:cxnLst/>
                  <a:rect l="l" t="t" r="r" b="b"/>
                  <a:pathLst>
                    <a:path w="137034" h="129703" extrusionOk="0">
                      <a:moveTo>
                        <a:pt x="24249" y="21429"/>
                      </a:moveTo>
                      <a:cubicBezTo>
                        <a:pt x="19174" y="8459"/>
                        <a:pt x="16354" y="5075"/>
                        <a:pt x="7331" y="3948"/>
                      </a:cubicBezTo>
                      <a:lnTo>
                        <a:pt x="0" y="2820"/>
                      </a:lnTo>
                      <a:lnTo>
                        <a:pt x="0" y="0"/>
                      </a:lnTo>
                      <a:cubicBezTo>
                        <a:pt x="9587" y="0"/>
                        <a:pt x="19738" y="0"/>
                        <a:pt x="29324" y="0"/>
                      </a:cubicBezTo>
                      <a:cubicBezTo>
                        <a:pt x="38911" y="0"/>
                        <a:pt x="48498" y="0"/>
                        <a:pt x="58085" y="0"/>
                      </a:cubicBezTo>
                      <a:lnTo>
                        <a:pt x="58085" y="2820"/>
                      </a:lnTo>
                      <a:lnTo>
                        <a:pt x="47934" y="3948"/>
                      </a:lnTo>
                      <a:cubicBezTo>
                        <a:pt x="37783" y="5075"/>
                        <a:pt x="35527" y="9587"/>
                        <a:pt x="38911" y="18610"/>
                      </a:cubicBezTo>
                      <a:lnTo>
                        <a:pt x="73875" y="113914"/>
                      </a:lnTo>
                      <a:lnTo>
                        <a:pt x="104891" y="30452"/>
                      </a:lnTo>
                      <a:cubicBezTo>
                        <a:pt x="112222" y="11279"/>
                        <a:pt x="109966" y="5639"/>
                        <a:pt x="96996" y="3948"/>
                      </a:cubicBezTo>
                      <a:lnTo>
                        <a:pt x="88537" y="2820"/>
                      </a:lnTo>
                      <a:lnTo>
                        <a:pt x="88537" y="0"/>
                      </a:lnTo>
                      <a:cubicBezTo>
                        <a:pt x="96432" y="0"/>
                        <a:pt x="104891" y="0"/>
                        <a:pt x="112786" y="0"/>
                      </a:cubicBezTo>
                      <a:cubicBezTo>
                        <a:pt x="120681" y="0"/>
                        <a:pt x="129140" y="0"/>
                        <a:pt x="137035" y="0"/>
                      </a:cubicBezTo>
                      <a:lnTo>
                        <a:pt x="137035" y="2820"/>
                      </a:lnTo>
                      <a:lnTo>
                        <a:pt x="131395" y="3948"/>
                      </a:lnTo>
                      <a:cubicBezTo>
                        <a:pt x="119553" y="6203"/>
                        <a:pt x="116170" y="10715"/>
                        <a:pt x="108274" y="31580"/>
                      </a:cubicBezTo>
                      <a:lnTo>
                        <a:pt x="77822" y="112222"/>
                      </a:lnTo>
                      <a:lnTo>
                        <a:pt x="71619" y="129704"/>
                      </a:lnTo>
                      <a:lnTo>
                        <a:pt x="64288" y="129704"/>
                      </a:lnTo>
                      <a:lnTo>
                        <a:pt x="24249" y="21429"/>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 name="Google Shape;1879;p24">
                  <a:extLst>
                    <a:ext uri="{FF2B5EF4-FFF2-40B4-BE49-F238E27FC236}">
                      <a16:creationId xmlns:a16="http://schemas.microsoft.com/office/drawing/2014/main" id="{2A740976-E6F4-9034-3BDA-5FA21E2F8759}"/>
                    </a:ext>
                  </a:extLst>
                </p:cNvPr>
                <p:cNvSpPr/>
                <p:nvPr/>
              </p:nvSpPr>
              <p:spPr>
                <a:xfrm>
                  <a:off x="7866992" y="4033081"/>
                  <a:ext cx="108274" cy="129139"/>
                </a:xfrm>
                <a:custGeom>
                  <a:avLst/>
                  <a:gdLst/>
                  <a:ahLst/>
                  <a:cxnLst/>
                  <a:rect l="l" t="t" r="r" b="b"/>
                  <a:pathLst>
                    <a:path w="108274" h="129139" extrusionOk="0">
                      <a:moveTo>
                        <a:pt x="54701" y="60904"/>
                      </a:moveTo>
                      <a:cubicBezTo>
                        <a:pt x="67671" y="60904"/>
                        <a:pt x="70491" y="54701"/>
                        <a:pt x="75003" y="32708"/>
                      </a:cubicBezTo>
                      <a:lnTo>
                        <a:pt x="77822" y="32708"/>
                      </a:lnTo>
                      <a:cubicBezTo>
                        <a:pt x="77822" y="42295"/>
                        <a:pt x="77822" y="52445"/>
                        <a:pt x="77822" y="62596"/>
                      </a:cubicBezTo>
                      <a:cubicBezTo>
                        <a:pt x="77822" y="72747"/>
                        <a:pt x="77822" y="82334"/>
                        <a:pt x="77822" y="92484"/>
                      </a:cubicBezTo>
                      <a:lnTo>
                        <a:pt x="75003" y="92484"/>
                      </a:lnTo>
                      <a:cubicBezTo>
                        <a:pt x="70491" y="70491"/>
                        <a:pt x="67671" y="64288"/>
                        <a:pt x="54701" y="64288"/>
                      </a:cubicBezTo>
                      <a:lnTo>
                        <a:pt x="37220" y="64288"/>
                      </a:lnTo>
                      <a:lnTo>
                        <a:pt x="37220" y="113350"/>
                      </a:lnTo>
                      <a:cubicBezTo>
                        <a:pt x="37220" y="121809"/>
                        <a:pt x="40603" y="125756"/>
                        <a:pt x="50190" y="125756"/>
                      </a:cubicBezTo>
                      <a:lnTo>
                        <a:pt x="70491" y="125756"/>
                      </a:lnTo>
                      <a:cubicBezTo>
                        <a:pt x="91920" y="125756"/>
                        <a:pt x="95868" y="120117"/>
                        <a:pt x="104891" y="84025"/>
                      </a:cubicBezTo>
                      <a:lnTo>
                        <a:pt x="108274" y="84025"/>
                      </a:lnTo>
                      <a:lnTo>
                        <a:pt x="105455" y="129140"/>
                      </a:lnTo>
                      <a:lnTo>
                        <a:pt x="0" y="129140"/>
                      </a:lnTo>
                      <a:lnTo>
                        <a:pt x="0" y="126320"/>
                      </a:lnTo>
                      <a:lnTo>
                        <a:pt x="10715" y="125192"/>
                      </a:lnTo>
                      <a:cubicBezTo>
                        <a:pt x="20865" y="124064"/>
                        <a:pt x="22557" y="120681"/>
                        <a:pt x="22557" y="112786"/>
                      </a:cubicBezTo>
                      <a:lnTo>
                        <a:pt x="22557" y="16354"/>
                      </a:lnTo>
                      <a:cubicBezTo>
                        <a:pt x="22557" y="9023"/>
                        <a:pt x="20865" y="5639"/>
                        <a:pt x="10715" y="3948"/>
                      </a:cubicBezTo>
                      <a:lnTo>
                        <a:pt x="0" y="2820"/>
                      </a:lnTo>
                      <a:lnTo>
                        <a:pt x="0" y="0"/>
                      </a:lnTo>
                      <a:lnTo>
                        <a:pt x="99816" y="0"/>
                      </a:lnTo>
                      <a:lnTo>
                        <a:pt x="102071" y="41167"/>
                      </a:lnTo>
                      <a:lnTo>
                        <a:pt x="98688" y="41167"/>
                      </a:lnTo>
                      <a:cubicBezTo>
                        <a:pt x="90229" y="8459"/>
                        <a:pt x="86845" y="3384"/>
                        <a:pt x="67108" y="3384"/>
                      </a:cubicBezTo>
                      <a:lnTo>
                        <a:pt x="37220" y="3384"/>
                      </a:lnTo>
                      <a:lnTo>
                        <a:pt x="37220" y="60904"/>
                      </a:lnTo>
                      <a:lnTo>
                        <a:pt x="54701" y="60904"/>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 name="Google Shape;1880;p24">
                  <a:extLst>
                    <a:ext uri="{FF2B5EF4-FFF2-40B4-BE49-F238E27FC236}">
                      <a16:creationId xmlns:a16="http://schemas.microsoft.com/office/drawing/2014/main" id="{40D685E3-2780-C1D8-9AC4-281C36AA08EC}"/>
                    </a:ext>
                  </a:extLst>
                </p:cNvPr>
                <p:cNvSpPr/>
                <p:nvPr/>
              </p:nvSpPr>
              <p:spPr>
                <a:xfrm>
                  <a:off x="8065495" y="4033081"/>
                  <a:ext cx="124628" cy="129139"/>
                </a:xfrm>
                <a:custGeom>
                  <a:avLst/>
                  <a:gdLst/>
                  <a:ahLst/>
                  <a:cxnLst/>
                  <a:rect l="l" t="t" r="r" b="b"/>
                  <a:pathLst>
                    <a:path w="124628" h="129139" extrusionOk="0">
                      <a:moveTo>
                        <a:pt x="102071" y="129140"/>
                      </a:moveTo>
                      <a:cubicBezTo>
                        <a:pt x="93612" y="129140"/>
                        <a:pt x="91920" y="127448"/>
                        <a:pt x="88537" y="120681"/>
                      </a:cubicBezTo>
                      <a:lnTo>
                        <a:pt x="62596" y="68235"/>
                      </a:lnTo>
                      <a:cubicBezTo>
                        <a:pt x="59776" y="68799"/>
                        <a:pt x="56393" y="68799"/>
                        <a:pt x="53009" y="68799"/>
                      </a:cubicBezTo>
                      <a:cubicBezTo>
                        <a:pt x="47934" y="68799"/>
                        <a:pt x="43423" y="68799"/>
                        <a:pt x="37783" y="68235"/>
                      </a:cubicBezTo>
                      <a:lnTo>
                        <a:pt x="37783" y="112786"/>
                      </a:lnTo>
                      <a:cubicBezTo>
                        <a:pt x="37783" y="120681"/>
                        <a:pt x="39475" y="124064"/>
                        <a:pt x="50190" y="125192"/>
                      </a:cubicBezTo>
                      <a:lnTo>
                        <a:pt x="61468" y="126320"/>
                      </a:lnTo>
                      <a:lnTo>
                        <a:pt x="61468" y="129140"/>
                      </a:lnTo>
                      <a:cubicBezTo>
                        <a:pt x="51317" y="129140"/>
                        <a:pt x="41731" y="129140"/>
                        <a:pt x="31016" y="129140"/>
                      </a:cubicBezTo>
                      <a:cubicBezTo>
                        <a:pt x="20301" y="129140"/>
                        <a:pt x="11279" y="129140"/>
                        <a:pt x="564" y="129140"/>
                      </a:cubicBezTo>
                      <a:lnTo>
                        <a:pt x="564" y="126320"/>
                      </a:lnTo>
                      <a:lnTo>
                        <a:pt x="11279" y="125192"/>
                      </a:lnTo>
                      <a:cubicBezTo>
                        <a:pt x="21429" y="124064"/>
                        <a:pt x="23121" y="120681"/>
                        <a:pt x="23121" y="112786"/>
                      </a:cubicBezTo>
                      <a:lnTo>
                        <a:pt x="23121" y="16354"/>
                      </a:lnTo>
                      <a:cubicBezTo>
                        <a:pt x="23121" y="9023"/>
                        <a:pt x="21429" y="5639"/>
                        <a:pt x="11279" y="3948"/>
                      </a:cubicBezTo>
                      <a:lnTo>
                        <a:pt x="0" y="2820"/>
                      </a:lnTo>
                      <a:lnTo>
                        <a:pt x="0" y="0"/>
                      </a:lnTo>
                      <a:lnTo>
                        <a:pt x="52445" y="0"/>
                      </a:lnTo>
                      <a:cubicBezTo>
                        <a:pt x="85153" y="0"/>
                        <a:pt x="106019" y="9587"/>
                        <a:pt x="106019" y="33836"/>
                      </a:cubicBezTo>
                      <a:cubicBezTo>
                        <a:pt x="106019" y="51882"/>
                        <a:pt x="90792" y="60904"/>
                        <a:pt x="75003" y="64852"/>
                      </a:cubicBezTo>
                      <a:cubicBezTo>
                        <a:pt x="77258" y="67672"/>
                        <a:pt x="79514" y="71055"/>
                        <a:pt x="82334" y="76694"/>
                      </a:cubicBezTo>
                      <a:lnTo>
                        <a:pt x="99251" y="109402"/>
                      </a:lnTo>
                      <a:cubicBezTo>
                        <a:pt x="104891" y="121245"/>
                        <a:pt x="107710" y="123500"/>
                        <a:pt x="117861" y="125192"/>
                      </a:cubicBezTo>
                      <a:lnTo>
                        <a:pt x="124628" y="126320"/>
                      </a:lnTo>
                      <a:lnTo>
                        <a:pt x="124628" y="129140"/>
                      </a:lnTo>
                      <a:lnTo>
                        <a:pt x="102071" y="129140"/>
                      </a:lnTo>
                      <a:close/>
                      <a:moveTo>
                        <a:pt x="37783" y="64288"/>
                      </a:moveTo>
                      <a:cubicBezTo>
                        <a:pt x="43423" y="64852"/>
                        <a:pt x="48498" y="64852"/>
                        <a:pt x="53573" y="64852"/>
                      </a:cubicBezTo>
                      <a:cubicBezTo>
                        <a:pt x="78386" y="64852"/>
                        <a:pt x="90229" y="54701"/>
                        <a:pt x="90229" y="33836"/>
                      </a:cubicBezTo>
                      <a:cubicBezTo>
                        <a:pt x="90229" y="10715"/>
                        <a:pt x="78386" y="3384"/>
                        <a:pt x="53573" y="3384"/>
                      </a:cubicBezTo>
                      <a:lnTo>
                        <a:pt x="38347" y="3384"/>
                      </a:lnTo>
                      <a:lnTo>
                        <a:pt x="38347" y="64288"/>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 name="Google Shape;1881;p24">
                  <a:extLst>
                    <a:ext uri="{FF2B5EF4-FFF2-40B4-BE49-F238E27FC236}">
                      <a16:creationId xmlns:a16="http://schemas.microsoft.com/office/drawing/2014/main" id="{D751F7ED-B0E2-385E-DA79-AAB2143E0590}"/>
                    </a:ext>
                  </a:extLst>
                </p:cNvPr>
                <p:cNvSpPr/>
                <p:nvPr/>
              </p:nvSpPr>
              <p:spPr>
                <a:xfrm>
                  <a:off x="8279224" y="4030261"/>
                  <a:ext cx="84601" cy="134779"/>
                </a:xfrm>
                <a:custGeom>
                  <a:avLst/>
                  <a:gdLst/>
                  <a:ahLst/>
                  <a:cxnLst/>
                  <a:rect l="l" t="t" r="r" b="b"/>
                  <a:pathLst>
                    <a:path w="84601" h="134779" extrusionOk="0">
                      <a:moveTo>
                        <a:pt x="44551" y="134779"/>
                      </a:moveTo>
                      <a:cubicBezTo>
                        <a:pt x="28196" y="134779"/>
                        <a:pt x="16354" y="129704"/>
                        <a:pt x="7331" y="120117"/>
                      </a:cubicBezTo>
                      <a:lnTo>
                        <a:pt x="1692" y="134215"/>
                      </a:lnTo>
                      <a:lnTo>
                        <a:pt x="0" y="134215"/>
                      </a:lnTo>
                      <a:lnTo>
                        <a:pt x="0" y="82334"/>
                      </a:lnTo>
                      <a:lnTo>
                        <a:pt x="3383" y="82334"/>
                      </a:lnTo>
                      <a:cubicBezTo>
                        <a:pt x="10150" y="120117"/>
                        <a:pt x="24249" y="131959"/>
                        <a:pt x="44551" y="131959"/>
                      </a:cubicBezTo>
                      <a:cubicBezTo>
                        <a:pt x="62032" y="131959"/>
                        <a:pt x="73311" y="121809"/>
                        <a:pt x="73311" y="104891"/>
                      </a:cubicBezTo>
                      <a:cubicBezTo>
                        <a:pt x="73311" y="86845"/>
                        <a:pt x="58649" y="80078"/>
                        <a:pt x="39475" y="72747"/>
                      </a:cubicBezTo>
                      <a:cubicBezTo>
                        <a:pt x="17482" y="64852"/>
                        <a:pt x="1692" y="54701"/>
                        <a:pt x="1692" y="34400"/>
                      </a:cubicBezTo>
                      <a:cubicBezTo>
                        <a:pt x="1692" y="12407"/>
                        <a:pt x="19174" y="0"/>
                        <a:pt x="40603" y="0"/>
                      </a:cubicBezTo>
                      <a:cubicBezTo>
                        <a:pt x="55265" y="0"/>
                        <a:pt x="65416" y="5075"/>
                        <a:pt x="72747" y="13534"/>
                      </a:cubicBezTo>
                      <a:lnTo>
                        <a:pt x="77822" y="564"/>
                      </a:lnTo>
                      <a:lnTo>
                        <a:pt x="79514" y="564"/>
                      </a:lnTo>
                      <a:lnTo>
                        <a:pt x="79514" y="50754"/>
                      </a:lnTo>
                      <a:lnTo>
                        <a:pt x="76130" y="50754"/>
                      </a:lnTo>
                      <a:cubicBezTo>
                        <a:pt x="69363" y="16354"/>
                        <a:pt x="59213" y="2820"/>
                        <a:pt x="40603" y="2820"/>
                      </a:cubicBezTo>
                      <a:cubicBezTo>
                        <a:pt x="23121" y="2820"/>
                        <a:pt x="12970" y="13534"/>
                        <a:pt x="12970" y="27632"/>
                      </a:cubicBezTo>
                      <a:cubicBezTo>
                        <a:pt x="12970" y="45114"/>
                        <a:pt x="27633" y="52445"/>
                        <a:pt x="47370" y="59777"/>
                      </a:cubicBezTo>
                      <a:cubicBezTo>
                        <a:pt x="68235" y="67108"/>
                        <a:pt x="84589" y="75566"/>
                        <a:pt x="84589" y="98688"/>
                      </a:cubicBezTo>
                      <a:cubicBezTo>
                        <a:pt x="85153" y="122373"/>
                        <a:pt x="65416" y="134779"/>
                        <a:pt x="44551" y="13477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 name="Google Shape;1882;p24">
                  <a:extLst>
                    <a:ext uri="{FF2B5EF4-FFF2-40B4-BE49-F238E27FC236}">
                      <a16:creationId xmlns:a16="http://schemas.microsoft.com/office/drawing/2014/main" id="{2FD7F740-B31C-52E0-A1E5-8C98159F0A55}"/>
                    </a:ext>
                  </a:extLst>
                </p:cNvPr>
                <p:cNvSpPr/>
                <p:nvPr/>
              </p:nvSpPr>
              <p:spPr>
                <a:xfrm>
                  <a:off x="8458553" y="4033081"/>
                  <a:ext cx="59777" cy="129139"/>
                </a:xfrm>
                <a:custGeom>
                  <a:avLst/>
                  <a:gdLst/>
                  <a:ahLst/>
                  <a:cxnLst/>
                  <a:rect l="l" t="t" r="r" b="b"/>
                  <a:pathLst>
                    <a:path w="59777" h="129139" extrusionOk="0">
                      <a:moveTo>
                        <a:pt x="0" y="126320"/>
                      </a:moveTo>
                      <a:lnTo>
                        <a:pt x="10715" y="125192"/>
                      </a:lnTo>
                      <a:cubicBezTo>
                        <a:pt x="20866" y="124064"/>
                        <a:pt x="22557" y="120681"/>
                        <a:pt x="22557" y="112786"/>
                      </a:cubicBezTo>
                      <a:lnTo>
                        <a:pt x="22557" y="16354"/>
                      </a:lnTo>
                      <a:cubicBezTo>
                        <a:pt x="22557" y="9023"/>
                        <a:pt x="20866" y="5639"/>
                        <a:pt x="10715" y="3948"/>
                      </a:cubicBezTo>
                      <a:lnTo>
                        <a:pt x="0" y="2820"/>
                      </a:lnTo>
                      <a:lnTo>
                        <a:pt x="0" y="0"/>
                      </a:lnTo>
                      <a:cubicBezTo>
                        <a:pt x="10151" y="0"/>
                        <a:pt x="19738" y="0"/>
                        <a:pt x="29889" y="0"/>
                      </a:cubicBezTo>
                      <a:cubicBezTo>
                        <a:pt x="40040" y="0"/>
                        <a:pt x="49626" y="0"/>
                        <a:pt x="59777" y="0"/>
                      </a:cubicBezTo>
                      <a:lnTo>
                        <a:pt x="59777" y="2820"/>
                      </a:lnTo>
                      <a:lnTo>
                        <a:pt x="48498" y="3948"/>
                      </a:lnTo>
                      <a:cubicBezTo>
                        <a:pt x="38347" y="5075"/>
                        <a:pt x="36655" y="8459"/>
                        <a:pt x="36655" y="16354"/>
                      </a:cubicBezTo>
                      <a:lnTo>
                        <a:pt x="36655" y="112786"/>
                      </a:lnTo>
                      <a:cubicBezTo>
                        <a:pt x="36655" y="120117"/>
                        <a:pt x="38347" y="123500"/>
                        <a:pt x="48498" y="125192"/>
                      </a:cubicBezTo>
                      <a:lnTo>
                        <a:pt x="59777" y="126320"/>
                      </a:lnTo>
                      <a:lnTo>
                        <a:pt x="59777" y="129140"/>
                      </a:lnTo>
                      <a:cubicBezTo>
                        <a:pt x="49626" y="129140"/>
                        <a:pt x="40040" y="129140"/>
                        <a:pt x="29889" y="129140"/>
                      </a:cubicBezTo>
                      <a:cubicBezTo>
                        <a:pt x="19738" y="129140"/>
                        <a:pt x="10151" y="129140"/>
                        <a:pt x="0" y="129140"/>
                      </a:cubicBezTo>
                      <a:lnTo>
                        <a:pt x="0" y="12632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Google Shape;1883;p24">
                  <a:extLst>
                    <a:ext uri="{FF2B5EF4-FFF2-40B4-BE49-F238E27FC236}">
                      <a16:creationId xmlns:a16="http://schemas.microsoft.com/office/drawing/2014/main" id="{1511B9BB-E40E-B988-33F4-5B68D1813D08}"/>
                    </a:ext>
                  </a:extLst>
                </p:cNvPr>
                <p:cNvSpPr/>
                <p:nvPr/>
              </p:nvSpPr>
              <p:spPr>
                <a:xfrm>
                  <a:off x="8609123" y="4033081"/>
                  <a:ext cx="115041" cy="129139"/>
                </a:xfrm>
                <a:custGeom>
                  <a:avLst/>
                  <a:gdLst/>
                  <a:ahLst/>
                  <a:cxnLst/>
                  <a:rect l="l" t="t" r="r" b="b"/>
                  <a:pathLst>
                    <a:path w="115041" h="129139" extrusionOk="0">
                      <a:moveTo>
                        <a:pt x="87973" y="129140"/>
                      </a:moveTo>
                      <a:cubicBezTo>
                        <a:pt x="77258" y="129140"/>
                        <a:pt x="67671" y="129140"/>
                        <a:pt x="56957" y="129140"/>
                      </a:cubicBezTo>
                      <a:cubicBezTo>
                        <a:pt x="46242" y="129140"/>
                        <a:pt x="36655" y="129140"/>
                        <a:pt x="25941" y="129140"/>
                      </a:cubicBezTo>
                      <a:lnTo>
                        <a:pt x="25941" y="126320"/>
                      </a:lnTo>
                      <a:lnTo>
                        <a:pt x="37219" y="125192"/>
                      </a:lnTo>
                      <a:cubicBezTo>
                        <a:pt x="47934" y="124064"/>
                        <a:pt x="49625" y="120117"/>
                        <a:pt x="49625" y="112222"/>
                      </a:cubicBezTo>
                      <a:lnTo>
                        <a:pt x="49625" y="3384"/>
                      </a:lnTo>
                      <a:lnTo>
                        <a:pt x="32707" y="3384"/>
                      </a:lnTo>
                      <a:cubicBezTo>
                        <a:pt x="14098" y="3384"/>
                        <a:pt x="10715" y="8459"/>
                        <a:pt x="2820" y="43423"/>
                      </a:cubicBezTo>
                      <a:lnTo>
                        <a:pt x="0" y="43423"/>
                      </a:lnTo>
                      <a:lnTo>
                        <a:pt x="1691" y="0"/>
                      </a:lnTo>
                      <a:lnTo>
                        <a:pt x="113350" y="0"/>
                      </a:lnTo>
                      <a:lnTo>
                        <a:pt x="115042" y="43423"/>
                      </a:lnTo>
                      <a:lnTo>
                        <a:pt x="112222" y="43423"/>
                      </a:lnTo>
                      <a:cubicBezTo>
                        <a:pt x="104327" y="8459"/>
                        <a:pt x="100379" y="3384"/>
                        <a:pt x="81770" y="3384"/>
                      </a:cubicBezTo>
                      <a:lnTo>
                        <a:pt x="64852" y="3384"/>
                      </a:lnTo>
                      <a:lnTo>
                        <a:pt x="64852" y="112222"/>
                      </a:lnTo>
                      <a:cubicBezTo>
                        <a:pt x="64852" y="120117"/>
                        <a:pt x="66543" y="123500"/>
                        <a:pt x="77258" y="125192"/>
                      </a:cubicBezTo>
                      <a:lnTo>
                        <a:pt x="88537" y="126320"/>
                      </a:lnTo>
                      <a:lnTo>
                        <a:pt x="88537" y="12914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Google Shape;1884;p24">
                  <a:extLst>
                    <a:ext uri="{FF2B5EF4-FFF2-40B4-BE49-F238E27FC236}">
                      <a16:creationId xmlns:a16="http://schemas.microsoft.com/office/drawing/2014/main" id="{C470196D-F4A3-2B7D-9915-43F88CE3DDE4}"/>
                    </a:ext>
                  </a:extLst>
                </p:cNvPr>
                <p:cNvSpPr/>
                <p:nvPr/>
              </p:nvSpPr>
              <p:spPr>
                <a:xfrm>
                  <a:off x="8805934" y="4031953"/>
                  <a:ext cx="132523" cy="129954"/>
                </a:xfrm>
                <a:custGeom>
                  <a:avLst/>
                  <a:gdLst/>
                  <a:ahLst/>
                  <a:cxnLst/>
                  <a:rect l="l" t="t" r="r" b="b"/>
                  <a:pathLst>
                    <a:path w="132523" h="129954" extrusionOk="0">
                      <a:moveTo>
                        <a:pt x="65979" y="129704"/>
                      </a:moveTo>
                      <a:cubicBezTo>
                        <a:pt x="55265" y="129704"/>
                        <a:pt x="45114" y="129704"/>
                        <a:pt x="34963" y="129704"/>
                      </a:cubicBezTo>
                      <a:lnTo>
                        <a:pt x="34963" y="126884"/>
                      </a:lnTo>
                      <a:lnTo>
                        <a:pt x="46242" y="125756"/>
                      </a:lnTo>
                      <a:cubicBezTo>
                        <a:pt x="56957" y="124628"/>
                        <a:pt x="58648" y="120681"/>
                        <a:pt x="58648" y="112786"/>
                      </a:cubicBezTo>
                      <a:lnTo>
                        <a:pt x="58648" y="78950"/>
                      </a:lnTo>
                      <a:lnTo>
                        <a:pt x="24812" y="19174"/>
                      </a:lnTo>
                      <a:cubicBezTo>
                        <a:pt x="18609" y="7895"/>
                        <a:pt x="14662" y="5076"/>
                        <a:pt x="6203" y="3948"/>
                      </a:cubicBezTo>
                      <a:lnTo>
                        <a:pt x="0" y="2820"/>
                      </a:lnTo>
                      <a:lnTo>
                        <a:pt x="0" y="0"/>
                      </a:lnTo>
                      <a:cubicBezTo>
                        <a:pt x="9587" y="0"/>
                        <a:pt x="19738" y="0"/>
                        <a:pt x="29324" y="0"/>
                      </a:cubicBezTo>
                      <a:cubicBezTo>
                        <a:pt x="38911" y="0"/>
                        <a:pt x="49062" y="0"/>
                        <a:pt x="58648" y="0"/>
                      </a:cubicBezTo>
                      <a:lnTo>
                        <a:pt x="58648" y="2820"/>
                      </a:lnTo>
                      <a:lnTo>
                        <a:pt x="47934" y="3948"/>
                      </a:lnTo>
                      <a:cubicBezTo>
                        <a:pt x="37783" y="5076"/>
                        <a:pt x="36655" y="10151"/>
                        <a:pt x="41166" y="17482"/>
                      </a:cubicBezTo>
                      <a:lnTo>
                        <a:pt x="71619" y="72747"/>
                      </a:lnTo>
                      <a:lnTo>
                        <a:pt x="95303" y="31016"/>
                      </a:lnTo>
                      <a:cubicBezTo>
                        <a:pt x="100943" y="20865"/>
                        <a:pt x="103199" y="15790"/>
                        <a:pt x="103199" y="11843"/>
                      </a:cubicBezTo>
                      <a:cubicBezTo>
                        <a:pt x="103199" y="7331"/>
                        <a:pt x="99815" y="5076"/>
                        <a:pt x="90792" y="3948"/>
                      </a:cubicBezTo>
                      <a:lnTo>
                        <a:pt x="84025" y="2820"/>
                      </a:lnTo>
                      <a:lnTo>
                        <a:pt x="84025" y="0"/>
                      </a:lnTo>
                      <a:cubicBezTo>
                        <a:pt x="91920" y="0"/>
                        <a:pt x="100379" y="0"/>
                        <a:pt x="108274" y="0"/>
                      </a:cubicBezTo>
                      <a:cubicBezTo>
                        <a:pt x="116169" y="0"/>
                        <a:pt x="124628" y="0"/>
                        <a:pt x="132523" y="0"/>
                      </a:cubicBezTo>
                      <a:lnTo>
                        <a:pt x="132523" y="2820"/>
                      </a:lnTo>
                      <a:lnTo>
                        <a:pt x="127448" y="3948"/>
                      </a:lnTo>
                      <a:cubicBezTo>
                        <a:pt x="116733" y="6203"/>
                        <a:pt x="111658" y="10715"/>
                        <a:pt x="98688" y="32708"/>
                      </a:cubicBezTo>
                      <a:lnTo>
                        <a:pt x="72746" y="77258"/>
                      </a:lnTo>
                      <a:lnTo>
                        <a:pt x="72746" y="112786"/>
                      </a:lnTo>
                      <a:cubicBezTo>
                        <a:pt x="72746" y="120681"/>
                        <a:pt x="74438" y="124064"/>
                        <a:pt x="85153" y="125756"/>
                      </a:cubicBezTo>
                      <a:lnTo>
                        <a:pt x="96432" y="126884"/>
                      </a:lnTo>
                      <a:lnTo>
                        <a:pt x="96432" y="129704"/>
                      </a:lnTo>
                      <a:cubicBezTo>
                        <a:pt x="86845" y="130268"/>
                        <a:pt x="76694" y="129704"/>
                        <a:pt x="65979" y="129704"/>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 name="Google Shape;1885;p24">
                <a:extLst>
                  <a:ext uri="{FF2B5EF4-FFF2-40B4-BE49-F238E27FC236}">
                    <a16:creationId xmlns:a16="http://schemas.microsoft.com/office/drawing/2014/main" id="{15E1DFAE-1C85-9A62-AC68-BDCE2B5778AC}"/>
                  </a:ext>
                </a:extLst>
              </p:cNvPr>
              <p:cNvSpPr/>
              <p:nvPr/>
            </p:nvSpPr>
            <p:spPr>
              <a:xfrm>
                <a:off x="2663054" y="4097933"/>
                <a:ext cx="1995181" cy="5639"/>
              </a:xfrm>
              <a:custGeom>
                <a:avLst/>
                <a:gdLst/>
                <a:ahLst/>
                <a:cxnLst/>
                <a:rect l="l" t="t" r="r" b="b"/>
                <a:pathLst>
                  <a:path w="1995181" h="5639" extrusionOk="0">
                    <a:moveTo>
                      <a:pt x="0" y="0"/>
                    </a:moveTo>
                    <a:lnTo>
                      <a:pt x="1995181" y="0"/>
                    </a:lnTo>
                  </a:path>
                </a:pathLst>
              </a:custGeom>
              <a:solidFill>
                <a:schemeClr val="l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886;p24">
                <a:extLst>
                  <a:ext uri="{FF2B5EF4-FFF2-40B4-BE49-F238E27FC236}">
                    <a16:creationId xmlns:a16="http://schemas.microsoft.com/office/drawing/2014/main" id="{AEE65BC9-D9CE-7ED2-02DE-D751E41D4315}"/>
                  </a:ext>
                </a:extLst>
              </p:cNvPr>
              <p:cNvSpPr/>
              <p:nvPr/>
            </p:nvSpPr>
            <p:spPr>
              <a:xfrm>
                <a:off x="8961014" y="4097369"/>
                <a:ext cx="1967548" cy="5639"/>
              </a:xfrm>
              <a:custGeom>
                <a:avLst/>
                <a:gdLst/>
                <a:ahLst/>
                <a:cxnLst/>
                <a:rect l="l" t="t" r="r" b="b"/>
                <a:pathLst>
                  <a:path w="1967548" h="5639" extrusionOk="0">
                    <a:moveTo>
                      <a:pt x="0" y="0"/>
                    </a:moveTo>
                    <a:lnTo>
                      <a:pt x="1967548" y="0"/>
                    </a:lnTo>
                  </a:path>
                </a:pathLst>
              </a:custGeom>
              <a:solidFill>
                <a:schemeClr val="l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30491948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3B9AD2-3321-4280-1FB4-43BD84CE3033}"/>
              </a:ext>
            </a:extLst>
          </p:cNvPr>
          <p:cNvSpPr>
            <a:spLocks noGrp="1"/>
          </p:cNvSpPr>
          <p:nvPr>
            <p:ph type="title"/>
          </p:nvPr>
        </p:nvSpPr>
        <p:spPr/>
        <p:txBody>
          <a:bodyPr>
            <a:normAutofit fontScale="90000"/>
          </a:bodyPr>
          <a:lstStyle/>
          <a:p>
            <a:r>
              <a:rPr lang="en-US" dirty="0"/>
              <a:t>High Level Design : LIME</a:t>
            </a:r>
            <a:endParaRPr lang="en-IN" dirty="0"/>
          </a:p>
        </p:txBody>
      </p:sp>
      <p:sp>
        <p:nvSpPr>
          <p:cNvPr id="13" name="Content Placeholder 1">
            <a:extLst>
              <a:ext uri="{FF2B5EF4-FFF2-40B4-BE49-F238E27FC236}">
                <a16:creationId xmlns:a16="http://schemas.microsoft.com/office/drawing/2014/main" id="{80BB3C0C-AE2F-032A-43D1-30C025158263}"/>
              </a:ext>
            </a:extLst>
          </p:cNvPr>
          <p:cNvSpPr>
            <a:spLocks noGrp="1"/>
          </p:cNvSpPr>
          <p:nvPr>
            <p:ph idx="1"/>
          </p:nvPr>
        </p:nvSpPr>
        <p:spPr>
          <a:xfrm>
            <a:off x="571499" y="1137256"/>
            <a:ext cx="10515600" cy="4908082"/>
          </a:xfrm>
        </p:spPr>
        <p:txBody>
          <a:bodyPr/>
          <a:lstStyle/>
          <a:p>
            <a:endParaRPr lang="en-US" dirty="0"/>
          </a:p>
          <a:p>
            <a:endParaRPr lang="en-US" dirty="0"/>
          </a:p>
          <a:p>
            <a:endParaRPr lang="en-US" dirty="0"/>
          </a:p>
          <a:p>
            <a:pPr marL="0" indent="0">
              <a:buNone/>
            </a:pPr>
            <a:endParaRPr lang="en-IN" dirty="0"/>
          </a:p>
        </p:txBody>
      </p:sp>
      <p:pic>
        <p:nvPicPr>
          <p:cNvPr id="1026" name="Picture 2" descr="Image representing the block diagram of the lime based prediction model. |  Download Scientific Diagram">
            <a:extLst>
              <a:ext uri="{FF2B5EF4-FFF2-40B4-BE49-F238E27FC236}">
                <a16:creationId xmlns:a16="http://schemas.microsoft.com/office/drawing/2014/main" id="{21273181-B421-507B-FEAA-72F27B6C7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099" y="1025283"/>
            <a:ext cx="9296399" cy="5020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072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3B9AD2-3321-4280-1FB4-43BD84CE3033}"/>
              </a:ext>
            </a:extLst>
          </p:cNvPr>
          <p:cNvSpPr>
            <a:spLocks noGrp="1"/>
          </p:cNvSpPr>
          <p:nvPr>
            <p:ph type="title"/>
          </p:nvPr>
        </p:nvSpPr>
        <p:spPr/>
        <p:txBody>
          <a:bodyPr>
            <a:normAutofit fontScale="90000"/>
          </a:bodyPr>
          <a:lstStyle/>
          <a:p>
            <a:r>
              <a:rPr lang="en-US" dirty="0"/>
              <a:t>High Level Design : GRADCAM</a:t>
            </a:r>
            <a:endParaRPr lang="en-IN" dirty="0"/>
          </a:p>
        </p:txBody>
      </p:sp>
      <p:sp>
        <p:nvSpPr>
          <p:cNvPr id="13" name="Content Placeholder 1">
            <a:extLst>
              <a:ext uri="{FF2B5EF4-FFF2-40B4-BE49-F238E27FC236}">
                <a16:creationId xmlns:a16="http://schemas.microsoft.com/office/drawing/2014/main" id="{80BB3C0C-AE2F-032A-43D1-30C025158263}"/>
              </a:ext>
            </a:extLst>
          </p:cNvPr>
          <p:cNvSpPr>
            <a:spLocks noGrp="1"/>
          </p:cNvSpPr>
          <p:nvPr>
            <p:ph idx="1"/>
          </p:nvPr>
        </p:nvSpPr>
        <p:spPr>
          <a:xfrm>
            <a:off x="571499" y="1137256"/>
            <a:ext cx="10515600" cy="4908082"/>
          </a:xfrm>
        </p:spPr>
        <p:txBody>
          <a:bodyPr/>
          <a:lstStyle/>
          <a:p>
            <a:endParaRPr lang="en-US" dirty="0"/>
          </a:p>
          <a:p>
            <a:endParaRPr lang="en-US" dirty="0"/>
          </a:p>
          <a:p>
            <a:endParaRPr lang="en-US" dirty="0"/>
          </a:p>
          <a:p>
            <a:pPr marL="0" indent="0">
              <a:buNone/>
            </a:pPr>
            <a:endParaRPr lang="en-IN" dirty="0"/>
          </a:p>
        </p:txBody>
      </p:sp>
      <p:pic>
        <p:nvPicPr>
          <p:cNvPr id="2050" name="Picture 2" descr="Gradient weighted Class Activation Map(Grad-CAM) | by Ninad Shukla | Medium">
            <a:extLst>
              <a:ext uri="{FF2B5EF4-FFF2-40B4-BE49-F238E27FC236}">
                <a16:creationId xmlns:a16="http://schemas.microsoft.com/office/drawing/2014/main" id="{6EE02D92-8135-6FC3-AE09-0BB59C55C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1" y="1185120"/>
            <a:ext cx="9982198" cy="4812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11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73E7B2-C592-3425-E71B-ED25DDB6F1AB}"/>
              </a:ext>
            </a:extLst>
          </p:cNvPr>
          <p:cNvSpPr>
            <a:spLocks noGrp="1"/>
          </p:cNvSpPr>
          <p:nvPr>
            <p:ph idx="1"/>
          </p:nvPr>
        </p:nvSpPr>
        <p:spPr/>
        <p:txBody>
          <a:bodyPr>
            <a:normAutofit fontScale="92500" lnSpcReduction="10000"/>
          </a:bodyPr>
          <a:lstStyle/>
          <a:p>
            <a:pPr algn="l"/>
            <a:r>
              <a:rPr lang="en-US" sz="2400" b="0" i="0" dirty="0">
                <a:effectLst/>
                <a:latin typeface="Söhne"/>
              </a:rPr>
              <a:t>When applying LIME (Local Interpretable Model-agnostic Explanations) to a Convolutional Neural Network (CNN) image classifier model, the process involves creating interpretable approximations for the decision boundaries of the CNN. Here's a step-by-step explanation of how LIME works in the context of a CNN image classifier:</a:t>
            </a:r>
          </a:p>
          <a:p>
            <a:pPr algn="l">
              <a:buFont typeface="+mj-lt"/>
              <a:buAutoNum type="arabicPeriod"/>
            </a:pPr>
            <a:r>
              <a:rPr lang="en-US" sz="2400" b="1" i="0" dirty="0">
                <a:effectLst/>
                <a:latin typeface="Söhne"/>
              </a:rPr>
              <a:t>Selecting an Image Instance:</a:t>
            </a:r>
            <a:endParaRPr lang="en-US" sz="2400" b="0" i="0" dirty="0">
              <a:effectLst/>
              <a:latin typeface="Söhne"/>
            </a:endParaRPr>
          </a:p>
          <a:p>
            <a:pPr marL="742950" lvl="1" indent="-285750" algn="l">
              <a:buFont typeface="+mj-lt"/>
              <a:buAutoNum type="arabicPeriod"/>
            </a:pPr>
            <a:r>
              <a:rPr lang="en-US" sz="1800" b="0" i="0" dirty="0">
                <a:effectLst/>
                <a:latin typeface="Söhne"/>
              </a:rPr>
              <a:t>Choose a specific image from your dataset for which you want an explanation. This is the image that the CNN has processed and made a prediction on.</a:t>
            </a:r>
          </a:p>
          <a:p>
            <a:pPr algn="l">
              <a:buFont typeface="+mj-lt"/>
              <a:buAutoNum type="arabicPeriod"/>
            </a:pPr>
            <a:r>
              <a:rPr lang="en-US" sz="2400" b="1" i="0" dirty="0">
                <a:effectLst/>
                <a:latin typeface="Söhne"/>
              </a:rPr>
              <a:t>Perturbation and Sampling:</a:t>
            </a:r>
            <a:endParaRPr lang="en-US" sz="2400" b="0" i="0" dirty="0">
              <a:effectLst/>
              <a:latin typeface="Söhne"/>
            </a:endParaRPr>
          </a:p>
          <a:p>
            <a:pPr marL="742950" lvl="1" indent="-285750" algn="l">
              <a:buFont typeface="+mj-lt"/>
              <a:buAutoNum type="arabicPeriod"/>
            </a:pPr>
            <a:r>
              <a:rPr lang="en-US" sz="1800" b="0" i="0" dirty="0">
                <a:effectLst/>
                <a:latin typeface="Söhne"/>
              </a:rPr>
              <a:t>Perturb the pixels of the selected image to create a dataset of perturbed images. Introduce small changes to the pixel values to generate a diverse set of images that capture local variations in the data.</a:t>
            </a:r>
          </a:p>
          <a:p>
            <a:pPr algn="l">
              <a:buFont typeface="+mj-lt"/>
              <a:buAutoNum type="arabicPeriod"/>
            </a:pPr>
            <a:r>
              <a:rPr lang="en-US" sz="2400" b="1" i="0" dirty="0">
                <a:effectLst/>
                <a:latin typeface="Söhne"/>
              </a:rPr>
              <a:t>Model Prediction:</a:t>
            </a:r>
            <a:endParaRPr lang="en-US" sz="2400" b="0" i="0" dirty="0">
              <a:effectLst/>
              <a:latin typeface="Söhne"/>
            </a:endParaRPr>
          </a:p>
          <a:p>
            <a:pPr marL="742950" lvl="1" indent="-285750" algn="l">
              <a:buFont typeface="+mj-lt"/>
              <a:buAutoNum type="arabicPeriod"/>
            </a:pPr>
            <a:r>
              <a:rPr lang="en-US" sz="1800" b="0" i="0" dirty="0">
                <a:effectLst/>
                <a:latin typeface="Söhne"/>
              </a:rPr>
              <a:t>Pass each perturbed image through the CNN image classifier to obtain predictions. The model's predictions (probability scores for each class) for the perturbed images serve as the labels for the next step.</a:t>
            </a:r>
          </a:p>
          <a:p>
            <a:pPr algn="l">
              <a:buFont typeface="+mj-lt"/>
              <a:buAutoNum type="arabicPeriod"/>
            </a:pPr>
            <a:r>
              <a:rPr lang="en-US" sz="2400" b="1" i="0" dirty="0">
                <a:effectLst/>
                <a:latin typeface="Söhne"/>
              </a:rPr>
              <a:t>Building an Interpretable Proxy Model:</a:t>
            </a:r>
            <a:endParaRPr lang="en-US" sz="2400" b="0" i="0" dirty="0">
              <a:effectLst/>
              <a:latin typeface="Söhne"/>
            </a:endParaRPr>
          </a:p>
          <a:p>
            <a:pPr marL="742950" lvl="1" indent="-285750" algn="l">
              <a:buFont typeface="+mj-lt"/>
              <a:buAutoNum type="arabicPeriod"/>
            </a:pPr>
            <a:r>
              <a:rPr lang="en-US" sz="1800" b="0" i="0" dirty="0">
                <a:effectLst/>
                <a:latin typeface="Söhne"/>
              </a:rPr>
              <a:t>Choose a simple, interpretable model (e.g., linear regression) and train it on the perturbed images using the model predictions as labels. This interpretable proxy model is intended to approximate the behavior of the black-box CNN locally.</a:t>
            </a:r>
          </a:p>
        </p:txBody>
      </p:sp>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p:txBody>
          <a:bodyPr>
            <a:normAutofit fontScale="90000"/>
          </a:bodyPr>
          <a:lstStyle/>
          <a:p>
            <a:r>
              <a:rPr lang="en-US" dirty="0"/>
              <a:t>Algorithm 1 : LIME</a:t>
            </a:r>
            <a:endParaRPr lang="en-IN" dirty="0"/>
          </a:p>
        </p:txBody>
      </p:sp>
    </p:spTree>
    <p:extLst>
      <p:ext uri="{BB962C8B-B14F-4D97-AF65-F5344CB8AC3E}">
        <p14:creationId xmlns:p14="http://schemas.microsoft.com/office/powerpoint/2010/main" val="1257393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73E7B2-C592-3425-E71B-ED25DDB6F1AB}"/>
              </a:ext>
            </a:extLst>
          </p:cNvPr>
          <p:cNvSpPr>
            <a:spLocks noGrp="1"/>
          </p:cNvSpPr>
          <p:nvPr>
            <p:ph idx="1"/>
          </p:nvPr>
        </p:nvSpPr>
        <p:spPr/>
        <p:txBody>
          <a:bodyPr>
            <a:normAutofit fontScale="85000" lnSpcReduction="20000"/>
          </a:bodyPr>
          <a:lstStyle/>
          <a:p>
            <a:pPr marL="0" indent="0" algn="l">
              <a:buNone/>
            </a:pPr>
            <a:r>
              <a:rPr lang="en-US" sz="2400" b="1" i="0" dirty="0">
                <a:effectLst/>
                <a:latin typeface="Söhne"/>
              </a:rPr>
              <a:t>5</a:t>
            </a:r>
            <a:r>
              <a:rPr lang="en-US" sz="2600" b="1" i="0" dirty="0">
                <a:effectLst/>
                <a:latin typeface="Söhne"/>
              </a:rPr>
              <a:t>. Feature Importance Weights:</a:t>
            </a:r>
            <a:endParaRPr lang="en-US" sz="2600" b="0" i="0" dirty="0">
              <a:effectLst/>
              <a:latin typeface="Söhne"/>
            </a:endParaRPr>
          </a:p>
          <a:p>
            <a:pPr marL="742950" lvl="1" indent="-285750" algn="l">
              <a:buFont typeface="+mj-lt"/>
              <a:buAutoNum type="arabicPeriod"/>
            </a:pPr>
            <a:r>
              <a:rPr lang="en-US" sz="2000" b="0" i="0" dirty="0">
                <a:effectLst/>
                <a:latin typeface="Söhne"/>
              </a:rPr>
              <a:t>Extract the coefficients or feature importance weights from the trained interpretable proxy model. In the context of images, these weights may correspond to the importance of different regions or pixels in the image.</a:t>
            </a:r>
          </a:p>
          <a:p>
            <a:pPr marL="0" indent="0" algn="l">
              <a:buNone/>
            </a:pPr>
            <a:r>
              <a:rPr lang="en-US" sz="2600" b="1" i="0" dirty="0">
                <a:effectLst/>
                <a:latin typeface="Söhne"/>
              </a:rPr>
              <a:t>6. Generating Explanations:</a:t>
            </a:r>
            <a:endParaRPr lang="en-US" sz="2600" b="0" i="0" dirty="0">
              <a:effectLst/>
              <a:latin typeface="Söhne"/>
            </a:endParaRPr>
          </a:p>
          <a:p>
            <a:pPr marL="742950" lvl="1" indent="-285750" algn="l">
              <a:buFont typeface="+mj-lt"/>
              <a:buAutoNum type="arabicPeriod"/>
            </a:pPr>
            <a:r>
              <a:rPr lang="en-US" sz="2000" b="0" i="0" dirty="0">
                <a:effectLst/>
                <a:latin typeface="Söhne"/>
              </a:rPr>
              <a:t>Use the feature importance weights to generate an explanation for the selected image in the context of CNN image classification. Higher weights indicate more influential regions in the image that contributed to the model's decision.</a:t>
            </a:r>
          </a:p>
          <a:p>
            <a:pPr marL="0" indent="0" algn="l">
              <a:buNone/>
            </a:pPr>
            <a:r>
              <a:rPr lang="en-US" sz="2600" b="1" i="0" dirty="0">
                <a:effectLst/>
                <a:latin typeface="Söhne"/>
              </a:rPr>
              <a:t>7. Local Interpretability:</a:t>
            </a:r>
            <a:endParaRPr lang="en-US" sz="2600" b="0" i="0" dirty="0">
              <a:effectLst/>
              <a:latin typeface="Söhne"/>
            </a:endParaRPr>
          </a:p>
          <a:p>
            <a:pPr marL="742950" lvl="1" indent="-285750" algn="l">
              <a:buFont typeface="+mj-lt"/>
              <a:buAutoNum type="arabicPeriod"/>
            </a:pPr>
            <a:r>
              <a:rPr lang="en-US" sz="2000" b="0" i="0" dirty="0">
                <a:effectLst/>
                <a:latin typeface="Söhne"/>
              </a:rPr>
              <a:t>The generated explanation provides local interpretability for the CNN image classifier's prediction on the chosen image. It helps users understand which regions or features of the image played a crucial role in the specific decision, making the model's behavior more transparent.</a:t>
            </a:r>
          </a:p>
          <a:p>
            <a:pPr marL="0" indent="0" algn="l">
              <a:buNone/>
            </a:pPr>
            <a:r>
              <a:rPr lang="en-US" sz="2600" b="1" i="0" dirty="0">
                <a:effectLst/>
                <a:latin typeface="Söhne"/>
              </a:rPr>
              <a:t>8. Visualizing Explanations:</a:t>
            </a:r>
            <a:endParaRPr lang="en-US" sz="2600" b="0" i="0" dirty="0">
              <a:effectLst/>
              <a:latin typeface="Söhne"/>
            </a:endParaRPr>
          </a:p>
          <a:p>
            <a:pPr marL="742950" lvl="1" indent="-285750" algn="l">
              <a:buFont typeface="+mj-lt"/>
              <a:buAutoNum type="arabicPeriod"/>
            </a:pPr>
            <a:r>
              <a:rPr lang="en-US" sz="2000" b="0" i="0" dirty="0">
                <a:effectLst/>
                <a:latin typeface="Söhne"/>
              </a:rPr>
              <a:t>In the case of images, the explanation is often visualized as a </a:t>
            </a:r>
            <a:r>
              <a:rPr lang="en-US" sz="2000" dirty="0">
                <a:latin typeface="Söhne"/>
              </a:rPr>
              <a:t>colour</a:t>
            </a:r>
            <a:r>
              <a:rPr lang="en-US" sz="2000" b="0" i="0" dirty="0">
                <a:effectLst/>
                <a:latin typeface="Söhne"/>
              </a:rPr>
              <a:t>map overlaid on the original image. The colourmap highlights regions that had a significant impact on the model's decision.</a:t>
            </a:r>
          </a:p>
          <a:p>
            <a:pPr algn="l"/>
            <a:r>
              <a:rPr lang="en-US" sz="2400" b="0" i="0" dirty="0">
                <a:effectLst/>
                <a:latin typeface="Söhne"/>
              </a:rPr>
              <a:t>In summary, LIME enables the interpretation of individual predictions made by a CNN image classifier by approximating the local decision boundary. It does so by perturbing images, training interpretable proxy models, extracting feature importance weights, and generating explanations that enhance the understanding of the model's behavior on a specific image.</a:t>
            </a:r>
          </a:p>
        </p:txBody>
      </p:sp>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p:txBody>
          <a:bodyPr>
            <a:normAutofit fontScale="90000"/>
          </a:bodyPr>
          <a:lstStyle/>
          <a:p>
            <a:r>
              <a:rPr lang="en-US" dirty="0"/>
              <a:t>Algorithm 1 : LIME</a:t>
            </a:r>
            <a:endParaRPr lang="en-IN" dirty="0"/>
          </a:p>
        </p:txBody>
      </p:sp>
    </p:spTree>
    <p:extLst>
      <p:ext uri="{BB962C8B-B14F-4D97-AF65-F5344CB8AC3E}">
        <p14:creationId xmlns:p14="http://schemas.microsoft.com/office/powerpoint/2010/main" val="3564076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D44758-70BB-DB28-0371-76C48AE5A2F9}"/>
              </a:ext>
            </a:extLst>
          </p:cNvPr>
          <p:cNvSpPr>
            <a:spLocks noGrp="1"/>
          </p:cNvSpPr>
          <p:nvPr>
            <p:ph idx="1"/>
          </p:nvPr>
        </p:nvSpPr>
        <p:spPr/>
        <p:txBody>
          <a:bodyPr>
            <a:normAutofit fontScale="70000" lnSpcReduction="20000"/>
          </a:bodyPr>
          <a:lstStyle/>
          <a:p>
            <a:pPr algn="l"/>
            <a:r>
              <a:rPr lang="en-US" b="0" i="0" dirty="0">
                <a:effectLst/>
                <a:latin typeface="Söhne"/>
              </a:rPr>
              <a:t>Grad-CAM (Gradient-weighted Class Activation Mapping) is a technique used to visualize the regions of an input image that are important for the prediction made by a convolutional neural network (CNN). It provides insights into which parts of the input image contribute the most to the model's decision.</a:t>
            </a:r>
          </a:p>
          <a:p>
            <a:pPr algn="l"/>
            <a:r>
              <a:rPr lang="en-US" b="0" i="0" dirty="0">
                <a:effectLst/>
                <a:latin typeface="Söhne"/>
              </a:rPr>
              <a:t>Here's a step-by-step explanation of how Grad-CAM works:</a:t>
            </a:r>
          </a:p>
          <a:p>
            <a:pPr algn="l">
              <a:buFont typeface="+mj-lt"/>
              <a:buAutoNum type="arabicPeriod"/>
            </a:pPr>
            <a:r>
              <a:rPr lang="en-US" b="1" i="0" dirty="0">
                <a:effectLst/>
                <a:latin typeface="Söhne"/>
              </a:rPr>
              <a:t>Forward Pass:</a:t>
            </a:r>
            <a:endParaRPr lang="en-US" b="0" i="0" dirty="0">
              <a:effectLst/>
              <a:latin typeface="Söhne"/>
            </a:endParaRPr>
          </a:p>
          <a:p>
            <a:pPr marL="742950" lvl="1" indent="-285750" algn="l">
              <a:buFont typeface="+mj-lt"/>
              <a:buAutoNum type="arabicPeriod"/>
            </a:pPr>
            <a:r>
              <a:rPr lang="en-US" b="0" i="0" dirty="0">
                <a:effectLst/>
                <a:latin typeface="Söhne"/>
              </a:rPr>
              <a:t>You start with the forward pass of your CNN, where the input image is passed through the network layer by layer until the final prediction is obtained.</a:t>
            </a:r>
          </a:p>
          <a:p>
            <a:pPr marL="742950" lvl="1" indent="-285750" algn="l">
              <a:buFont typeface="+mj-lt"/>
              <a:buAutoNum type="arabicPeriod"/>
            </a:pPr>
            <a:r>
              <a:rPr lang="en-US" b="0" i="0" dirty="0">
                <a:effectLst/>
                <a:latin typeface="Söhne"/>
              </a:rPr>
              <a:t>Keep track of the intermediate feature maps generated by convolutional layers.</a:t>
            </a:r>
          </a:p>
          <a:p>
            <a:pPr algn="l">
              <a:buFont typeface="+mj-lt"/>
              <a:buAutoNum type="arabicPeriod"/>
            </a:pPr>
            <a:r>
              <a:rPr lang="en-US" b="1" i="0" dirty="0">
                <a:effectLst/>
                <a:latin typeface="Söhne"/>
              </a:rPr>
              <a:t>Gradient Calculation:</a:t>
            </a:r>
            <a:endParaRPr lang="en-US" b="0" i="0" dirty="0">
              <a:effectLst/>
              <a:latin typeface="Söhne"/>
            </a:endParaRPr>
          </a:p>
          <a:p>
            <a:pPr marL="742950" lvl="1" indent="-285750" algn="l">
              <a:buFont typeface="+mj-lt"/>
              <a:buAutoNum type="arabicPeriod"/>
            </a:pPr>
            <a:r>
              <a:rPr lang="en-US" b="0" i="0" dirty="0">
                <a:effectLst/>
                <a:latin typeface="Söhne"/>
              </a:rPr>
              <a:t>Calculate the gradient of the predicted class score with respect to the final convolutional layer's feature maps.</a:t>
            </a:r>
          </a:p>
          <a:p>
            <a:pPr marL="742950" lvl="1" indent="-285750" algn="l">
              <a:buFont typeface="+mj-lt"/>
              <a:buAutoNum type="arabicPeriod"/>
            </a:pPr>
            <a:r>
              <a:rPr lang="en-US" b="0" i="0" dirty="0">
                <a:effectLst/>
                <a:latin typeface="Söhne"/>
              </a:rPr>
              <a:t>The gradient represents the sensitivity of the predicted score to changes in each feature map.</a:t>
            </a:r>
          </a:p>
          <a:p>
            <a:pPr algn="l">
              <a:buFont typeface="+mj-lt"/>
              <a:buAutoNum type="arabicPeriod"/>
            </a:pPr>
            <a:r>
              <a:rPr lang="en-US" b="1" i="0" dirty="0">
                <a:effectLst/>
                <a:latin typeface="Söhne"/>
              </a:rPr>
              <a:t>Global Average Pooling (GAP):</a:t>
            </a:r>
            <a:endParaRPr lang="en-US" b="0" i="0" dirty="0">
              <a:effectLst/>
              <a:latin typeface="Söhne"/>
            </a:endParaRPr>
          </a:p>
          <a:p>
            <a:pPr marL="742950" lvl="1" indent="-285750" algn="l">
              <a:buFont typeface="+mj-lt"/>
              <a:buAutoNum type="arabicPeriod"/>
            </a:pPr>
            <a:r>
              <a:rPr lang="en-US" b="0" i="0" dirty="0">
                <a:effectLst/>
                <a:latin typeface="Söhne"/>
              </a:rPr>
              <a:t>Calculate the average value for each feature map using global average pooling. This reduces the spatial dimensions to 1x1 while retaining the number of channels.</a:t>
            </a:r>
          </a:p>
          <a:p>
            <a:pPr algn="l">
              <a:buFont typeface="+mj-lt"/>
              <a:buAutoNum type="arabicPeriod"/>
            </a:pPr>
            <a:r>
              <a:rPr lang="en-US" b="1" i="0" dirty="0">
                <a:effectLst/>
                <a:latin typeface="Söhne"/>
              </a:rPr>
              <a:t>Weighted Sum:</a:t>
            </a:r>
            <a:endParaRPr lang="en-US" b="0" i="0" dirty="0">
              <a:effectLst/>
              <a:latin typeface="Söhne"/>
            </a:endParaRPr>
          </a:p>
          <a:p>
            <a:pPr marL="742950" lvl="1" indent="-285750" algn="l">
              <a:buFont typeface="+mj-lt"/>
              <a:buAutoNum type="arabicPeriod"/>
            </a:pPr>
            <a:r>
              <a:rPr lang="en-US" b="0" i="0" dirty="0">
                <a:effectLst/>
                <a:latin typeface="Söhne"/>
              </a:rPr>
              <a:t>Multiply each channel in the final convolutional layer by its corresponding gradient.</a:t>
            </a:r>
          </a:p>
          <a:p>
            <a:pPr marL="742950" lvl="1" indent="-285750" algn="l">
              <a:buFont typeface="+mj-lt"/>
              <a:buAutoNum type="arabicPeriod"/>
            </a:pPr>
            <a:r>
              <a:rPr lang="en-US" b="0" i="0" dirty="0">
                <a:effectLst/>
                <a:latin typeface="Söhne"/>
              </a:rPr>
              <a:t>Sum up these weighted feature maps to get a weighted combination.</a:t>
            </a:r>
          </a:p>
          <a:p>
            <a:endParaRPr lang="en-IN" dirty="0"/>
          </a:p>
        </p:txBody>
      </p:sp>
      <p:sp>
        <p:nvSpPr>
          <p:cNvPr id="3" name="Title 2">
            <a:extLst>
              <a:ext uri="{FF2B5EF4-FFF2-40B4-BE49-F238E27FC236}">
                <a16:creationId xmlns:a16="http://schemas.microsoft.com/office/drawing/2014/main" id="{F2A60A82-4014-3A21-4015-2311886C0F16}"/>
              </a:ext>
            </a:extLst>
          </p:cNvPr>
          <p:cNvSpPr>
            <a:spLocks noGrp="1"/>
          </p:cNvSpPr>
          <p:nvPr>
            <p:ph type="title"/>
          </p:nvPr>
        </p:nvSpPr>
        <p:spPr/>
        <p:txBody>
          <a:bodyPr>
            <a:normAutofit fontScale="90000"/>
          </a:bodyPr>
          <a:lstStyle/>
          <a:p>
            <a:r>
              <a:rPr lang="en-US" dirty="0"/>
              <a:t>Algorithm 2 : GRADCAM</a:t>
            </a:r>
            <a:endParaRPr lang="en-IN" dirty="0"/>
          </a:p>
        </p:txBody>
      </p:sp>
    </p:spTree>
    <p:extLst>
      <p:ext uri="{BB962C8B-B14F-4D97-AF65-F5344CB8AC3E}">
        <p14:creationId xmlns:p14="http://schemas.microsoft.com/office/powerpoint/2010/main" val="2683691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D44758-70BB-DB28-0371-76C48AE5A2F9}"/>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5. ReLU Activation:</a:t>
            </a:r>
            <a:endParaRPr lang="en-US" b="0" i="0" dirty="0">
              <a:effectLst/>
              <a:latin typeface="Söhne"/>
            </a:endParaRPr>
          </a:p>
          <a:p>
            <a:pPr marL="742950" lvl="1" indent="-285750" algn="l">
              <a:buFont typeface="+mj-lt"/>
              <a:buAutoNum type="arabicPeriod"/>
            </a:pPr>
            <a:r>
              <a:rPr lang="en-US" b="0" i="0" dirty="0">
                <a:effectLst/>
                <a:latin typeface="Söhne"/>
              </a:rPr>
              <a:t>Apply ReLU activation to the weighted sum. This step ensures that only positive contributions are considered.</a:t>
            </a:r>
          </a:p>
          <a:p>
            <a:pPr marL="0" indent="0" algn="l">
              <a:buNone/>
            </a:pPr>
            <a:r>
              <a:rPr lang="en-US" b="1" i="0" dirty="0">
                <a:effectLst/>
                <a:latin typeface="Söhne"/>
              </a:rPr>
              <a:t>6. Weighted Sum with Original Feature Maps:</a:t>
            </a:r>
            <a:endParaRPr lang="en-US" b="0" i="0" dirty="0">
              <a:effectLst/>
              <a:latin typeface="Söhne"/>
            </a:endParaRPr>
          </a:p>
          <a:p>
            <a:pPr marL="742950" lvl="1" indent="-285750" algn="l">
              <a:buFont typeface="+mj-lt"/>
              <a:buAutoNum type="arabicPeriod"/>
            </a:pPr>
            <a:r>
              <a:rPr lang="en-US" b="0" i="0" dirty="0">
                <a:effectLst/>
                <a:latin typeface="Söhne"/>
              </a:rPr>
              <a:t>Multiply each element in the weighted sum by the corresponding element in the original feature map. This step emphasizes the important regions and suppresses the less relevant ones.</a:t>
            </a:r>
          </a:p>
          <a:p>
            <a:pPr marL="0" indent="0" algn="l">
              <a:buNone/>
            </a:pPr>
            <a:r>
              <a:rPr lang="en-US" b="1" i="0" dirty="0">
                <a:effectLst/>
                <a:latin typeface="Söhne"/>
              </a:rPr>
              <a:t>7. Visualization:</a:t>
            </a:r>
            <a:endParaRPr lang="en-US" b="0" i="0" dirty="0">
              <a:effectLst/>
              <a:latin typeface="Söhne"/>
            </a:endParaRPr>
          </a:p>
          <a:p>
            <a:pPr marL="742950" lvl="1" indent="-285750" algn="l">
              <a:buFont typeface="+mj-lt"/>
              <a:buAutoNum type="arabicPeriod"/>
            </a:pPr>
            <a:r>
              <a:rPr lang="en-US" b="0" i="0" dirty="0">
                <a:effectLst/>
                <a:latin typeface="Söhne"/>
              </a:rPr>
              <a:t>Resize the obtained heatmap to match the dimensions of the input image.</a:t>
            </a:r>
          </a:p>
          <a:p>
            <a:pPr marL="742950" lvl="1" indent="-285750" algn="l">
              <a:buFont typeface="+mj-lt"/>
              <a:buAutoNum type="arabicPeriod"/>
            </a:pPr>
            <a:r>
              <a:rPr lang="en-US" b="0" i="0" dirty="0">
                <a:effectLst/>
                <a:latin typeface="Söhne"/>
              </a:rPr>
              <a:t>Overlay the heatmap on the input image to visualize which regions are activated for the predicted class.</a:t>
            </a:r>
          </a:p>
          <a:p>
            <a:pPr marL="457200" lvl="1" indent="0" algn="l">
              <a:buNone/>
            </a:pPr>
            <a:endParaRPr lang="en-US" b="0" i="0" dirty="0">
              <a:effectLst/>
              <a:latin typeface="Söhne"/>
            </a:endParaRPr>
          </a:p>
          <a:p>
            <a:pPr>
              <a:lnSpc>
                <a:spcPct val="120000"/>
              </a:lnSpc>
            </a:pPr>
            <a:r>
              <a:rPr lang="en-US" b="0" i="0" dirty="0">
                <a:effectLst/>
              </a:rPr>
              <a:t>In the context of binary image classifiers, Grad-CAM can be applied similarly. The key difference is that in binary classification, there are two classes (positive and negative), and you'll visualize the regions that contribute to the prediction of one of these classes.</a:t>
            </a:r>
          </a:p>
          <a:p>
            <a:pPr>
              <a:lnSpc>
                <a:spcPct val="120000"/>
              </a:lnSpc>
            </a:pPr>
            <a:r>
              <a:rPr lang="en-US" b="0" i="0" dirty="0">
                <a:effectLst/>
              </a:rPr>
              <a:t>When applying Grad-CAM to a CNN for binary image classification, make sure to perform the steps described above for the class of interest. The resulting heatmap will highlight the regions of the input image that are crucial for the model to predict the specified class.</a:t>
            </a:r>
          </a:p>
          <a:p>
            <a:endParaRPr lang="en-IN" dirty="0"/>
          </a:p>
        </p:txBody>
      </p:sp>
      <p:sp>
        <p:nvSpPr>
          <p:cNvPr id="3" name="Title 2">
            <a:extLst>
              <a:ext uri="{FF2B5EF4-FFF2-40B4-BE49-F238E27FC236}">
                <a16:creationId xmlns:a16="http://schemas.microsoft.com/office/drawing/2014/main" id="{F2A60A82-4014-3A21-4015-2311886C0F16}"/>
              </a:ext>
            </a:extLst>
          </p:cNvPr>
          <p:cNvSpPr>
            <a:spLocks noGrp="1"/>
          </p:cNvSpPr>
          <p:nvPr>
            <p:ph type="title"/>
          </p:nvPr>
        </p:nvSpPr>
        <p:spPr/>
        <p:txBody>
          <a:bodyPr>
            <a:normAutofit fontScale="90000"/>
          </a:bodyPr>
          <a:lstStyle/>
          <a:p>
            <a:r>
              <a:rPr lang="en-US" dirty="0"/>
              <a:t>Algorithm 2 : GRADCAM</a:t>
            </a:r>
            <a:endParaRPr lang="en-IN" dirty="0"/>
          </a:p>
        </p:txBody>
      </p:sp>
    </p:spTree>
    <p:extLst>
      <p:ext uri="{BB962C8B-B14F-4D97-AF65-F5344CB8AC3E}">
        <p14:creationId xmlns:p14="http://schemas.microsoft.com/office/powerpoint/2010/main" val="4024811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DE5E60-184F-C507-B5E5-4A62823DBCD9}"/>
              </a:ext>
            </a:extLst>
          </p:cNvPr>
          <p:cNvSpPr>
            <a:spLocks noGrp="1"/>
          </p:cNvSpPr>
          <p:nvPr>
            <p:ph idx="1"/>
          </p:nvPr>
        </p:nvSpPr>
        <p:spPr/>
        <p:txBody>
          <a:bodyPr/>
          <a:lstStyle/>
          <a:p>
            <a:r>
              <a:rPr lang="en-US" dirty="0"/>
              <a:t>Dataset used – Custom Medical Video MRI Dataset comprising of two folders of manually segmented images [I.E.- VM/NOT-VM]</a:t>
            </a:r>
          </a:p>
          <a:p>
            <a:pPr lvl="1"/>
            <a:endParaRPr lang="en-US" dirty="0"/>
          </a:p>
          <a:p>
            <a:r>
              <a:rPr lang="en-US" dirty="0"/>
              <a:t>The types of experiments done – LIME-XAI / GRADCAM-XAI</a:t>
            </a:r>
          </a:p>
          <a:p>
            <a:endParaRPr lang="en-US" dirty="0"/>
          </a:p>
          <a:p>
            <a:r>
              <a:rPr lang="en-US" dirty="0"/>
              <a:t>The evaluation metrics used – AUC-ROC Curves </a:t>
            </a:r>
            <a:endParaRPr lang="en-IN" dirty="0"/>
          </a:p>
        </p:txBody>
      </p:sp>
      <p:sp>
        <p:nvSpPr>
          <p:cNvPr id="3" name="Title 2">
            <a:extLst>
              <a:ext uri="{FF2B5EF4-FFF2-40B4-BE49-F238E27FC236}">
                <a16:creationId xmlns:a16="http://schemas.microsoft.com/office/drawing/2014/main" id="{AE24266F-EC5D-621B-8760-C5ECACFA7DD5}"/>
              </a:ext>
            </a:extLst>
          </p:cNvPr>
          <p:cNvSpPr>
            <a:spLocks noGrp="1"/>
          </p:cNvSpPr>
          <p:nvPr>
            <p:ph type="title"/>
          </p:nvPr>
        </p:nvSpPr>
        <p:spPr/>
        <p:txBody>
          <a:bodyPr>
            <a:normAutofit fontScale="90000"/>
          </a:bodyPr>
          <a:lstStyle/>
          <a:p>
            <a:r>
              <a:rPr lang="en-US" dirty="0"/>
              <a:t>Experimental Setup</a:t>
            </a:r>
            <a:endParaRPr lang="en-IN" dirty="0"/>
          </a:p>
        </p:txBody>
      </p:sp>
    </p:spTree>
    <p:extLst>
      <p:ext uri="{BB962C8B-B14F-4D97-AF65-F5344CB8AC3E}">
        <p14:creationId xmlns:p14="http://schemas.microsoft.com/office/powerpoint/2010/main" val="2753574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82018B-F889-4DCB-3997-4CE0599FF0C9}"/>
              </a:ext>
            </a:extLst>
          </p:cNvPr>
          <p:cNvSpPr>
            <a:spLocks noGrp="1"/>
          </p:cNvSpPr>
          <p:nvPr>
            <p:ph idx="1"/>
          </p:nvPr>
        </p:nvSpPr>
        <p:spPr/>
        <p:txBody>
          <a:bodyPr/>
          <a:lstStyle/>
          <a:p>
            <a:r>
              <a:rPr lang="en-US" dirty="0"/>
              <a:t>CNN classification model</a:t>
            </a:r>
          </a:p>
          <a:p>
            <a:endParaRPr lang="en-IN" dirty="0"/>
          </a:p>
        </p:txBody>
      </p:sp>
      <p:sp>
        <p:nvSpPr>
          <p:cNvPr id="3" name="Title 2">
            <a:extLst>
              <a:ext uri="{FF2B5EF4-FFF2-40B4-BE49-F238E27FC236}">
                <a16:creationId xmlns:a16="http://schemas.microsoft.com/office/drawing/2014/main" id="{3A0AFA79-30A4-D92E-1940-394A9232CF80}"/>
              </a:ext>
            </a:extLst>
          </p:cNvPr>
          <p:cNvSpPr>
            <a:spLocks noGrp="1"/>
          </p:cNvSpPr>
          <p:nvPr>
            <p:ph type="title"/>
          </p:nvPr>
        </p:nvSpPr>
        <p:spPr/>
        <p:txBody>
          <a:bodyPr>
            <a:normAutofit fontScale="90000"/>
          </a:bodyPr>
          <a:lstStyle/>
          <a:p>
            <a:r>
              <a:rPr lang="en-IN" dirty="0"/>
              <a:t>Experiments and Results</a:t>
            </a:r>
          </a:p>
        </p:txBody>
      </p:sp>
      <p:pic>
        <p:nvPicPr>
          <p:cNvPr id="5" name="Picture 4">
            <a:extLst>
              <a:ext uri="{FF2B5EF4-FFF2-40B4-BE49-F238E27FC236}">
                <a16:creationId xmlns:a16="http://schemas.microsoft.com/office/drawing/2014/main" id="{074D1D57-15E3-462B-E677-D7751B938301}"/>
              </a:ext>
            </a:extLst>
          </p:cNvPr>
          <p:cNvPicPr>
            <a:picLocks noChangeAspect="1"/>
          </p:cNvPicPr>
          <p:nvPr/>
        </p:nvPicPr>
        <p:blipFill>
          <a:blip r:embed="rId2"/>
          <a:stretch>
            <a:fillRect/>
          </a:stretch>
        </p:blipFill>
        <p:spPr>
          <a:xfrm>
            <a:off x="313518" y="2185760"/>
            <a:ext cx="11564964" cy="3258005"/>
          </a:xfrm>
          <a:prstGeom prst="rect">
            <a:avLst/>
          </a:prstGeom>
        </p:spPr>
      </p:pic>
    </p:spTree>
    <p:extLst>
      <p:ext uri="{BB962C8B-B14F-4D97-AF65-F5344CB8AC3E}">
        <p14:creationId xmlns:p14="http://schemas.microsoft.com/office/powerpoint/2010/main" val="1084718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F55513-1989-2434-4EE0-76237ADC10BE}"/>
              </a:ext>
            </a:extLst>
          </p:cNvPr>
          <p:cNvSpPr>
            <a:spLocks noGrp="1"/>
          </p:cNvSpPr>
          <p:nvPr>
            <p:ph idx="1"/>
          </p:nvPr>
        </p:nvSpPr>
        <p:spPr/>
        <p:txBody>
          <a:bodyPr/>
          <a:lstStyle/>
          <a:p>
            <a:r>
              <a:rPr lang="en-US" dirty="0"/>
              <a:t>LIME-XAI model</a:t>
            </a:r>
          </a:p>
        </p:txBody>
      </p:sp>
      <p:sp>
        <p:nvSpPr>
          <p:cNvPr id="3" name="Title 2">
            <a:extLst>
              <a:ext uri="{FF2B5EF4-FFF2-40B4-BE49-F238E27FC236}">
                <a16:creationId xmlns:a16="http://schemas.microsoft.com/office/drawing/2014/main" id="{668E38CE-D905-BCF4-8FB8-287AD73F3D62}"/>
              </a:ext>
            </a:extLst>
          </p:cNvPr>
          <p:cNvSpPr>
            <a:spLocks noGrp="1"/>
          </p:cNvSpPr>
          <p:nvPr>
            <p:ph type="title"/>
          </p:nvPr>
        </p:nvSpPr>
        <p:spPr/>
        <p:txBody>
          <a:bodyPr>
            <a:normAutofit fontScale="90000"/>
          </a:bodyPr>
          <a:lstStyle/>
          <a:p>
            <a:r>
              <a:rPr lang="en-IN" dirty="0"/>
              <a:t>Experiments and Results</a:t>
            </a:r>
          </a:p>
        </p:txBody>
      </p:sp>
      <p:pic>
        <p:nvPicPr>
          <p:cNvPr id="7" name="Picture 6">
            <a:extLst>
              <a:ext uri="{FF2B5EF4-FFF2-40B4-BE49-F238E27FC236}">
                <a16:creationId xmlns:a16="http://schemas.microsoft.com/office/drawing/2014/main" id="{81BAAF68-9F35-1F72-7D92-B16CCB2A4383}"/>
              </a:ext>
            </a:extLst>
          </p:cNvPr>
          <p:cNvPicPr>
            <a:picLocks noChangeAspect="1"/>
          </p:cNvPicPr>
          <p:nvPr/>
        </p:nvPicPr>
        <p:blipFill>
          <a:blip r:embed="rId2"/>
          <a:stretch>
            <a:fillRect/>
          </a:stretch>
        </p:blipFill>
        <p:spPr>
          <a:xfrm>
            <a:off x="1576222" y="1594343"/>
            <a:ext cx="8506153" cy="4551008"/>
          </a:xfrm>
          <a:prstGeom prst="rect">
            <a:avLst/>
          </a:prstGeom>
        </p:spPr>
      </p:pic>
    </p:spTree>
    <p:extLst>
      <p:ext uri="{BB962C8B-B14F-4D97-AF65-F5344CB8AC3E}">
        <p14:creationId xmlns:p14="http://schemas.microsoft.com/office/powerpoint/2010/main" val="943533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CDDB31-6758-6868-42A2-C6BC72B22C93}"/>
              </a:ext>
            </a:extLst>
          </p:cNvPr>
          <p:cNvSpPr>
            <a:spLocks noGrp="1"/>
          </p:cNvSpPr>
          <p:nvPr>
            <p:ph idx="1"/>
          </p:nvPr>
        </p:nvSpPr>
        <p:spPr>
          <a:xfrm>
            <a:off x="571499" y="974958"/>
            <a:ext cx="11287126" cy="4911491"/>
          </a:xfrm>
        </p:spPr>
        <p:txBody>
          <a:bodyPr/>
          <a:lstStyle/>
          <a:p>
            <a:r>
              <a:rPr lang="en-US" sz="2400" dirty="0"/>
              <a:t>GRADCAM-XAI model</a:t>
            </a:r>
          </a:p>
          <a:p>
            <a:pPr marL="0" indent="0">
              <a:buNone/>
            </a:pPr>
            <a:endParaRPr lang="en-IN" sz="2400" dirty="0"/>
          </a:p>
          <a:p>
            <a:pPr marL="0" indent="0">
              <a:buNone/>
            </a:pPr>
            <a:r>
              <a:rPr lang="en-IN" sz="2400" dirty="0"/>
              <a:t>Original image			Heatmap		             Superimposed image</a:t>
            </a:r>
          </a:p>
        </p:txBody>
      </p:sp>
      <p:sp>
        <p:nvSpPr>
          <p:cNvPr id="3" name="Title 2">
            <a:extLst>
              <a:ext uri="{FF2B5EF4-FFF2-40B4-BE49-F238E27FC236}">
                <a16:creationId xmlns:a16="http://schemas.microsoft.com/office/drawing/2014/main" id="{9D9BAC9C-BE8C-8D64-CB66-C6AD52C78EF8}"/>
              </a:ext>
            </a:extLst>
          </p:cNvPr>
          <p:cNvSpPr>
            <a:spLocks noGrp="1"/>
          </p:cNvSpPr>
          <p:nvPr>
            <p:ph type="title"/>
          </p:nvPr>
        </p:nvSpPr>
        <p:spPr/>
        <p:txBody>
          <a:bodyPr>
            <a:normAutofit fontScale="90000"/>
          </a:bodyPr>
          <a:lstStyle/>
          <a:p>
            <a:r>
              <a:rPr lang="en-IN" dirty="0"/>
              <a:t>Experiments and Results</a:t>
            </a:r>
          </a:p>
        </p:txBody>
      </p:sp>
      <p:pic>
        <p:nvPicPr>
          <p:cNvPr id="5" name="Picture 4">
            <a:extLst>
              <a:ext uri="{FF2B5EF4-FFF2-40B4-BE49-F238E27FC236}">
                <a16:creationId xmlns:a16="http://schemas.microsoft.com/office/drawing/2014/main" id="{9BCA5B1F-0CD6-2DDF-7782-6B777D98A01E}"/>
              </a:ext>
            </a:extLst>
          </p:cNvPr>
          <p:cNvPicPr>
            <a:picLocks noChangeAspect="1"/>
          </p:cNvPicPr>
          <p:nvPr/>
        </p:nvPicPr>
        <p:blipFill>
          <a:blip r:embed="rId2"/>
          <a:stretch>
            <a:fillRect/>
          </a:stretch>
        </p:blipFill>
        <p:spPr>
          <a:xfrm>
            <a:off x="571499" y="2485881"/>
            <a:ext cx="2428876" cy="2487545"/>
          </a:xfrm>
          <a:prstGeom prst="rect">
            <a:avLst/>
          </a:prstGeom>
        </p:spPr>
      </p:pic>
      <p:pic>
        <p:nvPicPr>
          <p:cNvPr id="7" name="Picture 6">
            <a:extLst>
              <a:ext uri="{FF2B5EF4-FFF2-40B4-BE49-F238E27FC236}">
                <a16:creationId xmlns:a16="http://schemas.microsoft.com/office/drawing/2014/main" id="{8A5A613E-567A-3AB6-F06D-257C67AB48F1}"/>
              </a:ext>
            </a:extLst>
          </p:cNvPr>
          <p:cNvPicPr>
            <a:picLocks noChangeAspect="1"/>
          </p:cNvPicPr>
          <p:nvPr/>
        </p:nvPicPr>
        <p:blipFill>
          <a:blip r:embed="rId3"/>
          <a:stretch>
            <a:fillRect/>
          </a:stretch>
        </p:blipFill>
        <p:spPr>
          <a:xfrm>
            <a:off x="4589966" y="2485882"/>
            <a:ext cx="2478665" cy="2487544"/>
          </a:xfrm>
          <a:prstGeom prst="rect">
            <a:avLst/>
          </a:prstGeom>
        </p:spPr>
      </p:pic>
      <p:pic>
        <p:nvPicPr>
          <p:cNvPr id="9" name="Picture 8">
            <a:extLst>
              <a:ext uri="{FF2B5EF4-FFF2-40B4-BE49-F238E27FC236}">
                <a16:creationId xmlns:a16="http://schemas.microsoft.com/office/drawing/2014/main" id="{9E9F0BBF-3CB1-633F-432A-66BD5E6C7A9E}"/>
              </a:ext>
            </a:extLst>
          </p:cNvPr>
          <p:cNvPicPr>
            <a:picLocks noChangeAspect="1"/>
          </p:cNvPicPr>
          <p:nvPr/>
        </p:nvPicPr>
        <p:blipFill>
          <a:blip r:embed="rId4"/>
          <a:stretch>
            <a:fillRect/>
          </a:stretch>
        </p:blipFill>
        <p:spPr>
          <a:xfrm>
            <a:off x="9199482" y="2485881"/>
            <a:ext cx="2421019" cy="2468491"/>
          </a:xfrm>
          <a:prstGeom prst="rect">
            <a:avLst/>
          </a:prstGeom>
        </p:spPr>
      </p:pic>
    </p:spTree>
    <p:extLst>
      <p:ext uri="{BB962C8B-B14F-4D97-AF65-F5344CB8AC3E}">
        <p14:creationId xmlns:p14="http://schemas.microsoft.com/office/powerpoint/2010/main" val="193888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6CCA71-8852-C51B-0B11-A7AB22D9A923}"/>
              </a:ext>
            </a:extLst>
          </p:cNvPr>
          <p:cNvSpPr>
            <a:spLocks noGrp="1"/>
          </p:cNvSpPr>
          <p:nvPr>
            <p:ph type="title"/>
          </p:nvPr>
        </p:nvSpPr>
        <p:spPr/>
        <p:txBody>
          <a:bodyPr>
            <a:normAutofit fontScale="90000"/>
          </a:bodyPr>
          <a:lstStyle/>
          <a:p>
            <a:r>
              <a:rPr lang="en-US" dirty="0"/>
              <a:t>Introduction</a:t>
            </a:r>
            <a:endParaRPr lang="en-IN" dirty="0"/>
          </a:p>
        </p:txBody>
      </p:sp>
      <p:sp>
        <p:nvSpPr>
          <p:cNvPr id="9" name="Content Placeholder 8">
            <a:extLst>
              <a:ext uri="{FF2B5EF4-FFF2-40B4-BE49-F238E27FC236}">
                <a16:creationId xmlns:a16="http://schemas.microsoft.com/office/drawing/2014/main" id="{081AFE66-B1D3-9ED9-5540-26F2CC84C580}"/>
              </a:ext>
            </a:extLst>
          </p:cNvPr>
          <p:cNvSpPr>
            <a:spLocks noGrp="1"/>
          </p:cNvSpPr>
          <p:nvPr>
            <p:ph idx="1"/>
          </p:nvPr>
        </p:nvSpPr>
        <p:spPr>
          <a:xfrm>
            <a:off x="571499" y="1029556"/>
            <a:ext cx="10515600" cy="4908082"/>
          </a:xfrm>
        </p:spPr>
        <p:txBody>
          <a:bodyPr>
            <a:normAutofit fontScale="92500" lnSpcReduction="10000"/>
          </a:bodyPr>
          <a:lstStyle/>
          <a:p>
            <a:endParaRPr lang="en-US" b="0" i="0" dirty="0">
              <a:effectLst/>
            </a:endParaRPr>
          </a:p>
          <a:p>
            <a:r>
              <a:rPr lang="en-US" b="0" i="0" dirty="0">
                <a:effectLst/>
              </a:rPr>
              <a:t>Ventriculomegaly is a medical condition characterized by the enlargement of the fluid-filled cavities (ventricles) within the brain. These ventricles are a part of the brain's natural anatomy and are responsible for producing and circulating cerebrospinal fluid (CSF), which helps protect and nourish the brain</a:t>
            </a:r>
            <a:r>
              <a:rPr lang="en-US" b="0" i="0" dirty="0">
                <a:effectLst/>
                <a:latin typeface="Söhne"/>
              </a:rPr>
              <a:t>.</a:t>
            </a:r>
          </a:p>
          <a:p>
            <a:pPr marL="0" indent="0">
              <a:buNone/>
            </a:pPr>
            <a:endParaRPr lang="en-US" dirty="0"/>
          </a:p>
          <a:p>
            <a:pPr marL="107950"/>
            <a:r>
              <a:rPr lang="en-US" sz="2800" dirty="0"/>
              <a:t>It can be challenging to accurately diagnose mild cases of ventriculomegaly, and even experienced radiologists might make unforced errors.</a:t>
            </a:r>
            <a:endParaRPr lang="en-US" sz="2800" dirty="0">
              <a:cs typeface="Calibri"/>
            </a:endParaRPr>
          </a:p>
          <a:p>
            <a:pPr marL="107950"/>
            <a:endParaRPr lang="en-US" sz="2800" dirty="0"/>
          </a:p>
          <a:p>
            <a:pPr marL="107950"/>
            <a:r>
              <a:rPr lang="en-US" dirty="0"/>
              <a:t>This project would</a:t>
            </a:r>
            <a:r>
              <a:rPr lang="en-US" sz="2800" dirty="0"/>
              <a:t> help reduce the number of false positives and false negatives in the case of ventriculomegaly.</a:t>
            </a:r>
            <a:endParaRPr lang="en-US" sz="2800" dirty="0">
              <a:cs typeface="Calibri"/>
            </a:endParaRPr>
          </a:p>
          <a:p>
            <a:pPr marL="0" indent="0">
              <a:buNone/>
            </a:pPr>
            <a:endParaRPr lang="en-US" dirty="0"/>
          </a:p>
        </p:txBody>
      </p:sp>
    </p:spTree>
    <p:extLst>
      <p:ext uri="{BB962C8B-B14F-4D97-AF65-F5344CB8AC3E}">
        <p14:creationId xmlns:p14="http://schemas.microsoft.com/office/powerpoint/2010/main" val="58330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CDDB31-6758-6868-42A2-C6BC72B22C93}"/>
              </a:ext>
            </a:extLst>
          </p:cNvPr>
          <p:cNvSpPr>
            <a:spLocks noGrp="1"/>
          </p:cNvSpPr>
          <p:nvPr>
            <p:ph idx="1"/>
          </p:nvPr>
        </p:nvSpPr>
        <p:spPr>
          <a:xfrm>
            <a:off x="571499" y="974958"/>
            <a:ext cx="11287126" cy="4911491"/>
          </a:xfrm>
        </p:spPr>
        <p:txBody>
          <a:bodyPr/>
          <a:lstStyle/>
          <a:p>
            <a:r>
              <a:rPr lang="en-US" sz="2400" dirty="0"/>
              <a:t>GRADCAM-XAI model</a:t>
            </a:r>
          </a:p>
          <a:p>
            <a:pPr marL="0" indent="0">
              <a:buNone/>
            </a:pPr>
            <a:endParaRPr lang="en-IN" sz="2400" dirty="0"/>
          </a:p>
          <a:p>
            <a:pPr marL="0" indent="0">
              <a:buNone/>
            </a:pPr>
            <a:r>
              <a:rPr lang="en-IN" sz="2400" dirty="0"/>
              <a:t>Original image			Heatmap		         Superimposed image</a:t>
            </a:r>
          </a:p>
        </p:txBody>
      </p:sp>
      <p:sp>
        <p:nvSpPr>
          <p:cNvPr id="3" name="Title 2">
            <a:extLst>
              <a:ext uri="{FF2B5EF4-FFF2-40B4-BE49-F238E27FC236}">
                <a16:creationId xmlns:a16="http://schemas.microsoft.com/office/drawing/2014/main" id="{9D9BAC9C-BE8C-8D64-CB66-C6AD52C78EF8}"/>
              </a:ext>
            </a:extLst>
          </p:cNvPr>
          <p:cNvSpPr>
            <a:spLocks noGrp="1"/>
          </p:cNvSpPr>
          <p:nvPr>
            <p:ph type="title"/>
          </p:nvPr>
        </p:nvSpPr>
        <p:spPr/>
        <p:txBody>
          <a:bodyPr>
            <a:normAutofit fontScale="90000"/>
          </a:bodyPr>
          <a:lstStyle/>
          <a:p>
            <a:r>
              <a:rPr lang="en-IN" dirty="0"/>
              <a:t>Experiments and Results</a:t>
            </a:r>
          </a:p>
        </p:txBody>
      </p:sp>
      <p:pic>
        <p:nvPicPr>
          <p:cNvPr id="6" name="Picture 5">
            <a:extLst>
              <a:ext uri="{FF2B5EF4-FFF2-40B4-BE49-F238E27FC236}">
                <a16:creationId xmlns:a16="http://schemas.microsoft.com/office/drawing/2014/main" id="{84BDB759-D1BB-6521-B49E-0938D67D8730}"/>
              </a:ext>
            </a:extLst>
          </p:cNvPr>
          <p:cNvPicPr>
            <a:picLocks noChangeAspect="1"/>
          </p:cNvPicPr>
          <p:nvPr/>
        </p:nvPicPr>
        <p:blipFill>
          <a:blip r:embed="rId2"/>
          <a:stretch>
            <a:fillRect/>
          </a:stretch>
        </p:blipFill>
        <p:spPr>
          <a:xfrm>
            <a:off x="571499" y="2485881"/>
            <a:ext cx="2421018" cy="2363098"/>
          </a:xfrm>
          <a:prstGeom prst="rect">
            <a:avLst/>
          </a:prstGeom>
        </p:spPr>
      </p:pic>
      <p:pic>
        <p:nvPicPr>
          <p:cNvPr id="10" name="Picture 9">
            <a:extLst>
              <a:ext uri="{FF2B5EF4-FFF2-40B4-BE49-F238E27FC236}">
                <a16:creationId xmlns:a16="http://schemas.microsoft.com/office/drawing/2014/main" id="{32DF3CC3-BF83-212F-3119-65DC8939FAA9}"/>
              </a:ext>
            </a:extLst>
          </p:cNvPr>
          <p:cNvPicPr>
            <a:picLocks noChangeAspect="1"/>
          </p:cNvPicPr>
          <p:nvPr/>
        </p:nvPicPr>
        <p:blipFill>
          <a:blip r:embed="rId3"/>
          <a:stretch>
            <a:fillRect/>
          </a:stretch>
        </p:blipFill>
        <p:spPr>
          <a:xfrm>
            <a:off x="4557487" y="2485881"/>
            <a:ext cx="2602094" cy="2468491"/>
          </a:xfrm>
          <a:prstGeom prst="rect">
            <a:avLst/>
          </a:prstGeom>
        </p:spPr>
      </p:pic>
      <p:pic>
        <p:nvPicPr>
          <p:cNvPr id="12" name="Picture 11">
            <a:extLst>
              <a:ext uri="{FF2B5EF4-FFF2-40B4-BE49-F238E27FC236}">
                <a16:creationId xmlns:a16="http://schemas.microsoft.com/office/drawing/2014/main" id="{195CA7B9-1208-FB85-0D8C-F09CFFCE11F9}"/>
              </a:ext>
            </a:extLst>
          </p:cNvPr>
          <p:cNvPicPr>
            <a:picLocks noChangeAspect="1"/>
          </p:cNvPicPr>
          <p:nvPr/>
        </p:nvPicPr>
        <p:blipFill>
          <a:blip r:embed="rId4"/>
          <a:stretch>
            <a:fillRect/>
          </a:stretch>
        </p:blipFill>
        <p:spPr>
          <a:xfrm>
            <a:off x="8724550" y="2485893"/>
            <a:ext cx="2602093" cy="2501040"/>
          </a:xfrm>
          <a:prstGeom prst="rect">
            <a:avLst/>
          </a:prstGeom>
        </p:spPr>
      </p:pic>
    </p:spTree>
    <p:extLst>
      <p:ext uri="{BB962C8B-B14F-4D97-AF65-F5344CB8AC3E}">
        <p14:creationId xmlns:p14="http://schemas.microsoft.com/office/powerpoint/2010/main" val="3969322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70BF68-238F-11BD-61EA-AC27FEA20825}"/>
              </a:ext>
            </a:extLst>
          </p:cNvPr>
          <p:cNvSpPr>
            <a:spLocks noGrp="1"/>
          </p:cNvSpPr>
          <p:nvPr>
            <p:ph idx="1"/>
          </p:nvPr>
        </p:nvSpPr>
        <p:spPr>
          <a:xfrm>
            <a:off x="344311" y="823324"/>
            <a:ext cx="11503377" cy="5211352"/>
          </a:xfrm>
        </p:spPr>
        <p:txBody>
          <a:bodyPr>
            <a:noAutofit/>
          </a:bodyPr>
          <a:lstStyle/>
          <a:p>
            <a:pPr>
              <a:lnSpc>
                <a:spcPct val="100000"/>
              </a:lnSpc>
            </a:pPr>
            <a:r>
              <a:rPr lang="en-IN" sz="2400" dirty="0"/>
              <a:t>Clearly state your findings/inferences from each of the experiments</a:t>
            </a:r>
          </a:p>
          <a:p>
            <a:pPr marL="0" indent="0">
              <a:lnSpc>
                <a:spcPct val="100000"/>
              </a:lnSpc>
              <a:buNone/>
            </a:pPr>
            <a:r>
              <a:rPr lang="en-IN" sz="1700" dirty="0"/>
              <a:t>   </a:t>
            </a:r>
            <a:r>
              <a:rPr lang="en-IN" sz="2400" dirty="0">
                <a:highlight>
                  <a:srgbClr val="FFFF00"/>
                </a:highlight>
              </a:rPr>
              <a:t>LIME -</a:t>
            </a:r>
            <a:endParaRPr lang="en-IN" sz="1700" dirty="0">
              <a:highlight>
                <a:srgbClr val="FFFF00"/>
              </a:highlight>
            </a:endParaRPr>
          </a:p>
          <a:p>
            <a:r>
              <a:rPr lang="en-IN" sz="1800" dirty="0"/>
              <a:t>Finding – </a:t>
            </a:r>
            <a:r>
              <a:rPr lang="en-GB" sz="1800" dirty="0"/>
              <a:t>LIME may reveal biases in the model by showing which features the model relies on for predictions. </a:t>
            </a:r>
          </a:p>
          <a:p>
            <a:pPr marL="0" indent="0">
              <a:buNone/>
            </a:pPr>
            <a:r>
              <a:rPr lang="en-GB" sz="1800" dirty="0"/>
              <a:t>     </a:t>
            </a:r>
            <a:r>
              <a:rPr lang="en-IN" sz="1800" dirty="0"/>
              <a:t>Inference - </a:t>
            </a:r>
            <a:r>
              <a:rPr lang="en-GB" sz="1800" dirty="0"/>
              <a:t>This can be important in ensuring that the model is not making predictions based on irrelevant information. </a:t>
            </a:r>
          </a:p>
          <a:p>
            <a:r>
              <a:rPr lang="en-IN" sz="1800" dirty="0"/>
              <a:t>Finding - </a:t>
            </a:r>
            <a:r>
              <a:rPr lang="en-GB" sz="1800" dirty="0"/>
              <a:t>LIME generates local, instance-specific explanations. For each image, you'll get an explanation of why the model made a particular prediction.</a:t>
            </a:r>
          </a:p>
          <a:p>
            <a:pPr marL="0" indent="0">
              <a:buNone/>
            </a:pPr>
            <a:r>
              <a:rPr lang="en-GB" sz="1800" dirty="0"/>
              <a:t>     Inference - This can be crucial for clinicians to verify whether the model is focusing on clinically relevant features.</a:t>
            </a:r>
          </a:p>
          <a:p>
            <a:r>
              <a:rPr lang="en-GB" sz="1800" dirty="0"/>
              <a:t>Finding - LIME helps visualize the local decision boundaries around a particular instance. </a:t>
            </a:r>
          </a:p>
          <a:p>
            <a:pPr marL="0" indent="0">
              <a:buNone/>
            </a:pPr>
            <a:r>
              <a:rPr lang="en-GB" sz="1800" dirty="0"/>
              <a:t>     Inference - Examining these boundaries can reveal how slight variations in the input features influence the model's output.</a:t>
            </a:r>
          </a:p>
          <a:p>
            <a:r>
              <a:rPr lang="en-GB" sz="1800" dirty="0"/>
              <a:t>Finding - LIME often employs super-pixel segmentation to generate perturbed versions of the input image.</a:t>
            </a:r>
          </a:p>
          <a:p>
            <a:pPr marL="0" indent="0">
              <a:buNone/>
            </a:pPr>
            <a:r>
              <a:rPr lang="en-GB" sz="1800" dirty="0"/>
              <a:t>     Inference –  By analysing which pixels contribute the most to the model's prediction, you can identify the spatial regions in the image that are most relevant for predicting ventriculomegaly.</a:t>
            </a:r>
            <a:endParaRPr lang="en-IN" sz="1800" dirty="0">
              <a:highlight>
                <a:srgbClr val="FFFF00"/>
              </a:highlight>
            </a:endParaRPr>
          </a:p>
          <a:p>
            <a:pPr marL="0" indent="0">
              <a:buNone/>
            </a:pPr>
            <a:r>
              <a:rPr lang="en-IN" sz="1600" dirty="0"/>
              <a:t>     </a:t>
            </a:r>
          </a:p>
          <a:p>
            <a:endParaRPr lang="en-IN" sz="1600" dirty="0"/>
          </a:p>
          <a:p>
            <a:pPr marL="0" indent="0">
              <a:buNone/>
            </a:pPr>
            <a:endParaRPr lang="en-IN" sz="1600" dirty="0"/>
          </a:p>
        </p:txBody>
      </p:sp>
      <p:sp>
        <p:nvSpPr>
          <p:cNvPr id="3" name="Title 2">
            <a:extLst>
              <a:ext uri="{FF2B5EF4-FFF2-40B4-BE49-F238E27FC236}">
                <a16:creationId xmlns:a16="http://schemas.microsoft.com/office/drawing/2014/main" id="{38D5245E-5106-AC1D-8A5C-ACAF43D2A071}"/>
              </a:ext>
            </a:extLst>
          </p:cNvPr>
          <p:cNvSpPr>
            <a:spLocks noGrp="1"/>
          </p:cNvSpPr>
          <p:nvPr>
            <p:ph type="title"/>
          </p:nvPr>
        </p:nvSpPr>
        <p:spPr>
          <a:xfrm>
            <a:off x="383822" y="250248"/>
            <a:ext cx="10515600" cy="421441"/>
          </a:xfrm>
        </p:spPr>
        <p:txBody>
          <a:bodyPr>
            <a:normAutofit fontScale="90000"/>
          </a:bodyPr>
          <a:lstStyle/>
          <a:p>
            <a:r>
              <a:rPr lang="en-IN" dirty="0"/>
              <a:t>Findings</a:t>
            </a:r>
          </a:p>
        </p:txBody>
      </p:sp>
    </p:spTree>
    <p:extLst>
      <p:ext uri="{BB962C8B-B14F-4D97-AF65-F5344CB8AC3E}">
        <p14:creationId xmlns:p14="http://schemas.microsoft.com/office/powerpoint/2010/main" val="1009592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74B54E-20A9-D178-503A-790283A1525B}"/>
              </a:ext>
            </a:extLst>
          </p:cNvPr>
          <p:cNvSpPr>
            <a:spLocks noGrp="1"/>
          </p:cNvSpPr>
          <p:nvPr>
            <p:ph idx="1"/>
          </p:nvPr>
        </p:nvSpPr>
        <p:spPr>
          <a:xfrm>
            <a:off x="299156" y="884521"/>
            <a:ext cx="10515600" cy="5301790"/>
          </a:xfrm>
        </p:spPr>
        <p:txBody>
          <a:bodyPr>
            <a:normAutofit lnSpcReduction="10000"/>
          </a:bodyPr>
          <a:lstStyle/>
          <a:p>
            <a:pPr marL="0" indent="0">
              <a:lnSpc>
                <a:spcPct val="150000"/>
              </a:lnSpc>
              <a:buNone/>
            </a:pPr>
            <a:r>
              <a:rPr lang="en-GB" dirty="0">
                <a:highlight>
                  <a:srgbClr val="FFFF00"/>
                </a:highlight>
              </a:rPr>
              <a:t>GRADCAM-</a:t>
            </a:r>
          </a:p>
          <a:p>
            <a:pPr>
              <a:lnSpc>
                <a:spcPct val="100000"/>
              </a:lnSpc>
            </a:pPr>
            <a:r>
              <a:rPr lang="en-IN" sz="1800" dirty="0"/>
              <a:t>Finding - </a:t>
            </a:r>
            <a:r>
              <a:rPr lang="en-GB" sz="1800" dirty="0"/>
              <a:t>Quantify the contribution of different regions by analysing the pixel values in the Grad-CAM heatmap.</a:t>
            </a:r>
          </a:p>
          <a:p>
            <a:pPr marL="0" indent="0">
              <a:lnSpc>
                <a:spcPct val="100000"/>
              </a:lnSpc>
              <a:buNone/>
            </a:pPr>
            <a:r>
              <a:rPr lang="en-GB" sz="1800" dirty="0"/>
              <a:t>    Inference - This can help prioritize and rank the importance of different areas in the image.</a:t>
            </a:r>
          </a:p>
          <a:p>
            <a:pPr>
              <a:lnSpc>
                <a:spcPct val="100000"/>
              </a:lnSpc>
            </a:pPr>
            <a:r>
              <a:rPr lang="en-GB" sz="1800" dirty="0"/>
              <a:t>Finding - The attention maps generated by Grad-CAM visualize the intensity of the model's focus on different parts of the image</a:t>
            </a:r>
          </a:p>
          <a:p>
            <a:pPr marL="0" indent="0">
              <a:lnSpc>
                <a:spcPct val="100000"/>
              </a:lnSpc>
              <a:buNone/>
            </a:pPr>
            <a:r>
              <a:rPr lang="en-GB" sz="1800" dirty="0"/>
              <a:t>    Inference - Examining these maps can reveal whether certain regions, such as the ventricles, are consistently attended to by the model</a:t>
            </a:r>
          </a:p>
          <a:p>
            <a:pPr>
              <a:lnSpc>
                <a:spcPct val="100000"/>
              </a:lnSpc>
            </a:pPr>
            <a:r>
              <a:rPr lang="en-GB" sz="1800" dirty="0"/>
              <a:t>Finding - Grad-CAM helps distinguish between similar classes by emphasizing different regions.</a:t>
            </a:r>
          </a:p>
          <a:p>
            <a:pPr marL="0" indent="0">
              <a:lnSpc>
                <a:spcPct val="100000"/>
              </a:lnSpc>
              <a:buNone/>
            </a:pPr>
            <a:r>
              <a:rPr lang="en-GB" sz="1800" dirty="0"/>
              <a:t>    Inference -  The model can capture subtle differences between classes, enhancing its  potential utility in nuanced medical classifications.</a:t>
            </a:r>
          </a:p>
          <a:p>
            <a:pPr>
              <a:lnSpc>
                <a:spcPct val="100000"/>
              </a:lnSpc>
            </a:pPr>
            <a:r>
              <a:rPr lang="en-GB" sz="1800" dirty="0"/>
              <a:t>Finding - Grad-CAM consistently emphasizes regions corresponding to known diagnostic features.</a:t>
            </a:r>
          </a:p>
          <a:p>
            <a:pPr marL="0" indent="0">
              <a:lnSpc>
                <a:spcPct val="100000"/>
              </a:lnSpc>
              <a:buNone/>
            </a:pPr>
            <a:r>
              <a:rPr lang="en-GB" sz="1800" dirty="0"/>
              <a:t>    Inference - The model is aligning with established medical knowledge, reinforcing the clinical relevance of its predictions.</a:t>
            </a:r>
          </a:p>
          <a:p>
            <a:pPr marL="0" indent="0">
              <a:lnSpc>
                <a:spcPct val="100000"/>
              </a:lnSpc>
              <a:buNone/>
            </a:pPr>
            <a:endParaRPr lang="en-IN" sz="1800" dirty="0"/>
          </a:p>
        </p:txBody>
      </p:sp>
      <p:sp>
        <p:nvSpPr>
          <p:cNvPr id="7" name="TextBox 6">
            <a:extLst>
              <a:ext uri="{FF2B5EF4-FFF2-40B4-BE49-F238E27FC236}">
                <a16:creationId xmlns:a16="http://schemas.microsoft.com/office/drawing/2014/main" id="{D12BCCC6-73F9-F7D3-89E7-2FF02CF1935E}"/>
              </a:ext>
            </a:extLst>
          </p:cNvPr>
          <p:cNvSpPr txBox="1"/>
          <p:nvPr/>
        </p:nvSpPr>
        <p:spPr>
          <a:xfrm>
            <a:off x="299156" y="176635"/>
            <a:ext cx="6107288" cy="707886"/>
          </a:xfrm>
          <a:prstGeom prst="rect">
            <a:avLst/>
          </a:prstGeom>
          <a:noFill/>
        </p:spPr>
        <p:txBody>
          <a:bodyPr wrap="square">
            <a:spAutoFit/>
          </a:bodyPr>
          <a:lstStyle/>
          <a:p>
            <a:r>
              <a:rPr kumimoji="0" lang="en-IN" sz="4000" b="0" i="0" u="none" strike="noStrike" kern="1200" cap="none" spc="0" normalizeH="0" baseline="0" noProof="0" dirty="0">
                <a:ln>
                  <a:noFill/>
                </a:ln>
                <a:solidFill>
                  <a:srgbClr val="A4123F"/>
                </a:solidFill>
                <a:effectLst/>
                <a:uLnTx/>
                <a:uFillTx/>
                <a:latin typeface="Georgia" panose="02040502050405020303" pitchFamily="18" charset="0"/>
                <a:ea typeface="+mj-ea"/>
                <a:cs typeface="+mj-cs"/>
              </a:rPr>
              <a:t>Findings</a:t>
            </a:r>
            <a:endParaRPr lang="en-IN" dirty="0"/>
          </a:p>
        </p:txBody>
      </p:sp>
    </p:spTree>
    <p:extLst>
      <p:ext uri="{BB962C8B-B14F-4D97-AF65-F5344CB8AC3E}">
        <p14:creationId xmlns:p14="http://schemas.microsoft.com/office/powerpoint/2010/main" val="4003661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2DDDD6-378A-4F05-A894-79D6F14B499C}"/>
              </a:ext>
            </a:extLst>
          </p:cNvPr>
          <p:cNvSpPr>
            <a:spLocks noGrp="1"/>
          </p:cNvSpPr>
          <p:nvPr>
            <p:ph idx="1"/>
          </p:nvPr>
        </p:nvSpPr>
        <p:spPr/>
        <p:txBody>
          <a:bodyPr>
            <a:normAutofit fontScale="70000" lnSpcReduction="20000"/>
          </a:bodyPr>
          <a:lstStyle/>
          <a:p>
            <a:pPr marL="0" indent="0" algn="l">
              <a:buNone/>
            </a:pPr>
            <a:r>
              <a:rPr lang="en-GB" b="1" i="0" dirty="0">
                <a:effectLst/>
                <a:highlight>
                  <a:srgbClr val="FFFF00"/>
                </a:highlight>
                <a:latin typeface="Söhne"/>
              </a:rPr>
              <a:t>LIME :</a:t>
            </a:r>
          </a:p>
          <a:p>
            <a:pPr algn="l">
              <a:buFont typeface="+mj-lt"/>
              <a:buAutoNum type="arabicPeriod"/>
            </a:pPr>
            <a:r>
              <a:rPr lang="en-GB" b="1" i="0" dirty="0">
                <a:effectLst/>
                <a:latin typeface="Söhne"/>
              </a:rPr>
              <a:t>Model Debugging:</a:t>
            </a:r>
            <a:endParaRPr lang="en-GB" b="0" i="0" dirty="0">
              <a:effectLst/>
              <a:latin typeface="Söhne"/>
            </a:endParaRPr>
          </a:p>
          <a:p>
            <a:pPr marL="742950" lvl="1" indent="-285750" algn="l">
              <a:buFont typeface="+mj-lt"/>
              <a:buAutoNum type="arabicPeriod"/>
            </a:pPr>
            <a:r>
              <a:rPr lang="en-GB" b="1" i="0" dirty="0">
                <a:effectLst/>
                <a:latin typeface="Söhne"/>
              </a:rPr>
              <a:t>Implication:</a:t>
            </a:r>
            <a:r>
              <a:rPr lang="en-GB" b="0" i="0" dirty="0">
                <a:effectLst/>
                <a:latin typeface="Söhne"/>
              </a:rPr>
              <a:t> LIME helps identify instances where a model might be making unexpected or incorrect predictions.</a:t>
            </a:r>
          </a:p>
          <a:p>
            <a:pPr marL="742950" lvl="1" indent="-285750" algn="l">
              <a:buFont typeface="+mj-lt"/>
              <a:buAutoNum type="arabicPeriod"/>
            </a:pPr>
            <a:r>
              <a:rPr lang="en-GB" b="1" i="0" dirty="0">
                <a:effectLst/>
                <a:latin typeface="Söhne"/>
              </a:rPr>
              <a:t>Application:</a:t>
            </a:r>
            <a:r>
              <a:rPr lang="en-GB" b="0" i="0" dirty="0">
                <a:effectLst/>
                <a:latin typeface="Söhne"/>
              </a:rPr>
              <a:t> Debugging models becomes more efficient, leading to improved overall performance.</a:t>
            </a:r>
          </a:p>
          <a:p>
            <a:pPr algn="l">
              <a:buFont typeface="+mj-lt"/>
              <a:buAutoNum type="arabicPeriod"/>
            </a:pPr>
            <a:r>
              <a:rPr lang="en-GB" b="1" i="0" dirty="0">
                <a:effectLst/>
                <a:latin typeface="Söhne"/>
              </a:rPr>
              <a:t>User Trust and Adoption:</a:t>
            </a:r>
            <a:endParaRPr lang="en-GB" b="0" i="0" dirty="0">
              <a:effectLst/>
              <a:latin typeface="Söhne"/>
            </a:endParaRPr>
          </a:p>
          <a:p>
            <a:pPr marL="742950" lvl="1" indent="-285750" algn="l">
              <a:buFont typeface="+mj-lt"/>
              <a:buAutoNum type="arabicPeriod"/>
            </a:pPr>
            <a:r>
              <a:rPr lang="en-GB" b="1" i="0" dirty="0">
                <a:effectLst/>
                <a:latin typeface="Söhne"/>
              </a:rPr>
              <a:t>Implication:</a:t>
            </a:r>
            <a:r>
              <a:rPr lang="en-GB" b="0" i="0" dirty="0">
                <a:effectLst/>
                <a:latin typeface="Söhne"/>
              </a:rPr>
              <a:t> Providing understandable explanations for individual predictions enhances user trust in AI systems.</a:t>
            </a:r>
          </a:p>
          <a:p>
            <a:pPr marL="742950" lvl="1" indent="-285750" algn="l">
              <a:buFont typeface="+mj-lt"/>
              <a:buAutoNum type="arabicPeriod"/>
            </a:pPr>
            <a:r>
              <a:rPr lang="en-GB" b="1" i="0" dirty="0">
                <a:effectLst/>
                <a:latin typeface="Söhne"/>
              </a:rPr>
              <a:t>Application:</a:t>
            </a:r>
            <a:r>
              <a:rPr lang="en-GB" b="0" i="0" dirty="0">
                <a:effectLst/>
                <a:latin typeface="Söhne"/>
              </a:rPr>
              <a:t> Users, including clinicians and end-users, are more likely to adopt and trust models when they can comprehend and verify the reasoning behind predictions.</a:t>
            </a:r>
          </a:p>
          <a:p>
            <a:pPr algn="l">
              <a:buFont typeface="+mj-lt"/>
              <a:buAutoNum type="arabicPeriod"/>
            </a:pPr>
            <a:r>
              <a:rPr lang="en-GB" b="1" i="0" dirty="0">
                <a:effectLst/>
                <a:latin typeface="Söhne"/>
              </a:rPr>
              <a:t>Model Selection and Validation:</a:t>
            </a:r>
            <a:endParaRPr lang="en-GB" b="0" i="0" dirty="0">
              <a:effectLst/>
              <a:latin typeface="Söhne"/>
            </a:endParaRPr>
          </a:p>
          <a:p>
            <a:pPr marL="742950" lvl="1" indent="-285750" algn="l">
              <a:buFont typeface="+mj-lt"/>
              <a:buAutoNum type="arabicPeriod"/>
            </a:pPr>
            <a:r>
              <a:rPr lang="en-GB" b="1" i="0" dirty="0">
                <a:effectLst/>
                <a:latin typeface="Söhne"/>
              </a:rPr>
              <a:t>Implication:</a:t>
            </a:r>
            <a:r>
              <a:rPr lang="en-GB" b="0" i="0" dirty="0">
                <a:effectLst/>
                <a:latin typeface="Söhne"/>
              </a:rPr>
              <a:t> LIME allows for the comparison of different models by providing interpretable insights into their decision-making.</a:t>
            </a:r>
          </a:p>
          <a:p>
            <a:pPr marL="742950" lvl="1" indent="-285750" algn="l">
              <a:buFont typeface="+mj-lt"/>
              <a:buAutoNum type="arabicPeriod"/>
            </a:pPr>
            <a:r>
              <a:rPr lang="en-GB" b="1" i="0" dirty="0">
                <a:effectLst/>
                <a:latin typeface="Söhne"/>
              </a:rPr>
              <a:t>Application:</a:t>
            </a:r>
            <a:r>
              <a:rPr lang="en-GB" b="0" i="0" dirty="0">
                <a:effectLst/>
                <a:latin typeface="Söhne"/>
              </a:rPr>
              <a:t> Researchers and practitioners can use LIME to choose models that align better with domain requirements or to validate the performance of existing models.</a:t>
            </a:r>
          </a:p>
          <a:p>
            <a:pPr algn="l">
              <a:buFont typeface="+mj-lt"/>
              <a:buAutoNum type="arabicPeriod"/>
            </a:pPr>
            <a:r>
              <a:rPr lang="en-GB" b="1" i="0" dirty="0">
                <a:effectLst/>
                <a:latin typeface="Söhne"/>
              </a:rPr>
              <a:t>Bias Detection and Mitigation:</a:t>
            </a:r>
            <a:endParaRPr lang="en-GB" b="0" i="0" dirty="0">
              <a:effectLst/>
              <a:latin typeface="Söhne"/>
            </a:endParaRPr>
          </a:p>
          <a:p>
            <a:pPr marL="742950" lvl="1" indent="-285750" algn="l">
              <a:buFont typeface="+mj-lt"/>
              <a:buAutoNum type="arabicPeriod"/>
            </a:pPr>
            <a:r>
              <a:rPr lang="en-GB" b="1" i="0" dirty="0">
                <a:effectLst/>
                <a:latin typeface="Söhne"/>
              </a:rPr>
              <a:t>Implication:</a:t>
            </a:r>
            <a:r>
              <a:rPr lang="en-GB" b="0" i="0" dirty="0">
                <a:effectLst/>
                <a:latin typeface="Söhne"/>
              </a:rPr>
              <a:t> LIME helps uncover biases by highlighting features that significantly influence predictions.</a:t>
            </a:r>
          </a:p>
          <a:p>
            <a:pPr marL="742950" lvl="1" indent="-285750" algn="l">
              <a:buFont typeface="+mj-lt"/>
              <a:buAutoNum type="arabicPeriod"/>
            </a:pPr>
            <a:r>
              <a:rPr lang="en-GB" b="1" i="0" dirty="0">
                <a:effectLst/>
                <a:latin typeface="Söhne"/>
              </a:rPr>
              <a:t>Application:</a:t>
            </a:r>
            <a:r>
              <a:rPr lang="en-GB" b="0" i="0" dirty="0">
                <a:effectLst/>
                <a:latin typeface="Söhne"/>
              </a:rPr>
              <a:t> Detection of biased behaviour can prompt adjustments in the training data or model architecture to mitigate biases and enhance fairness.</a:t>
            </a:r>
          </a:p>
          <a:p>
            <a:endParaRPr lang="en-IN" dirty="0"/>
          </a:p>
        </p:txBody>
      </p:sp>
      <p:sp>
        <p:nvSpPr>
          <p:cNvPr id="3" name="Title 2">
            <a:extLst>
              <a:ext uri="{FF2B5EF4-FFF2-40B4-BE49-F238E27FC236}">
                <a16:creationId xmlns:a16="http://schemas.microsoft.com/office/drawing/2014/main" id="{23795F5B-5023-0A56-BC90-4F4CB8F26944}"/>
              </a:ext>
            </a:extLst>
          </p:cNvPr>
          <p:cNvSpPr>
            <a:spLocks noGrp="1"/>
          </p:cNvSpPr>
          <p:nvPr>
            <p:ph type="title"/>
          </p:nvPr>
        </p:nvSpPr>
        <p:spPr>
          <a:xfrm>
            <a:off x="424744" y="601941"/>
            <a:ext cx="10515600" cy="421441"/>
          </a:xfrm>
        </p:spPr>
        <p:txBody>
          <a:bodyPr>
            <a:normAutofit fontScale="90000"/>
          </a:bodyPr>
          <a:lstStyle/>
          <a:p>
            <a:r>
              <a:rPr lang="en-IN" sz="4000" dirty="0"/>
              <a:t>State the practical implications</a:t>
            </a:r>
            <a:br>
              <a:rPr lang="en-IN" sz="4000" dirty="0"/>
            </a:br>
            <a:endParaRPr lang="en-IN" dirty="0"/>
          </a:p>
        </p:txBody>
      </p:sp>
    </p:spTree>
    <p:extLst>
      <p:ext uri="{BB962C8B-B14F-4D97-AF65-F5344CB8AC3E}">
        <p14:creationId xmlns:p14="http://schemas.microsoft.com/office/powerpoint/2010/main" val="4175291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2DDDD6-378A-4F05-A894-79D6F14B499C}"/>
              </a:ext>
            </a:extLst>
          </p:cNvPr>
          <p:cNvSpPr>
            <a:spLocks noGrp="1"/>
          </p:cNvSpPr>
          <p:nvPr>
            <p:ph idx="1"/>
          </p:nvPr>
        </p:nvSpPr>
        <p:spPr>
          <a:xfrm>
            <a:off x="424744" y="1110910"/>
            <a:ext cx="10515600" cy="4908082"/>
          </a:xfrm>
        </p:spPr>
        <p:txBody>
          <a:bodyPr>
            <a:normAutofit fontScale="62500" lnSpcReduction="20000"/>
          </a:bodyPr>
          <a:lstStyle/>
          <a:p>
            <a:pPr marL="0" indent="0" algn="l">
              <a:lnSpc>
                <a:spcPct val="170000"/>
              </a:lnSpc>
              <a:buNone/>
            </a:pPr>
            <a:r>
              <a:rPr lang="en-GB" sz="3800" b="1" i="0" dirty="0">
                <a:effectLst/>
                <a:highlight>
                  <a:srgbClr val="FFFF00"/>
                </a:highlight>
                <a:latin typeface="Söhne"/>
              </a:rPr>
              <a:t>Grad-CAM :</a:t>
            </a:r>
            <a:endParaRPr lang="en-GB" sz="3800" b="1" dirty="0">
              <a:highlight>
                <a:srgbClr val="FFFF00"/>
              </a:highlight>
              <a:latin typeface="Söhne"/>
            </a:endParaRPr>
          </a:p>
          <a:p>
            <a:pPr algn="l">
              <a:lnSpc>
                <a:spcPct val="170000"/>
              </a:lnSpc>
              <a:buFont typeface="+mj-lt"/>
              <a:buAutoNum type="arabicPeriod"/>
            </a:pPr>
            <a:r>
              <a:rPr lang="en-GB" sz="2900" b="1" i="0" dirty="0">
                <a:effectLst/>
                <a:latin typeface="Söhne"/>
              </a:rPr>
              <a:t>Precision in Surgical Planning:</a:t>
            </a:r>
            <a:endParaRPr lang="en-GB" sz="2900" b="0" i="0" dirty="0">
              <a:effectLst/>
              <a:latin typeface="Söhne"/>
            </a:endParaRPr>
          </a:p>
          <a:p>
            <a:pPr marL="742950" lvl="1" indent="-285750" algn="l">
              <a:buFont typeface="+mj-lt"/>
              <a:buAutoNum type="arabicPeriod"/>
            </a:pPr>
            <a:r>
              <a:rPr lang="en-GB" sz="2500" b="1" i="0" dirty="0">
                <a:effectLst/>
                <a:latin typeface="Söhne"/>
              </a:rPr>
              <a:t>Implication:</a:t>
            </a:r>
            <a:r>
              <a:rPr lang="en-GB" sz="2500" b="0" i="0" dirty="0">
                <a:effectLst/>
                <a:latin typeface="Söhne"/>
              </a:rPr>
              <a:t> Grad-CAM helps surgeons precisely identify areas of interest in medical images.</a:t>
            </a:r>
          </a:p>
          <a:p>
            <a:pPr marL="742950" lvl="1" indent="-285750" algn="l">
              <a:buFont typeface="+mj-lt"/>
              <a:buAutoNum type="arabicPeriod"/>
            </a:pPr>
            <a:r>
              <a:rPr lang="en-GB" sz="2500" b="1" i="0" dirty="0">
                <a:effectLst/>
                <a:latin typeface="Söhne"/>
              </a:rPr>
              <a:t>Application:</a:t>
            </a:r>
            <a:r>
              <a:rPr lang="en-GB" sz="2500" b="0" i="0" dirty="0">
                <a:effectLst/>
                <a:latin typeface="Söhne"/>
              </a:rPr>
              <a:t> Surgeons can use Grad-CAM to plan procedures with a high degree of precision, focusing on specific regions that the model deems critical for diagnosis.</a:t>
            </a:r>
          </a:p>
          <a:p>
            <a:pPr algn="l">
              <a:buFont typeface="+mj-lt"/>
              <a:buAutoNum type="arabicPeriod"/>
            </a:pPr>
            <a:r>
              <a:rPr lang="en-GB" sz="2900" b="1" i="0" dirty="0">
                <a:effectLst/>
                <a:latin typeface="Söhne"/>
              </a:rPr>
              <a:t>Personalized Treatment Strategies:</a:t>
            </a:r>
            <a:endParaRPr lang="en-GB" sz="2900" b="0" i="0" dirty="0">
              <a:effectLst/>
              <a:latin typeface="Söhne"/>
            </a:endParaRPr>
          </a:p>
          <a:p>
            <a:pPr marL="742950" lvl="1" indent="-285750" algn="l">
              <a:buFont typeface="+mj-lt"/>
              <a:buAutoNum type="arabicPeriod"/>
            </a:pPr>
            <a:r>
              <a:rPr lang="en-GB" sz="2500" b="1" i="0" dirty="0">
                <a:effectLst/>
                <a:latin typeface="Söhne"/>
              </a:rPr>
              <a:t>Implication:</a:t>
            </a:r>
            <a:r>
              <a:rPr lang="en-GB" sz="2500" b="0" i="0" dirty="0">
                <a:effectLst/>
                <a:latin typeface="Söhne"/>
              </a:rPr>
              <a:t> Grad-CAM can reveal patient-specific patterns in medical images.</a:t>
            </a:r>
          </a:p>
          <a:p>
            <a:pPr marL="742950" lvl="1" indent="-285750" algn="l">
              <a:buFont typeface="+mj-lt"/>
              <a:buAutoNum type="arabicPeriod"/>
            </a:pPr>
            <a:r>
              <a:rPr lang="en-GB" sz="2500" b="1" i="0" dirty="0">
                <a:effectLst/>
                <a:latin typeface="Söhne"/>
              </a:rPr>
              <a:t>Application:</a:t>
            </a:r>
            <a:r>
              <a:rPr lang="en-GB" sz="2500" b="0" i="0" dirty="0">
                <a:effectLst/>
                <a:latin typeface="Söhne"/>
              </a:rPr>
              <a:t> In healthcare, personalized treatment plans can be developed by understanding how a model interprets images for individual patients.</a:t>
            </a:r>
          </a:p>
          <a:p>
            <a:pPr algn="l">
              <a:buFont typeface="+mj-lt"/>
              <a:buAutoNum type="arabicPeriod"/>
            </a:pPr>
            <a:r>
              <a:rPr lang="en-GB" sz="2900" b="1" i="0" dirty="0">
                <a:effectLst/>
                <a:latin typeface="Söhne"/>
              </a:rPr>
              <a:t>Quality Control in Imaging Devices:</a:t>
            </a:r>
            <a:endParaRPr lang="en-GB" sz="2900" b="0" i="0" dirty="0">
              <a:effectLst/>
              <a:latin typeface="Söhne"/>
            </a:endParaRPr>
          </a:p>
          <a:p>
            <a:pPr marL="742950" lvl="1" indent="-285750" algn="l">
              <a:buFont typeface="+mj-lt"/>
              <a:buAutoNum type="arabicPeriod"/>
            </a:pPr>
            <a:r>
              <a:rPr lang="en-GB" sz="2500" b="1" i="0" dirty="0">
                <a:effectLst/>
                <a:latin typeface="Söhne"/>
              </a:rPr>
              <a:t>Implication:</a:t>
            </a:r>
            <a:r>
              <a:rPr lang="en-GB" sz="2500" b="0" i="0" dirty="0">
                <a:effectLst/>
                <a:latin typeface="Söhne"/>
              </a:rPr>
              <a:t> Grad-CAM can be applied to assess the output of medical imaging devices.</a:t>
            </a:r>
          </a:p>
          <a:p>
            <a:pPr marL="742950" lvl="1" indent="-285750" algn="l">
              <a:buFont typeface="+mj-lt"/>
              <a:buAutoNum type="arabicPeriod"/>
            </a:pPr>
            <a:r>
              <a:rPr lang="en-GB" sz="2500" b="1" i="0" dirty="0">
                <a:effectLst/>
                <a:latin typeface="Söhne"/>
              </a:rPr>
              <a:t>Application:</a:t>
            </a:r>
            <a:r>
              <a:rPr lang="en-GB" sz="2500" b="0" i="0" dirty="0">
                <a:effectLst/>
                <a:latin typeface="Söhne"/>
              </a:rPr>
              <a:t> By highlighting regions of interest, it helps ensure the quality and accuracy of imaging equipment, contributing to better patient care.</a:t>
            </a:r>
          </a:p>
          <a:p>
            <a:pPr algn="l">
              <a:buFont typeface="+mj-lt"/>
              <a:buAutoNum type="arabicPeriod"/>
            </a:pPr>
            <a:r>
              <a:rPr lang="en-GB" sz="2900" b="1" i="0" dirty="0">
                <a:effectLst/>
                <a:latin typeface="Söhne"/>
              </a:rPr>
              <a:t>Understanding Model Biases in Imaging:</a:t>
            </a:r>
            <a:endParaRPr lang="en-GB" sz="2900" b="0" i="0" dirty="0">
              <a:effectLst/>
              <a:latin typeface="Söhne"/>
            </a:endParaRPr>
          </a:p>
          <a:p>
            <a:pPr marL="742950" lvl="1" indent="-285750" algn="l">
              <a:buFont typeface="+mj-lt"/>
              <a:buAutoNum type="arabicPeriod"/>
            </a:pPr>
            <a:r>
              <a:rPr lang="en-GB" sz="2500" b="1" i="0" dirty="0">
                <a:effectLst/>
                <a:latin typeface="Söhne"/>
              </a:rPr>
              <a:t>Implication:</a:t>
            </a:r>
            <a:r>
              <a:rPr lang="en-GB" sz="2500" b="0" i="0" dirty="0">
                <a:effectLst/>
                <a:latin typeface="Söhne"/>
              </a:rPr>
              <a:t> Grad-CAM can reveal biases in the model's attention across different demographic groups.</a:t>
            </a:r>
          </a:p>
          <a:p>
            <a:pPr marL="742950" lvl="1" indent="-285750" algn="l">
              <a:buFont typeface="+mj-lt"/>
              <a:buAutoNum type="arabicPeriod"/>
            </a:pPr>
            <a:r>
              <a:rPr lang="en-GB" sz="2500" b="1" i="0" dirty="0">
                <a:effectLst/>
                <a:latin typeface="Söhne"/>
              </a:rPr>
              <a:t>Application:</a:t>
            </a:r>
            <a:r>
              <a:rPr lang="en-GB" sz="2500" b="0" i="0" dirty="0">
                <a:effectLst/>
                <a:latin typeface="Söhne"/>
              </a:rPr>
              <a:t> This understanding is critical for mitigating biases and promoting fairness in AI applications, particularly in healthcare.</a:t>
            </a:r>
          </a:p>
          <a:p>
            <a:pPr marL="0" indent="0" algn="l">
              <a:buNone/>
            </a:pPr>
            <a:endParaRPr lang="en-GB" sz="1800" i="0" dirty="0">
              <a:effectLst/>
              <a:highlight>
                <a:srgbClr val="FFFF00"/>
              </a:highlight>
              <a:latin typeface="Söhne"/>
            </a:endParaRPr>
          </a:p>
        </p:txBody>
      </p:sp>
      <p:sp>
        <p:nvSpPr>
          <p:cNvPr id="3" name="Title 2">
            <a:extLst>
              <a:ext uri="{FF2B5EF4-FFF2-40B4-BE49-F238E27FC236}">
                <a16:creationId xmlns:a16="http://schemas.microsoft.com/office/drawing/2014/main" id="{23795F5B-5023-0A56-BC90-4F4CB8F26944}"/>
              </a:ext>
            </a:extLst>
          </p:cNvPr>
          <p:cNvSpPr>
            <a:spLocks noGrp="1"/>
          </p:cNvSpPr>
          <p:nvPr>
            <p:ph type="title"/>
          </p:nvPr>
        </p:nvSpPr>
        <p:spPr>
          <a:xfrm>
            <a:off x="424744" y="601941"/>
            <a:ext cx="10515600" cy="421441"/>
          </a:xfrm>
        </p:spPr>
        <p:txBody>
          <a:bodyPr>
            <a:normAutofit fontScale="90000"/>
          </a:bodyPr>
          <a:lstStyle/>
          <a:p>
            <a:r>
              <a:rPr lang="en-IN" sz="4000" dirty="0"/>
              <a:t>State the practical implications</a:t>
            </a:r>
            <a:br>
              <a:rPr lang="en-IN" sz="4000" dirty="0"/>
            </a:br>
            <a:endParaRPr lang="en-IN" dirty="0"/>
          </a:p>
        </p:txBody>
      </p:sp>
    </p:spTree>
    <p:extLst>
      <p:ext uri="{BB962C8B-B14F-4D97-AF65-F5344CB8AC3E}">
        <p14:creationId xmlns:p14="http://schemas.microsoft.com/office/powerpoint/2010/main" val="857251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5855C8-39BC-DE99-1E12-E8BCD821CB70}"/>
              </a:ext>
            </a:extLst>
          </p:cNvPr>
          <p:cNvSpPr>
            <a:spLocks noGrp="1"/>
          </p:cNvSpPr>
          <p:nvPr>
            <p:ph idx="1"/>
          </p:nvPr>
        </p:nvSpPr>
        <p:spPr>
          <a:xfrm>
            <a:off x="400674" y="1092100"/>
            <a:ext cx="11390652" cy="4908082"/>
          </a:xfrm>
        </p:spPr>
        <p:txBody>
          <a:bodyPr/>
          <a:lstStyle/>
          <a:p>
            <a:r>
              <a:rPr lang="en-IN" dirty="0"/>
              <a:t>Originality/Uniqueness of your project</a:t>
            </a:r>
          </a:p>
          <a:p>
            <a:endParaRPr lang="en-IN" dirty="0"/>
          </a:p>
          <a:p>
            <a:pPr marL="705600" lvl="1">
              <a:spcAft>
                <a:spcPts val="1200"/>
              </a:spcAft>
            </a:pPr>
            <a:r>
              <a:rPr lang="en-IN" dirty="0"/>
              <a:t>Few times manual judgement might not be as accurate in detection and might go unnoticed leading to problems and deformities eventually in the baby. So, to get a better and unbiased opinion, our project acts as a toolkit for the doctor for faster and accurate detection of VM.</a:t>
            </a:r>
          </a:p>
          <a:p>
            <a:pPr marL="705600" lvl="1">
              <a:spcAft>
                <a:spcPts val="1200"/>
              </a:spcAft>
            </a:pPr>
            <a:r>
              <a:rPr lang="en-GB" dirty="0"/>
              <a:t> Introducing an explanation-centric AI approach in healthcare, where the AI not only makes predictions but also provides clear and understandable explanations, enhancing transparency.</a:t>
            </a:r>
          </a:p>
          <a:p>
            <a:pPr marL="705600" lvl="1">
              <a:spcAft>
                <a:spcPts val="1200"/>
              </a:spcAft>
            </a:pPr>
            <a:r>
              <a:rPr lang="en-GB" dirty="0"/>
              <a:t>Proposing innovative techniques for quantifying and mitigating biases in the model's attention mechanisms, ensuring fairness and ethical considerations are deeply embedded in the technical framework.</a:t>
            </a:r>
            <a:endParaRPr lang="en-IN" dirty="0"/>
          </a:p>
        </p:txBody>
      </p:sp>
      <p:sp>
        <p:nvSpPr>
          <p:cNvPr id="3" name="Title 2">
            <a:extLst>
              <a:ext uri="{FF2B5EF4-FFF2-40B4-BE49-F238E27FC236}">
                <a16:creationId xmlns:a16="http://schemas.microsoft.com/office/drawing/2014/main" id="{81BE65CD-615B-52A3-74D9-504C973194E4}"/>
              </a:ext>
            </a:extLst>
          </p:cNvPr>
          <p:cNvSpPr>
            <a:spLocks noGrp="1"/>
          </p:cNvSpPr>
          <p:nvPr>
            <p:ph type="title"/>
          </p:nvPr>
        </p:nvSpPr>
        <p:spPr/>
        <p:txBody>
          <a:bodyPr>
            <a:normAutofit fontScale="90000"/>
          </a:bodyPr>
          <a:lstStyle/>
          <a:p>
            <a:r>
              <a:rPr lang="en-IN" dirty="0"/>
              <a:t>Conclusion</a:t>
            </a:r>
          </a:p>
        </p:txBody>
      </p:sp>
    </p:spTree>
    <p:extLst>
      <p:ext uri="{BB962C8B-B14F-4D97-AF65-F5344CB8AC3E}">
        <p14:creationId xmlns:p14="http://schemas.microsoft.com/office/powerpoint/2010/main" val="732822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5855C8-39BC-DE99-1E12-E8BCD821CB70}"/>
              </a:ext>
            </a:extLst>
          </p:cNvPr>
          <p:cNvSpPr>
            <a:spLocks noGrp="1"/>
          </p:cNvSpPr>
          <p:nvPr>
            <p:ph idx="1"/>
          </p:nvPr>
        </p:nvSpPr>
        <p:spPr>
          <a:xfrm>
            <a:off x="571499" y="1137256"/>
            <a:ext cx="11390652" cy="4908082"/>
          </a:xfrm>
        </p:spPr>
        <p:txBody>
          <a:bodyPr>
            <a:normAutofit lnSpcReduction="10000"/>
          </a:bodyPr>
          <a:lstStyle/>
          <a:p>
            <a:r>
              <a:rPr lang="en-IN" dirty="0"/>
              <a:t>Current limitations in the work –</a:t>
            </a:r>
          </a:p>
          <a:p>
            <a:pPr lvl="1"/>
            <a:r>
              <a:rPr lang="en-IN" dirty="0"/>
              <a:t>Dataset issue is persistent, due to the lack of availability of a proper dataset because of hospitals’ commitments to protect patient privacy and also due to the rarity of the disease.</a:t>
            </a:r>
          </a:p>
          <a:p>
            <a:pPr lvl="1"/>
            <a:r>
              <a:rPr lang="en-IN" dirty="0"/>
              <a:t>Our classification model doesn’t have a deep learning algorithm to find the length of the ventricle size from the segmentation mask which can be more helpful and accurate in detecting VM.</a:t>
            </a:r>
          </a:p>
          <a:p>
            <a:endParaRPr lang="en-IN" dirty="0"/>
          </a:p>
          <a:p>
            <a:r>
              <a:rPr lang="en-IN" dirty="0"/>
              <a:t>Future scope – </a:t>
            </a:r>
          </a:p>
          <a:p>
            <a:pPr lvl="1"/>
            <a:r>
              <a:rPr lang="en-IN" dirty="0"/>
              <a:t>Work on increasing the accuracy of both the XAI models and train it on a more discrete dataset to improve classification, segmentation as well as the explainability of the project.</a:t>
            </a:r>
          </a:p>
          <a:p>
            <a:pPr lvl="1"/>
            <a:r>
              <a:rPr lang="en-IN" dirty="0"/>
              <a:t>Improve existing classification model to include masking and finding length of ventricle size.</a:t>
            </a:r>
          </a:p>
          <a:p>
            <a:pPr marL="0" indent="0">
              <a:buNone/>
            </a:pPr>
            <a:endParaRPr lang="en-IN" dirty="0"/>
          </a:p>
        </p:txBody>
      </p:sp>
      <p:sp>
        <p:nvSpPr>
          <p:cNvPr id="3" name="Title 2">
            <a:extLst>
              <a:ext uri="{FF2B5EF4-FFF2-40B4-BE49-F238E27FC236}">
                <a16:creationId xmlns:a16="http://schemas.microsoft.com/office/drawing/2014/main" id="{81BE65CD-615B-52A3-74D9-504C973194E4}"/>
              </a:ext>
            </a:extLst>
          </p:cNvPr>
          <p:cNvSpPr>
            <a:spLocks noGrp="1"/>
          </p:cNvSpPr>
          <p:nvPr>
            <p:ph type="title"/>
          </p:nvPr>
        </p:nvSpPr>
        <p:spPr/>
        <p:txBody>
          <a:bodyPr>
            <a:normAutofit fontScale="90000"/>
          </a:bodyPr>
          <a:lstStyle/>
          <a:p>
            <a:r>
              <a:rPr lang="en-IN" dirty="0"/>
              <a:t>Conclusion</a:t>
            </a:r>
          </a:p>
        </p:txBody>
      </p:sp>
    </p:spTree>
    <p:extLst>
      <p:ext uri="{BB962C8B-B14F-4D97-AF65-F5344CB8AC3E}">
        <p14:creationId xmlns:p14="http://schemas.microsoft.com/office/powerpoint/2010/main" val="3300204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80D22F-8881-378B-D731-088B85AF04A2}"/>
              </a:ext>
            </a:extLst>
          </p:cNvPr>
          <p:cNvSpPr>
            <a:spLocks noGrp="1"/>
          </p:cNvSpPr>
          <p:nvPr>
            <p:ph idx="1"/>
          </p:nvPr>
        </p:nvSpPr>
        <p:spPr/>
        <p:txBody>
          <a:bodyPr>
            <a:normAutofit/>
          </a:bodyPr>
          <a:lstStyle/>
          <a:p>
            <a:r>
              <a:rPr lang="en-GB" sz="1800" dirty="0"/>
              <a:t>Xie HN, Wang N, He M, Zhang LH, Cai HM, Xian JB, Lin MF, Zheng J, Yang YZ. Using deep-learning algorithms to classify fetal brain ultrasound images as normal or abnormal. Ultrasound Obstet Gynecol. 2020 Oct;56(4):579-587. doi: 10.1002/uog.21967. PMID: 31909548. </a:t>
            </a:r>
          </a:p>
          <a:p>
            <a:r>
              <a:rPr lang="en-GB" sz="1800" dirty="0"/>
              <a:t> </a:t>
            </a:r>
            <a:r>
              <a:rPr lang="en-GB" sz="1800" dirty="0" err="1"/>
              <a:t>Vahedifard</a:t>
            </a:r>
            <a:r>
              <a:rPr lang="en-GB" sz="1800" dirty="0"/>
              <a:t>, F.; Ai, H.A.; </a:t>
            </a:r>
            <a:r>
              <a:rPr lang="en-GB" sz="1800" dirty="0" err="1"/>
              <a:t>Supanich</a:t>
            </a:r>
            <a:r>
              <a:rPr lang="en-GB" sz="1800" dirty="0"/>
              <a:t>, M.P.; </a:t>
            </a:r>
            <a:r>
              <a:rPr lang="en-GB" sz="1800" dirty="0" err="1"/>
              <a:t>Marathu</a:t>
            </a:r>
            <a:r>
              <a:rPr lang="en-GB" sz="1800" dirty="0"/>
              <a:t>, K.K.; Liu, X.; </a:t>
            </a:r>
            <a:r>
              <a:rPr lang="en-GB" sz="1800" dirty="0" err="1"/>
              <a:t>Kocak</a:t>
            </a:r>
            <a:r>
              <a:rPr lang="en-GB" sz="1800" dirty="0"/>
              <a:t>, M.; Ansari, S.M.; </a:t>
            </a:r>
            <a:r>
              <a:rPr lang="en-GB" sz="1800" dirty="0" err="1"/>
              <a:t>Akyuz</a:t>
            </a:r>
            <a:r>
              <a:rPr lang="en-GB" sz="1800" dirty="0"/>
              <a:t>, M.; </a:t>
            </a:r>
            <a:r>
              <a:rPr lang="en-GB" sz="1800" dirty="0" err="1"/>
              <a:t>Adepoju</a:t>
            </a:r>
            <a:r>
              <a:rPr lang="en-GB" sz="1800" dirty="0"/>
              <a:t>, J.O.; Adler, S.; et al. Automatic Ventriculomegaly Detection in Fetal Brain MRI: A Step-by-Step Deep Learning Model for Novel 2D-3D Linear Measurements. Diagnostics 2023, 13, 2355. </a:t>
            </a:r>
            <a:r>
              <a:rPr lang="en-GB" sz="1800" dirty="0">
                <a:hlinkClick r:id="rId2"/>
              </a:rPr>
              <a:t>https://doi.org/10.3390/diagnostics13142355</a:t>
            </a:r>
            <a:endParaRPr lang="en-GB" sz="1800" dirty="0"/>
          </a:p>
          <a:p>
            <a:r>
              <a:rPr lang="en-GB" sz="1800" dirty="0"/>
              <a:t> Sira LB, Kozyrev DA, </a:t>
            </a:r>
            <a:r>
              <a:rPr lang="en-GB" sz="1800" dirty="0" err="1"/>
              <a:t>Bashat</a:t>
            </a:r>
            <a:r>
              <a:rPr lang="en-GB" sz="1800" dirty="0"/>
              <a:t> DB, </a:t>
            </a:r>
            <a:r>
              <a:rPr lang="en-GB" sz="1800" dirty="0" err="1"/>
              <a:t>Constantini</a:t>
            </a:r>
            <a:r>
              <a:rPr lang="en-GB" sz="1800" dirty="0"/>
              <a:t> S, Roth J, </a:t>
            </a:r>
            <a:r>
              <a:rPr lang="en-GB" sz="1800" dirty="0" err="1"/>
              <a:t>Shiran</a:t>
            </a:r>
            <a:r>
              <a:rPr lang="en-GB" sz="1800" dirty="0"/>
              <a:t> SI. Fetal Ventriculomegaly and Hydrocephalus – What Shouldn't be Missed on Imaging?. </a:t>
            </a:r>
            <a:r>
              <a:rPr lang="en-GB" sz="1800" dirty="0" err="1"/>
              <a:t>Neurol</a:t>
            </a:r>
            <a:r>
              <a:rPr lang="en-GB" sz="1800" dirty="0"/>
              <a:t> India 2021;69, </a:t>
            </a:r>
            <a:r>
              <a:rPr lang="en-GB" sz="1800" dirty="0" err="1"/>
              <a:t>Suppl</a:t>
            </a:r>
            <a:r>
              <a:rPr lang="en-GB" sz="1800" dirty="0"/>
              <a:t> S2:298-304</a:t>
            </a:r>
          </a:p>
          <a:p>
            <a:r>
              <a:rPr lang="en-GB" sz="1800" dirty="0"/>
              <a:t>N. Siddique, S. </a:t>
            </a:r>
            <a:r>
              <a:rPr lang="en-GB" sz="1800" dirty="0" err="1"/>
              <a:t>Paheding</a:t>
            </a:r>
            <a:r>
              <a:rPr lang="en-GB" sz="1800" dirty="0"/>
              <a:t>, C. P. Elkin and V. </a:t>
            </a:r>
            <a:r>
              <a:rPr lang="en-GB" sz="1800" dirty="0" err="1"/>
              <a:t>Devabhaktuni</a:t>
            </a:r>
            <a:r>
              <a:rPr lang="en-GB" sz="1800" dirty="0"/>
              <a:t>, "U-Net and Its Variants for Medical Image Segmentation: A Review of Theory and Applications," in IEEE Access, vol. 9, pp. 82031-82057, 2021, doi: 10.1109/ACCESS.2021.3086020.</a:t>
            </a:r>
          </a:p>
          <a:p>
            <a:r>
              <a:rPr lang="en-GB" sz="1800" dirty="0"/>
              <a:t>O. </a:t>
            </a:r>
            <a:r>
              <a:rPr lang="en-GB" sz="1800" dirty="0" err="1"/>
              <a:t>Attallah</a:t>
            </a:r>
            <a:r>
              <a:rPr lang="en-GB" sz="1800" dirty="0"/>
              <a:t>, H. </a:t>
            </a:r>
            <a:r>
              <a:rPr lang="en-GB" sz="1800" dirty="0" err="1"/>
              <a:t>Gadelkarim</a:t>
            </a:r>
            <a:r>
              <a:rPr lang="en-GB" sz="1800" dirty="0"/>
              <a:t> and M. A. </a:t>
            </a:r>
            <a:r>
              <a:rPr lang="en-GB" sz="1800" dirty="0" err="1"/>
              <a:t>Sharkas</a:t>
            </a:r>
            <a:r>
              <a:rPr lang="en-GB" sz="1800" dirty="0"/>
              <a:t>, "Detecting and Classifying Fetal Brain Abnormalities Using Machine Learning Techniques," 2018 17th IEEE International Conference on Machine Learning and Applications (ICMLA), Orlando, FL, USA, 2018, pp. 1371-1376, doi: 10.1109/ICMLA.2018.00223.</a:t>
            </a:r>
          </a:p>
          <a:p>
            <a:endParaRPr lang="en-GB" sz="1800" dirty="0"/>
          </a:p>
          <a:p>
            <a:endParaRPr lang="en-GB" sz="2000" dirty="0"/>
          </a:p>
          <a:p>
            <a:endParaRPr lang="en-IN" sz="2000" dirty="0"/>
          </a:p>
        </p:txBody>
      </p:sp>
      <p:sp>
        <p:nvSpPr>
          <p:cNvPr id="3" name="Title 2">
            <a:extLst>
              <a:ext uri="{FF2B5EF4-FFF2-40B4-BE49-F238E27FC236}">
                <a16:creationId xmlns:a16="http://schemas.microsoft.com/office/drawing/2014/main" id="{AEEEEF86-278A-9475-5530-05B891D50F4E}"/>
              </a:ext>
            </a:extLst>
          </p:cNvPr>
          <p:cNvSpPr>
            <a:spLocks noGrp="1"/>
          </p:cNvSpPr>
          <p:nvPr>
            <p:ph type="title"/>
          </p:nvPr>
        </p:nvSpPr>
        <p:spPr/>
        <p:txBody>
          <a:bodyPr>
            <a:normAutofit fontScale="90000"/>
          </a:bodyPr>
          <a:lstStyle/>
          <a:p>
            <a:r>
              <a:rPr lang="en-US" dirty="0"/>
              <a:t>References</a:t>
            </a:r>
            <a:endParaRPr lang="en-IN" dirty="0"/>
          </a:p>
        </p:txBody>
      </p:sp>
    </p:spTree>
    <p:extLst>
      <p:ext uri="{BB962C8B-B14F-4D97-AF65-F5344CB8AC3E}">
        <p14:creationId xmlns:p14="http://schemas.microsoft.com/office/powerpoint/2010/main" val="4058461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3CA20-833D-DEF8-E939-A15764AF3CDB}"/>
              </a:ext>
            </a:extLst>
          </p:cNvPr>
          <p:cNvSpPr>
            <a:spLocks noGrp="1"/>
          </p:cNvSpPr>
          <p:nvPr>
            <p:ph type="title"/>
          </p:nvPr>
        </p:nvSpPr>
        <p:spPr>
          <a:xfrm>
            <a:off x="517058" y="553157"/>
            <a:ext cx="10515600" cy="5403406"/>
          </a:xfrm>
        </p:spPr>
        <p:txBody>
          <a:bodyPr>
            <a:normAutofit fontScale="90000"/>
          </a:bodyPr>
          <a:lstStyle/>
          <a:p>
            <a:r>
              <a:rPr lang="en-US" sz="3600" dirty="0">
                <a:hlinkClick r:id="rId2"/>
              </a:rPr>
              <a:t>Link to the Project Demo</a:t>
            </a:r>
            <a:br>
              <a:rPr lang="en-US" sz="3600" dirty="0"/>
            </a:br>
            <a:br>
              <a:rPr lang="en-US" sz="3600" dirty="0"/>
            </a:br>
            <a:br>
              <a:rPr lang="en-US" sz="3600" dirty="0"/>
            </a:br>
            <a:br>
              <a:rPr lang="en-US" sz="3600" dirty="0"/>
            </a:br>
            <a:br>
              <a:rPr lang="en-US" sz="3600" dirty="0"/>
            </a:br>
            <a:br>
              <a:rPr lang="en-US" sz="3600" dirty="0"/>
            </a:br>
            <a:br>
              <a:rPr lang="en-US" dirty="0"/>
            </a:br>
            <a:br>
              <a:rPr lang="en-US" dirty="0"/>
            </a:br>
            <a:endParaRPr lang="en-IN" dirty="0"/>
          </a:p>
        </p:txBody>
      </p:sp>
    </p:spTree>
    <p:extLst>
      <p:ext uri="{BB962C8B-B14F-4D97-AF65-F5344CB8AC3E}">
        <p14:creationId xmlns:p14="http://schemas.microsoft.com/office/powerpoint/2010/main" val="2252013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5EEB98-0F7D-D15C-C70A-97892B568707}"/>
              </a:ext>
            </a:extLst>
          </p:cNvPr>
          <p:cNvSpPr>
            <a:spLocks noGrp="1"/>
          </p:cNvSpPr>
          <p:nvPr>
            <p:ph type="title"/>
          </p:nvPr>
        </p:nvSpPr>
        <p:spPr/>
        <p:txBody>
          <a:bodyPr>
            <a:normAutofit fontScale="90000"/>
          </a:bodyPr>
          <a:lstStyle/>
          <a:p>
            <a:r>
              <a:rPr lang="en-US" dirty="0"/>
              <a:t>Motivation</a:t>
            </a:r>
            <a:endParaRPr lang="en-IN" dirty="0"/>
          </a:p>
        </p:txBody>
      </p:sp>
      <p:sp>
        <p:nvSpPr>
          <p:cNvPr id="9" name="Content Placeholder 8">
            <a:extLst>
              <a:ext uri="{FF2B5EF4-FFF2-40B4-BE49-F238E27FC236}">
                <a16:creationId xmlns:a16="http://schemas.microsoft.com/office/drawing/2014/main" id="{F1E7CC91-1BFE-77A2-D1EF-F14FD1D7C434}"/>
              </a:ext>
            </a:extLst>
          </p:cNvPr>
          <p:cNvSpPr>
            <a:spLocks noGrp="1"/>
          </p:cNvSpPr>
          <p:nvPr>
            <p:ph idx="1"/>
          </p:nvPr>
        </p:nvSpPr>
        <p:spPr>
          <a:xfrm>
            <a:off x="571499" y="867556"/>
            <a:ext cx="10515600" cy="5122888"/>
          </a:xfrm>
        </p:spPr>
        <p:txBody>
          <a:bodyPr>
            <a:normAutofit lnSpcReduction="10000"/>
          </a:bodyPr>
          <a:lstStyle/>
          <a:p>
            <a:endParaRPr lang="en-US" sz="1800" b="0" i="0" dirty="0">
              <a:effectLst/>
            </a:endParaRPr>
          </a:p>
          <a:p>
            <a:pPr>
              <a:lnSpc>
                <a:spcPct val="120000"/>
              </a:lnSpc>
            </a:pPr>
            <a:r>
              <a:rPr lang="en-US" sz="1800" b="0" i="0" dirty="0">
                <a:effectLst/>
                <a:cs typeface="Arial" panose="020B0604020202020204" pitchFamily="34" charset="0"/>
              </a:rPr>
              <a:t>Detecting ventriculomegaly early allows for prompt intervention and treatment. Depending on the underlying cause and severity of the condition, healthcare professionals can implement appropriate measures to address the issues, such as surgical interventions, shunt placement, or other medical therapies.</a:t>
            </a:r>
            <a:endParaRPr lang="en-US" sz="1800" dirty="0">
              <a:cs typeface="Arial" panose="020B0604020202020204" pitchFamily="34" charset="0"/>
            </a:endParaRPr>
          </a:p>
          <a:p>
            <a:pPr>
              <a:lnSpc>
                <a:spcPct val="120000"/>
              </a:lnSpc>
            </a:pPr>
            <a:r>
              <a:rPr lang="en-US" sz="1800" dirty="0">
                <a:cs typeface="Arial" panose="020B0604020202020204" pitchFamily="34" charset="0"/>
              </a:rPr>
              <a:t>A pregnant woman is having a routine ultrasound scan. The radiologist notices that the baby's lateral ventricles are slightly enlarged. However, the enlargement is mild, and the radiologist is unsure whether it is significant.</a:t>
            </a:r>
          </a:p>
          <a:p>
            <a:pPr>
              <a:lnSpc>
                <a:spcPct val="120000"/>
              </a:lnSpc>
            </a:pPr>
            <a:r>
              <a:rPr lang="en-US" sz="1800" dirty="0">
                <a:cs typeface="Arial" panose="020B0604020202020204" pitchFamily="34" charset="0"/>
              </a:rPr>
              <a:t>The radiologist uses an explainable deep learning model to help with the diagnosis. The model analyzes the ultrasound images and predicts that the baby has a high risk of ventriculomegaly  highlighting the specific features of the ultrasound images that are most predictive of ventriculomegaly.</a:t>
            </a:r>
          </a:p>
          <a:p>
            <a:pPr>
              <a:lnSpc>
                <a:spcPct val="120000"/>
              </a:lnSpc>
            </a:pPr>
            <a:r>
              <a:rPr lang="en-US" sz="1800" dirty="0">
                <a:cs typeface="Arial" panose="020B0604020202020204" pitchFamily="34" charset="0"/>
              </a:rPr>
              <a:t>In this scenario, the explainable deep learning model helped the radiologist to make a more accurate and timely diagnosis of fetal ventriculomegaly. This could lead to better outcomes for the baby and the family.</a:t>
            </a:r>
          </a:p>
          <a:p>
            <a:pPr marL="0"/>
            <a:endParaRPr lang="en-US" sz="1800" b="1" dirty="0"/>
          </a:p>
          <a:p>
            <a:pPr marL="0" indent="0">
              <a:buNone/>
            </a:pPr>
            <a:endParaRPr lang="en-IN" sz="1800" dirty="0"/>
          </a:p>
        </p:txBody>
      </p:sp>
    </p:spTree>
    <p:extLst>
      <p:ext uri="{BB962C8B-B14F-4D97-AF65-F5344CB8AC3E}">
        <p14:creationId xmlns:p14="http://schemas.microsoft.com/office/powerpoint/2010/main" val="375678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DBF0DB8-4927-BF26-4C4E-E57DCD51F7CE}"/>
              </a:ext>
            </a:extLst>
          </p:cNvPr>
          <p:cNvGraphicFramePr>
            <a:graphicFrameLocks noGrp="1"/>
          </p:cNvGraphicFramePr>
          <p:nvPr/>
        </p:nvGraphicFramePr>
        <p:xfrm>
          <a:off x="129701" y="731520"/>
          <a:ext cx="11932597" cy="5394960"/>
        </p:xfrm>
        <a:graphic>
          <a:graphicData uri="http://schemas.openxmlformats.org/drawingml/2006/table">
            <a:tbl>
              <a:tblPr firstRow="1" bandRow="1">
                <a:tableStyleId>{5C22544A-7EE6-4342-B048-85BDC9FD1C3A}</a:tableStyleId>
              </a:tblPr>
              <a:tblGrid>
                <a:gridCol w="1616789">
                  <a:extLst>
                    <a:ext uri="{9D8B030D-6E8A-4147-A177-3AD203B41FA5}">
                      <a16:colId xmlns:a16="http://schemas.microsoft.com/office/drawing/2014/main" val="4049669422"/>
                    </a:ext>
                  </a:extLst>
                </a:gridCol>
                <a:gridCol w="2770922">
                  <a:extLst>
                    <a:ext uri="{9D8B030D-6E8A-4147-A177-3AD203B41FA5}">
                      <a16:colId xmlns:a16="http://schemas.microsoft.com/office/drawing/2014/main" val="762702339"/>
                    </a:ext>
                  </a:extLst>
                </a:gridCol>
                <a:gridCol w="2942215">
                  <a:extLst>
                    <a:ext uri="{9D8B030D-6E8A-4147-A177-3AD203B41FA5}">
                      <a16:colId xmlns:a16="http://schemas.microsoft.com/office/drawing/2014/main" val="1629971914"/>
                    </a:ext>
                  </a:extLst>
                </a:gridCol>
                <a:gridCol w="2216150">
                  <a:extLst>
                    <a:ext uri="{9D8B030D-6E8A-4147-A177-3AD203B41FA5}">
                      <a16:colId xmlns:a16="http://schemas.microsoft.com/office/drawing/2014/main" val="4065223114"/>
                    </a:ext>
                  </a:extLst>
                </a:gridCol>
                <a:gridCol w="2386521">
                  <a:extLst>
                    <a:ext uri="{9D8B030D-6E8A-4147-A177-3AD203B41FA5}">
                      <a16:colId xmlns:a16="http://schemas.microsoft.com/office/drawing/2014/main" val="3203287213"/>
                    </a:ext>
                  </a:extLst>
                </a:gridCol>
              </a:tblGrid>
              <a:tr h="2978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a:effectLst/>
                          <a:latin typeface="Times New Roman"/>
                        </a:rPr>
                        <a:t>Title &amp;year </a:t>
                      </a:r>
                    </a:p>
                  </a:txBody>
                  <a:tcPr anchor="ctr"/>
                </a:tc>
                <a:tc>
                  <a:txBody>
                    <a:bodyPr/>
                    <a:lstStyle/>
                    <a:p>
                      <a:pPr lvl="0" algn="ctr"/>
                      <a:r>
                        <a:rPr lang="en-IN" sz="1400" b="0" i="0">
                          <a:effectLst/>
                          <a:latin typeface="Times New Roman"/>
                        </a:rPr>
                        <a:t>Problem</a:t>
                      </a:r>
                      <a:endParaRPr lang="en-IN" sz="1400">
                        <a:latin typeface="Times New Roman"/>
                      </a:endParaRPr>
                    </a:p>
                  </a:txBody>
                  <a:tcPr anchor="ctr"/>
                </a:tc>
                <a:tc>
                  <a:txBody>
                    <a:bodyPr/>
                    <a:lstStyle/>
                    <a:p>
                      <a:pPr lvl="0" algn="ctr"/>
                      <a:r>
                        <a:rPr lang="en-IN" sz="1400" b="0" i="0">
                          <a:effectLst/>
                          <a:latin typeface="Times New Roman"/>
                        </a:rPr>
                        <a:t>Contributions</a:t>
                      </a:r>
                      <a:endParaRPr lang="en-IN" sz="1400">
                        <a:latin typeface="Times New Roman"/>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a:effectLst/>
                          <a:latin typeface="Times New Roman"/>
                        </a:rPr>
                        <a:t>Limitations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a:effectLst/>
                          <a:latin typeface="Times New Roman"/>
                        </a:rPr>
                        <a:t>Open problems/Future work</a:t>
                      </a:r>
                    </a:p>
                  </a:txBody>
                  <a:tcPr anchor="ctr"/>
                </a:tc>
                <a:extLst>
                  <a:ext uri="{0D108BD9-81ED-4DB2-BD59-A6C34878D82A}">
                    <a16:rowId xmlns:a16="http://schemas.microsoft.com/office/drawing/2014/main" val="2781716503"/>
                  </a:ext>
                </a:extLst>
              </a:tr>
              <a:tr h="2370168">
                <a:tc>
                  <a:txBody>
                    <a:bodyPr/>
                    <a:lstStyle/>
                    <a:p>
                      <a:pPr lvl="0" algn="ctr"/>
                      <a:r>
                        <a:rPr lang="en-US" sz="1400" b="0" i="0" kern="1200" dirty="0">
                          <a:solidFill>
                            <a:schemeClr val="dk1"/>
                          </a:solidFill>
                          <a:effectLst/>
                          <a:latin typeface="+mn-lt"/>
                          <a:ea typeface="+mn-ea"/>
                          <a:cs typeface="+mn-cs"/>
                        </a:rPr>
                        <a:t>Using deep‐learning algorithms to classify fetal brain ultrasound images as normal or abnormal </a:t>
                      </a:r>
                    </a:p>
                    <a:p>
                      <a:pPr lvl="0" algn="ctr"/>
                      <a:br>
                        <a:rPr lang="en-US" sz="1400" b="0" i="0" kern="1200" dirty="0">
                          <a:solidFill>
                            <a:srgbClr val="000000"/>
                          </a:solidFill>
                          <a:effectLst/>
                          <a:latin typeface="+mn-lt"/>
                          <a:ea typeface="+mn-ea"/>
                          <a:cs typeface="+mn-cs"/>
                        </a:rPr>
                      </a:br>
                      <a:r>
                        <a:rPr lang="en-US" sz="1400" b="1" i="0" kern="1200" dirty="0">
                          <a:solidFill>
                            <a:schemeClr val="dk1"/>
                          </a:solidFill>
                          <a:effectLst/>
                          <a:latin typeface="+mn-lt"/>
                          <a:ea typeface="+mn-ea"/>
                          <a:cs typeface="+mn-cs"/>
                        </a:rPr>
                        <a:t>Year - 2020</a:t>
                      </a:r>
                      <a:endParaRPr lang="en-IN" sz="1400" b="1" dirty="0"/>
                    </a:p>
                  </a:txBody>
                  <a:tcPr anchor="ctr"/>
                </a:tc>
                <a:tc>
                  <a:txBody>
                    <a:bodyPr/>
                    <a:lstStyle/>
                    <a:p>
                      <a:pPr algn="ctr"/>
                      <a:r>
                        <a:rPr lang="en-US" sz="1400" b="0" i="0" kern="1200">
                          <a:solidFill>
                            <a:schemeClr val="dk1"/>
                          </a:solidFill>
                          <a:effectLst/>
                          <a:latin typeface="+mn-lt"/>
                          <a:ea typeface="+mn-ea"/>
                          <a:cs typeface="+mn-cs"/>
                        </a:rPr>
                        <a:t>Fetal ventriculomegaly is a condition in which the lateral ventricles of the brain are enlarged. </a:t>
                      </a:r>
                    </a:p>
                    <a:p>
                      <a:pPr algn="ctr"/>
                      <a:r>
                        <a:rPr lang="en-US" sz="1400" b="0" i="0" kern="1200">
                          <a:solidFill>
                            <a:schemeClr val="dk1"/>
                          </a:solidFill>
                          <a:effectLst/>
                          <a:latin typeface="+mn-lt"/>
                          <a:ea typeface="+mn-ea"/>
                          <a:cs typeface="+mn-cs"/>
                        </a:rPr>
                        <a:t>It can be challenging to accurately diagnose ventriculomegaly.</a:t>
                      </a:r>
                    </a:p>
                    <a:p>
                      <a:pPr algn="ctr"/>
                      <a:r>
                        <a:rPr lang="en-US" sz="1400" b="0" i="0" kern="1200">
                          <a:solidFill>
                            <a:schemeClr val="dk1"/>
                          </a:solidFill>
                          <a:effectLst/>
                          <a:latin typeface="+mn-lt"/>
                          <a:ea typeface="+mn-ea"/>
                          <a:cs typeface="+mn-cs"/>
                        </a:rPr>
                        <a:t>Develop explainable deep learning models that can accurately and classify fetal ventriculomegaly from ultrasound images.</a:t>
                      </a:r>
                    </a:p>
                  </a:txBody>
                  <a:tcPr anchor="ctr"/>
                </a:tc>
                <a:tc>
                  <a:txBody>
                    <a:bodyPr/>
                    <a:lstStyle/>
                    <a:p>
                      <a:pPr algn="ctr"/>
                      <a:r>
                        <a:rPr lang="en-US" sz="1400" b="0" i="0" kern="1200">
                          <a:solidFill>
                            <a:schemeClr val="dk1"/>
                          </a:solidFill>
                          <a:effectLst/>
                          <a:latin typeface="+mn-lt"/>
                          <a:ea typeface="+mn-ea"/>
                          <a:cs typeface="+mn-cs"/>
                        </a:rPr>
                        <a:t>The authors propose a deep learning method to classify fetal brain ultrasound images as normal or abnormal. Their method is based on a convolutional neural network. The authors trained their CNN on a dataset of over 29,000 fetal brain ultrasound images. Their method achieved an accuracy of 96.3%.</a:t>
                      </a:r>
                      <a:endParaRPr lang="en-IN" sz="1400"/>
                    </a:p>
                  </a:txBody>
                  <a:tcPr anchor="ctr"/>
                </a:tc>
                <a:tc>
                  <a:txBody>
                    <a:bodyPr/>
                    <a:lstStyle/>
                    <a:p>
                      <a:pPr algn="ctr"/>
                      <a:r>
                        <a:rPr lang="en-US" sz="1400" b="0" i="0" kern="1200">
                          <a:solidFill>
                            <a:schemeClr val="dk1"/>
                          </a:solidFill>
                          <a:effectLst/>
                          <a:latin typeface="+mn-lt"/>
                          <a:ea typeface="+mn-ea"/>
                          <a:cs typeface="+mn-cs"/>
                        </a:rPr>
                        <a:t>It was conducted on a single-center dataset. This means that the method may not perform as well on data from other medical centers.</a:t>
                      </a:r>
                    </a:p>
                    <a:p>
                      <a:pPr algn="ctr"/>
                      <a:r>
                        <a:rPr lang="en-US" sz="1400" b="0" i="0" kern="1200">
                          <a:solidFill>
                            <a:schemeClr val="dk1"/>
                          </a:solidFill>
                          <a:effectLst/>
                          <a:latin typeface="+mn-lt"/>
                          <a:ea typeface="+mn-ea"/>
                          <a:cs typeface="+mn-cs"/>
                        </a:rPr>
                        <a:t>the method does not yet support other diagnostic planes. </a:t>
                      </a:r>
                      <a:endParaRPr lang="en-IN" sz="1400"/>
                    </a:p>
                  </a:txBody>
                  <a:tcPr anchor="ctr"/>
                </a:tc>
                <a:tc>
                  <a:txBody>
                    <a:bodyPr/>
                    <a:lstStyle/>
                    <a:p>
                      <a:pPr algn="ctr"/>
                      <a:r>
                        <a:rPr lang="en-US" sz="1400" b="0" i="0" kern="1200">
                          <a:solidFill>
                            <a:schemeClr val="dk1"/>
                          </a:solidFill>
                          <a:effectLst/>
                          <a:latin typeface="+mn-lt"/>
                          <a:ea typeface="+mn-ea"/>
                          <a:cs typeface="+mn-cs"/>
                        </a:rPr>
                        <a:t>Future work should focus on developing multicenter datasets and expanding the algorithm to support other diagnostic planes. Investigate the use of transfer learning to improve the performance of the model on multicenter datasets.</a:t>
                      </a:r>
                    </a:p>
                    <a:p>
                      <a:br>
                        <a:rPr lang="en-US" sz="1400"/>
                      </a:br>
                      <a:endParaRPr lang="en-IN" sz="1400"/>
                    </a:p>
                  </a:txBody>
                  <a:tcPr anchor="ctr"/>
                </a:tc>
                <a:extLst>
                  <a:ext uri="{0D108BD9-81ED-4DB2-BD59-A6C34878D82A}">
                    <a16:rowId xmlns:a16="http://schemas.microsoft.com/office/drawing/2014/main" val="1972039431"/>
                  </a:ext>
                </a:extLst>
              </a:tr>
              <a:tr h="2577397">
                <a:tc>
                  <a:txBody>
                    <a:bodyPr/>
                    <a:lstStyle/>
                    <a:p>
                      <a:pPr lvl="0" algn="ctr"/>
                      <a:r>
                        <a:rPr lang="en-US" sz="1400" dirty="0"/>
                        <a:t>Explainable Deep Learning for Fetal Brain Ventriculomegaly Classification</a:t>
                      </a:r>
                    </a:p>
                    <a:p>
                      <a:pPr lvl="0" algn="ctr"/>
                      <a:endParaRPr lang="en-US" sz="1400" dirty="0"/>
                    </a:p>
                    <a:p>
                      <a:pPr lvl="0" algn="ctr"/>
                      <a:r>
                        <a:rPr lang="en-US" sz="1400" b="1" dirty="0"/>
                        <a:t>Year - 2021</a:t>
                      </a:r>
                      <a:endParaRPr lang="en-IN" sz="1400" b="1" dirty="0"/>
                    </a:p>
                  </a:txBody>
                  <a:tcPr anchor="ctr"/>
                </a:tc>
                <a:tc>
                  <a:txBody>
                    <a:bodyPr/>
                    <a:lstStyle/>
                    <a:p>
                      <a:pPr lvl="0" algn="ctr"/>
                      <a:r>
                        <a:rPr lang="en-US" sz="1400"/>
                        <a:t>Develop an explainable deep learning model that can accurately and reliably classify fetal brain ventriculomegaly from ultrasound images, while also providing insights into its predictions. This model could be used to improve the accuracy and reliability of diagnosis, and to help clinicians make better decisions about the care of their patients.</a:t>
                      </a:r>
                      <a:endParaRPr lang="en-IN" sz="1400"/>
                    </a:p>
                  </a:txBody>
                  <a:tcPr anchor="ctr"/>
                </a:tc>
                <a:tc>
                  <a:txBody>
                    <a:bodyPr/>
                    <a:lstStyle/>
                    <a:p>
                      <a:pPr algn="ctr"/>
                      <a:r>
                        <a:rPr lang="en-US" sz="1400" b="0" i="0" kern="1200">
                          <a:solidFill>
                            <a:schemeClr val="dk1"/>
                          </a:solidFill>
                          <a:effectLst/>
                          <a:latin typeface="+mn-lt"/>
                          <a:ea typeface="+mn-ea"/>
                          <a:cs typeface="+mn-cs"/>
                        </a:rPr>
                        <a:t>The authors evaluated their model on a held-out test set of over 2,500 images. Their model achieved an accuracy of 97.3%. The authors also evaluated the explainability of their model. They found that the model was able to provide accurate and informative explanations for its predictions.</a:t>
                      </a:r>
                    </a:p>
                    <a:p>
                      <a:pPr lvl="0" algn="ctr"/>
                      <a:endParaRPr lang="en-IN" sz="1400"/>
                    </a:p>
                  </a:txBody>
                  <a:tcPr anchor="ctr"/>
                </a:tc>
                <a:tc>
                  <a:txBody>
                    <a:bodyPr/>
                    <a:lstStyle/>
                    <a:p>
                      <a:pPr algn="ctr"/>
                      <a:r>
                        <a:rPr lang="en-US" sz="1400" b="0" i="0" kern="1200">
                          <a:solidFill>
                            <a:schemeClr val="dk1"/>
                          </a:solidFill>
                          <a:effectLst/>
                          <a:latin typeface="+mn-lt"/>
                          <a:ea typeface="+mn-ea"/>
                          <a:cs typeface="+mn-cs"/>
                        </a:rPr>
                        <a:t>it was conducted on a single-center dataset. This means that the model may not perform as well on data from other medical centers.</a:t>
                      </a:r>
                    </a:p>
                    <a:p>
                      <a:pPr algn="ctr"/>
                      <a:r>
                        <a:rPr lang="en-US" sz="1400" b="0" i="0" kern="1200">
                          <a:solidFill>
                            <a:schemeClr val="dk1"/>
                          </a:solidFill>
                          <a:effectLst/>
                          <a:latin typeface="+mn-lt"/>
                          <a:ea typeface="+mn-ea"/>
                          <a:cs typeface="+mn-cs"/>
                        </a:rPr>
                        <a:t>It is not trained to classify other fetal brain abnormalities</a:t>
                      </a:r>
                      <a:endParaRPr lang="en-IN" sz="1400"/>
                    </a:p>
                  </a:txBody>
                  <a:tcPr anchor="ctr"/>
                </a:tc>
                <a:tc>
                  <a:txBody>
                    <a:bodyPr/>
                    <a:lstStyle/>
                    <a:p>
                      <a:r>
                        <a:rPr lang="en-US" sz="1400" b="0" i="0" kern="1200" dirty="0">
                          <a:solidFill>
                            <a:schemeClr val="dk1"/>
                          </a:solidFill>
                          <a:effectLst/>
                          <a:latin typeface="+mn-lt"/>
                          <a:ea typeface="+mn-ea"/>
                          <a:cs typeface="+mn-cs"/>
                        </a:rPr>
                        <a:t>Investigate the use of transfer learning to improve the performance of the model on multicenter datasets.</a:t>
                      </a:r>
                    </a:p>
                    <a:p>
                      <a:r>
                        <a:rPr lang="en-US" sz="1400" b="0" i="0" kern="1200" dirty="0">
                          <a:solidFill>
                            <a:schemeClr val="dk1"/>
                          </a:solidFill>
                          <a:effectLst/>
                          <a:latin typeface="+mn-lt"/>
                          <a:ea typeface="+mn-ea"/>
                          <a:cs typeface="+mn-cs"/>
                        </a:rPr>
                        <a:t>Develop a method to evaluate the explainability of the model on real-world clinical data.</a:t>
                      </a:r>
                    </a:p>
                    <a:p>
                      <a:r>
                        <a:rPr lang="en-US" sz="1400" b="0" i="0" kern="1200" dirty="0">
                          <a:solidFill>
                            <a:schemeClr val="dk1"/>
                          </a:solidFill>
                          <a:effectLst/>
                          <a:latin typeface="+mn-lt"/>
                          <a:ea typeface="+mn-ea"/>
                          <a:cs typeface="+mn-cs"/>
                        </a:rPr>
                        <a:t>Develop a prototype system that can be used by clinicians in a clinical setting.</a:t>
                      </a:r>
                    </a:p>
                    <a:p>
                      <a:pPr lvl="0" algn="ctr"/>
                      <a:endParaRPr lang="en-IN" sz="1400" dirty="0"/>
                    </a:p>
                  </a:txBody>
                  <a:tcPr anchor="ctr"/>
                </a:tc>
                <a:extLst>
                  <a:ext uri="{0D108BD9-81ED-4DB2-BD59-A6C34878D82A}">
                    <a16:rowId xmlns:a16="http://schemas.microsoft.com/office/drawing/2014/main" val="1733687002"/>
                  </a:ext>
                </a:extLst>
              </a:tr>
            </a:tbl>
          </a:graphicData>
        </a:graphic>
      </p:graphicFrame>
      <p:sp>
        <p:nvSpPr>
          <p:cNvPr id="6" name="TextBox 5">
            <a:extLst>
              <a:ext uri="{FF2B5EF4-FFF2-40B4-BE49-F238E27FC236}">
                <a16:creationId xmlns:a16="http://schemas.microsoft.com/office/drawing/2014/main" id="{CDE4C9C8-E918-9AD8-4EAE-F74E582868C4}"/>
              </a:ext>
            </a:extLst>
          </p:cNvPr>
          <p:cNvSpPr txBox="1"/>
          <p:nvPr/>
        </p:nvSpPr>
        <p:spPr>
          <a:xfrm>
            <a:off x="139429" y="109649"/>
            <a:ext cx="6108970" cy="588174"/>
          </a:xfrm>
          <a:prstGeom prst="rect">
            <a:avLst/>
          </a:prstGeom>
          <a:noFill/>
        </p:spPr>
        <p:txBody>
          <a:bodyPr wrap="square">
            <a:spAutoFit/>
          </a:bodyPr>
          <a:lstStyle/>
          <a:p>
            <a:r>
              <a:rPr kumimoji="0" lang="en-US" sz="3222" b="0" i="0" u="none" strike="noStrike" kern="0" cap="none" spc="0" normalizeH="0" baseline="0" noProof="0">
                <a:ln>
                  <a:noFill/>
                </a:ln>
                <a:solidFill>
                  <a:srgbClr val="A4123F"/>
                </a:solidFill>
                <a:effectLst/>
                <a:uLnTx/>
                <a:uFillTx/>
                <a:latin typeface="Times New Roman"/>
                <a:ea typeface="Times New Roman"/>
                <a:cs typeface="Times New Roman"/>
                <a:sym typeface="Times New Roman"/>
              </a:rPr>
              <a:t>Background Study/Related Work</a:t>
            </a:r>
            <a:endParaRPr lang="en-IN"/>
          </a:p>
        </p:txBody>
      </p:sp>
    </p:spTree>
    <p:extLst>
      <p:ext uri="{BB962C8B-B14F-4D97-AF65-F5344CB8AC3E}">
        <p14:creationId xmlns:p14="http://schemas.microsoft.com/office/powerpoint/2010/main" val="1238389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DBF0DB8-4927-BF26-4C4E-E57DCD51F7CE}"/>
              </a:ext>
            </a:extLst>
          </p:cNvPr>
          <p:cNvGraphicFramePr>
            <a:graphicFrameLocks noGrp="1"/>
          </p:cNvGraphicFramePr>
          <p:nvPr/>
        </p:nvGraphicFramePr>
        <p:xfrm>
          <a:off x="139430" y="740754"/>
          <a:ext cx="11913141" cy="5376492"/>
        </p:xfrm>
        <a:graphic>
          <a:graphicData uri="http://schemas.openxmlformats.org/drawingml/2006/table">
            <a:tbl>
              <a:tblPr firstRow="1" bandRow="1">
                <a:tableStyleId>{5C22544A-7EE6-4342-B048-85BDC9FD1C3A}</a:tableStyleId>
              </a:tblPr>
              <a:tblGrid>
                <a:gridCol w="1614154">
                  <a:extLst>
                    <a:ext uri="{9D8B030D-6E8A-4147-A177-3AD203B41FA5}">
                      <a16:colId xmlns:a16="http://schemas.microsoft.com/office/drawing/2014/main" val="4049669422"/>
                    </a:ext>
                  </a:extLst>
                </a:gridCol>
                <a:gridCol w="2766404">
                  <a:extLst>
                    <a:ext uri="{9D8B030D-6E8A-4147-A177-3AD203B41FA5}">
                      <a16:colId xmlns:a16="http://schemas.microsoft.com/office/drawing/2014/main" val="762702339"/>
                    </a:ext>
                  </a:extLst>
                </a:gridCol>
                <a:gridCol w="2937418">
                  <a:extLst>
                    <a:ext uri="{9D8B030D-6E8A-4147-A177-3AD203B41FA5}">
                      <a16:colId xmlns:a16="http://schemas.microsoft.com/office/drawing/2014/main" val="1629971914"/>
                    </a:ext>
                  </a:extLst>
                </a:gridCol>
                <a:gridCol w="2212536">
                  <a:extLst>
                    <a:ext uri="{9D8B030D-6E8A-4147-A177-3AD203B41FA5}">
                      <a16:colId xmlns:a16="http://schemas.microsoft.com/office/drawing/2014/main" val="4065223114"/>
                    </a:ext>
                  </a:extLst>
                </a:gridCol>
                <a:gridCol w="2382629">
                  <a:extLst>
                    <a:ext uri="{9D8B030D-6E8A-4147-A177-3AD203B41FA5}">
                      <a16:colId xmlns:a16="http://schemas.microsoft.com/office/drawing/2014/main" val="3203287213"/>
                    </a:ext>
                  </a:extLst>
                </a:gridCol>
              </a:tblGrid>
              <a:tr h="3264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a:effectLst/>
                          <a:latin typeface="Times New Roman"/>
                        </a:rPr>
                        <a:t>Title &amp;year </a:t>
                      </a:r>
                    </a:p>
                  </a:txBody>
                  <a:tcPr anchor="ctr"/>
                </a:tc>
                <a:tc>
                  <a:txBody>
                    <a:bodyPr/>
                    <a:lstStyle/>
                    <a:p>
                      <a:pPr lvl="0" algn="ctr"/>
                      <a:r>
                        <a:rPr lang="en-IN" sz="1400" b="0" i="0">
                          <a:effectLst/>
                          <a:latin typeface="Times New Roman"/>
                        </a:rPr>
                        <a:t>Problem</a:t>
                      </a:r>
                      <a:endParaRPr lang="en-IN" sz="1400">
                        <a:latin typeface="Times New Roman"/>
                      </a:endParaRPr>
                    </a:p>
                  </a:txBody>
                  <a:tcPr anchor="ctr"/>
                </a:tc>
                <a:tc>
                  <a:txBody>
                    <a:bodyPr/>
                    <a:lstStyle/>
                    <a:p>
                      <a:pPr lvl="0" algn="ctr"/>
                      <a:r>
                        <a:rPr lang="en-IN" sz="1400" b="0" i="0">
                          <a:effectLst/>
                          <a:latin typeface="Times New Roman"/>
                        </a:rPr>
                        <a:t>Contributions</a:t>
                      </a:r>
                      <a:endParaRPr lang="en-IN" sz="1400">
                        <a:latin typeface="Times New Roman"/>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a:effectLst/>
                          <a:latin typeface="Times New Roman"/>
                        </a:rPr>
                        <a:t>Limitations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a:effectLst/>
                          <a:latin typeface="Times New Roman"/>
                        </a:rPr>
                        <a:t>Open problems/Future work</a:t>
                      </a:r>
                    </a:p>
                  </a:txBody>
                  <a:tcPr anchor="ctr"/>
                </a:tc>
                <a:extLst>
                  <a:ext uri="{0D108BD9-81ED-4DB2-BD59-A6C34878D82A}">
                    <a16:rowId xmlns:a16="http://schemas.microsoft.com/office/drawing/2014/main" val="2781716503"/>
                  </a:ext>
                </a:extLst>
              </a:tr>
              <a:tr h="1433271">
                <a:tc>
                  <a:txBody>
                    <a:bodyPr/>
                    <a:lstStyle/>
                    <a:p>
                      <a:pPr lvl="0" algn="ctr"/>
                      <a:r>
                        <a:rPr lang="en-US" sz="1400" b="0" i="0" kern="1200" dirty="0">
                          <a:solidFill>
                            <a:schemeClr val="dk1"/>
                          </a:solidFill>
                          <a:effectLst/>
                          <a:latin typeface="+mn-lt"/>
                          <a:ea typeface="+mn-ea"/>
                          <a:cs typeface="+mn-cs"/>
                        </a:rPr>
                        <a:t>Fetal Ventriculomegaly and Hydrocephalus What Shouldn't be Missed on Imaging </a:t>
                      </a:r>
                    </a:p>
                    <a:p>
                      <a:pPr lvl="0" algn="ctr"/>
                      <a:endParaRPr lang="en-US" sz="1400" b="0" i="0" kern="1200" dirty="0">
                        <a:solidFill>
                          <a:schemeClr val="dk1"/>
                        </a:solidFill>
                        <a:effectLst/>
                        <a:latin typeface="+mn-lt"/>
                        <a:ea typeface="+mn-ea"/>
                        <a:cs typeface="+mn-cs"/>
                      </a:endParaRPr>
                    </a:p>
                    <a:p>
                      <a:pPr lvl="0" algn="ctr"/>
                      <a:r>
                        <a:rPr lang="en-US" sz="1400" b="1" i="0" kern="1200" dirty="0">
                          <a:solidFill>
                            <a:schemeClr val="dk1"/>
                          </a:solidFill>
                          <a:effectLst/>
                          <a:latin typeface="+mn-lt"/>
                          <a:ea typeface="+mn-ea"/>
                          <a:cs typeface="+mn-cs"/>
                        </a:rPr>
                        <a:t>Year - 2021 </a:t>
                      </a:r>
                      <a:endParaRPr lang="en-IN" sz="1400" b="1" dirty="0"/>
                    </a:p>
                  </a:txBody>
                  <a:tcPr anchor="ctr"/>
                </a:tc>
                <a:tc>
                  <a:txBody>
                    <a:bodyPr/>
                    <a:lstStyle/>
                    <a:p>
                      <a:r>
                        <a:rPr lang="en-US" sz="1400" b="0" i="0" kern="1200">
                          <a:solidFill>
                            <a:schemeClr val="dk1"/>
                          </a:solidFill>
                          <a:effectLst/>
                          <a:latin typeface="+mn-lt"/>
                          <a:ea typeface="+mn-ea"/>
                          <a:cs typeface="+mn-cs"/>
                        </a:rPr>
                        <a:t>Developing an accurate and reliable deep learning model for the classification of fetal brain ventriculomegaly from ultrasound images However, existing deep learning models are often complex and difficult to interpret, making it difficult for clinicians to understand why the model makes the predictions that it does.</a:t>
                      </a:r>
                    </a:p>
                    <a:p>
                      <a:pPr algn="ctr"/>
                      <a:endParaRPr lang="en-US" sz="1400" b="0" i="0" kern="1200">
                        <a:solidFill>
                          <a:schemeClr val="dk1"/>
                        </a:solidFill>
                        <a:effectLst/>
                        <a:latin typeface="+mn-lt"/>
                        <a:ea typeface="+mn-ea"/>
                        <a:cs typeface="+mn-cs"/>
                      </a:endParaRPr>
                    </a:p>
                  </a:txBody>
                  <a:tcPr anchor="ctr"/>
                </a:tc>
                <a:tc>
                  <a:txBody>
                    <a:bodyPr/>
                    <a:lstStyle/>
                    <a:p>
                      <a:pPr algn="ctr"/>
                      <a:r>
                        <a:rPr lang="en-US" sz="1400" b="0" i="0" kern="1200">
                          <a:solidFill>
                            <a:schemeClr val="dk1"/>
                          </a:solidFill>
                          <a:effectLst/>
                          <a:latin typeface="+mn-lt"/>
                          <a:ea typeface="+mn-ea"/>
                          <a:cs typeface="+mn-cs"/>
                        </a:rPr>
                        <a:t>The authors highlight the importance of using a standardized approach to measuring the lateral ventricles on ultrasound images.</a:t>
                      </a:r>
                    </a:p>
                    <a:p>
                      <a:pPr algn="ctr"/>
                      <a:r>
                        <a:rPr lang="en-US" sz="1400" b="0" i="0" kern="1200">
                          <a:solidFill>
                            <a:schemeClr val="dk1"/>
                          </a:solidFill>
                          <a:effectLst/>
                          <a:latin typeface="+mn-lt"/>
                          <a:ea typeface="+mn-ea"/>
                          <a:cs typeface="+mn-cs"/>
                        </a:rPr>
                        <a:t>The authors discuss the various differential diagnoses of fetal ventriculomegaly, including choroid plexus cysts, Dandy-Walker malformation, and Chiari II malformation.</a:t>
                      </a:r>
                    </a:p>
                    <a:p>
                      <a:pPr algn="ctr"/>
                      <a:endParaRPr lang="en-IN" sz="1400"/>
                    </a:p>
                  </a:txBody>
                  <a:tcPr anchor="ctr"/>
                </a:tc>
                <a:tc>
                  <a:txBody>
                    <a:bodyPr/>
                    <a:lstStyle/>
                    <a:p>
                      <a:r>
                        <a:rPr lang="en-US" sz="1400" b="0" i="0" kern="1200">
                          <a:solidFill>
                            <a:schemeClr val="dk1"/>
                          </a:solidFill>
                          <a:effectLst/>
                          <a:latin typeface="+mn-lt"/>
                          <a:ea typeface="+mn-ea"/>
                          <a:cs typeface="+mn-cs"/>
                        </a:rPr>
                        <a:t>The paper is focused on imaging findings, so it does not discuss the clinical aspects of fetal ventriculomegaly in detail.</a:t>
                      </a:r>
                    </a:p>
                    <a:p>
                      <a:r>
                        <a:rPr lang="en-US" sz="1400" b="0" i="0" kern="1200">
                          <a:solidFill>
                            <a:schemeClr val="dk1"/>
                          </a:solidFill>
                          <a:effectLst/>
                          <a:latin typeface="+mn-lt"/>
                          <a:ea typeface="+mn-ea"/>
                          <a:cs typeface="+mn-cs"/>
                        </a:rPr>
                        <a:t>It does not discuss the challenges of diagnosing fetal ventriculomegaly in  preterm fetuses and fetuses with multiple gestation.</a:t>
                      </a:r>
                      <a:endParaRPr lang="en-IN" sz="1400"/>
                    </a:p>
                  </a:txBody>
                  <a:tcPr/>
                </a:tc>
                <a:tc>
                  <a:txBody>
                    <a:bodyPr/>
                    <a:lstStyle/>
                    <a:p>
                      <a:pPr algn="ctr"/>
                      <a:r>
                        <a:rPr lang="en-US" sz="1400" b="0" i="0" kern="1200">
                          <a:solidFill>
                            <a:schemeClr val="dk1"/>
                          </a:solidFill>
                          <a:effectLst/>
                          <a:latin typeface="+mn-lt"/>
                          <a:ea typeface="+mn-ea"/>
                          <a:cs typeface="+mn-cs"/>
                        </a:rPr>
                        <a:t>Develop new imaging techniques for the diagnosis and assessment of fetal ventriculomegaly, such as diffusion tensor imaging (DTI) and tractography. </a:t>
                      </a:r>
                    </a:p>
                    <a:p>
                      <a:pPr algn="ctr"/>
                      <a:r>
                        <a:rPr lang="en-US" sz="1400" b="0" i="0" kern="1200">
                          <a:solidFill>
                            <a:schemeClr val="dk1"/>
                          </a:solidFill>
                          <a:effectLst/>
                          <a:latin typeface="+mn-lt"/>
                          <a:ea typeface="+mn-ea"/>
                          <a:cs typeface="+mn-cs"/>
                        </a:rPr>
                        <a:t>Develop explainable deep learning models that can provide insights into their predictions</a:t>
                      </a:r>
                      <a:br>
                        <a:rPr lang="en-US" sz="1200"/>
                      </a:br>
                      <a:endParaRPr lang="en-IN" sz="1200"/>
                    </a:p>
                  </a:txBody>
                  <a:tcPr anchor="ctr"/>
                </a:tc>
                <a:extLst>
                  <a:ext uri="{0D108BD9-81ED-4DB2-BD59-A6C34878D82A}">
                    <a16:rowId xmlns:a16="http://schemas.microsoft.com/office/drawing/2014/main" val="1972039431"/>
                  </a:ext>
                </a:extLst>
              </a:tr>
              <a:tr h="2611637">
                <a:tc>
                  <a:txBody>
                    <a:bodyPr/>
                    <a:lstStyle/>
                    <a:p>
                      <a:pPr lvl="0" algn="ctr"/>
                      <a:r>
                        <a:rPr lang="en-US" sz="1400" b="0" dirty="0"/>
                        <a:t>U-Net and Its Variants for Medical Image Segmentation: A Review of Theory and Applications </a:t>
                      </a:r>
                    </a:p>
                    <a:p>
                      <a:pPr lvl="0" algn="ctr"/>
                      <a:endParaRPr lang="en-US" sz="1400" b="0" dirty="0"/>
                    </a:p>
                    <a:p>
                      <a:pPr lvl="0" algn="ctr"/>
                      <a:r>
                        <a:rPr lang="en-US" sz="1400" b="1" dirty="0"/>
                        <a:t>Year - 2021</a:t>
                      </a:r>
                      <a:endParaRPr lang="en-IN" sz="1400" b="1" dirty="0"/>
                    </a:p>
                  </a:txBody>
                  <a:tcPr anchor="ctr"/>
                </a:tc>
                <a:tc>
                  <a:txBody>
                    <a:bodyPr/>
                    <a:lstStyle/>
                    <a:p>
                      <a:pPr lvl="0" algn="ctr"/>
                      <a:r>
                        <a:rPr lang="en-US" sz="1400" b="0" i="0" kern="1200">
                          <a:solidFill>
                            <a:schemeClr val="dk1"/>
                          </a:solidFill>
                          <a:effectLst/>
                          <a:latin typeface="+mn-lt"/>
                          <a:ea typeface="+mn-ea"/>
                          <a:cs typeface="+mn-cs"/>
                        </a:rPr>
                        <a:t>Medical image segmentation is the task of identifying and labeling different anatomical structures in medical images. This task is essential. However, manual image segmentation is time-consuming and labor-intensive, and it can be difficult to achieve high accuracy and reproducibility.</a:t>
                      </a:r>
                      <a:endParaRPr lang="en-IN" sz="1100"/>
                    </a:p>
                  </a:txBody>
                  <a:tcPr anchor="ctr"/>
                </a:tc>
                <a:tc>
                  <a:txBody>
                    <a:bodyPr/>
                    <a:lstStyle/>
                    <a:p>
                      <a:pPr marL="285750" lvl="0" indent="-285750" algn="ctr">
                        <a:lnSpc>
                          <a:spcPct val="100000"/>
                        </a:lnSpc>
                        <a:spcBef>
                          <a:spcPts val="0"/>
                        </a:spcBef>
                        <a:spcAft>
                          <a:spcPts val="0"/>
                        </a:spcAft>
                        <a:buFont typeface="Arial"/>
                        <a:buChar char="•"/>
                      </a:pPr>
                      <a:endParaRPr lang="en-IN" sz="1400" b="0" i="0" u="none" strike="noStrike" noProof="0">
                        <a:latin typeface="Calibri"/>
                      </a:endParaRPr>
                    </a:p>
                    <a:p>
                      <a:pPr marL="0" lvl="0" indent="0" algn="ctr">
                        <a:lnSpc>
                          <a:spcPct val="100000"/>
                        </a:lnSpc>
                        <a:spcBef>
                          <a:spcPts val="0"/>
                        </a:spcBef>
                        <a:spcAft>
                          <a:spcPts val="0"/>
                        </a:spcAft>
                        <a:buNone/>
                      </a:pPr>
                      <a:r>
                        <a:rPr lang="en-IN" sz="1400" b="0" i="0" u="none" strike="noStrike" noProof="0">
                          <a:latin typeface="Calibri"/>
                        </a:rPr>
                        <a:t>U-Net models can generalize well to new data. They can segment small and rare lesions, which can be difficult to segment using traditional methods. U-Net models can be used to segment multiple anatomical structures simultaneously.</a:t>
                      </a:r>
                      <a:endParaRPr lang="en-IN"/>
                    </a:p>
                    <a:p>
                      <a:pPr lvl="0" algn="ctr">
                        <a:buNone/>
                      </a:pPr>
                      <a:endParaRPr lang="en-IN" sz="1400"/>
                    </a:p>
                  </a:txBody>
                  <a:tcPr anchor="ctr"/>
                </a:tc>
                <a:tc>
                  <a:txBody>
                    <a:bodyPr/>
                    <a:lstStyle/>
                    <a:p>
                      <a:pPr lvl="0" algn="ctr">
                        <a:buNone/>
                      </a:pPr>
                      <a:r>
                        <a:rPr lang="en-IN" sz="1200" b="0" i="0" u="none" strike="noStrike" noProof="0">
                          <a:solidFill>
                            <a:schemeClr val="tx1"/>
                          </a:solidFill>
                        </a:rPr>
                        <a:t>The paper is a review article, so it does not present any new original research. </a:t>
                      </a:r>
                      <a:r>
                        <a:rPr lang="en-IN" sz="1200" b="0" i="0" u="none" strike="noStrike" noProof="0">
                          <a:solidFill>
                            <a:schemeClr val="tx1"/>
                          </a:solidFill>
                          <a:latin typeface="Calibri"/>
                        </a:rPr>
                        <a:t> Additionally, the paper does not discuss the limitations  of U-Net such as its  sensitivity to hyperparameters and their need for large amounts of training data.</a:t>
                      </a:r>
                      <a:endParaRPr lang="en-US">
                        <a:solidFill>
                          <a:schemeClr val="tx1"/>
                        </a:solidFill>
                      </a:endParaRPr>
                    </a:p>
                  </a:txBody>
                  <a:tcPr anchor="ctr"/>
                </a:tc>
                <a:tc>
                  <a:txBody>
                    <a:bodyPr/>
                    <a:lstStyle/>
                    <a:p>
                      <a:pPr marL="0" lvl="0" indent="0" algn="ctr">
                        <a:lnSpc>
                          <a:spcPct val="100000"/>
                        </a:lnSpc>
                        <a:spcBef>
                          <a:spcPts val="0"/>
                        </a:spcBef>
                        <a:spcAft>
                          <a:spcPts val="0"/>
                        </a:spcAft>
                        <a:buNone/>
                      </a:pPr>
                      <a:r>
                        <a:rPr lang="en-IN" sz="1400" b="0" i="0" u="none" strike="noStrike" noProof="0" dirty="0">
                          <a:latin typeface="Calibri"/>
                        </a:rPr>
                        <a:t>Develop U-Net variants that are more explainable, so that clinicians can better understand why the model makes the predictions that it does.</a:t>
                      </a:r>
                      <a:endParaRPr lang="en-US" dirty="0"/>
                    </a:p>
                    <a:p>
                      <a:pPr marL="0" lvl="0" indent="0" algn="ctr">
                        <a:lnSpc>
                          <a:spcPct val="100000"/>
                        </a:lnSpc>
                        <a:spcBef>
                          <a:spcPts val="0"/>
                        </a:spcBef>
                        <a:spcAft>
                          <a:spcPts val="0"/>
                        </a:spcAft>
                        <a:buNone/>
                      </a:pPr>
                      <a:r>
                        <a:rPr lang="en-IN" sz="1400" b="0" i="0" u="none" strike="noStrike" noProof="0" dirty="0">
                          <a:latin typeface="Calibri"/>
                        </a:rPr>
                        <a:t>It that can be used to segment multiple anatomical structures simultaneously.</a:t>
                      </a:r>
                      <a:endParaRPr lang="en-IN" dirty="0"/>
                    </a:p>
                    <a:p>
                      <a:pPr lvl="0" algn="ctr">
                        <a:buNone/>
                      </a:pPr>
                      <a:endParaRPr lang="en-IN" sz="1400" dirty="0"/>
                    </a:p>
                  </a:txBody>
                  <a:tcPr anchor="ctr"/>
                </a:tc>
                <a:extLst>
                  <a:ext uri="{0D108BD9-81ED-4DB2-BD59-A6C34878D82A}">
                    <a16:rowId xmlns:a16="http://schemas.microsoft.com/office/drawing/2014/main" val="1733687002"/>
                  </a:ext>
                </a:extLst>
              </a:tr>
            </a:tbl>
          </a:graphicData>
        </a:graphic>
      </p:graphicFrame>
      <p:sp>
        <p:nvSpPr>
          <p:cNvPr id="7" name="TextBox 6">
            <a:extLst>
              <a:ext uri="{FF2B5EF4-FFF2-40B4-BE49-F238E27FC236}">
                <a16:creationId xmlns:a16="http://schemas.microsoft.com/office/drawing/2014/main" id="{FFBE57EB-F3D6-796D-F5FD-0B2093E2560A}"/>
              </a:ext>
            </a:extLst>
          </p:cNvPr>
          <p:cNvSpPr txBox="1"/>
          <p:nvPr/>
        </p:nvSpPr>
        <p:spPr>
          <a:xfrm>
            <a:off x="139429" y="123172"/>
            <a:ext cx="6108970" cy="646991"/>
          </a:xfrm>
          <a:prstGeom prst="rect">
            <a:avLst/>
          </a:prstGeom>
          <a:noFill/>
        </p:spPr>
        <p:txBody>
          <a:bodyPr wrap="square">
            <a:spAutoFit/>
          </a:bodyPr>
          <a:lstStyle/>
          <a:p>
            <a:r>
              <a:rPr kumimoji="0" lang="en-US" sz="3222" b="0" i="0" u="none" strike="noStrike" kern="0" cap="none" spc="0" normalizeH="0" baseline="0" noProof="0">
                <a:ln>
                  <a:noFill/>
                </a:ln>
                <a:solidFill>
                  <a:srgbClr val="A4123F"/>
                </a:solidFill>
                <a:effectLst/>
                <a:uLnTx/>
                <a:uFillTx/>
                <a:latin typeface="Times New Roman"/>
                <a:ea typeface="Times New Roman"/>
                <a:cs typeface="Times New Roman"/>
                <a:sym typeface="Times New Roman"/>
              </a:rPr>
              <a:t>Background Study/Related Work</a:t>
            </a:r>
            <a:endParaRPr lang="en-IN"/>
          </a:p>
        </p:txBody>
      </p:sp>
    </p:spTree>
    <p:extLst>
      <p:ext uri="{BB962C8B-B14F-4D97-AF65-F5344CB8AC3E}">
        <p14:creationId xmlns:p14="http://schemas.microsoft.com/office/powerpoint/2010/main" val="301506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DBF0DB8-4927-BF26-4C4E-E57DCD51F7CE}"/>
              </a:ext>
            </a:extLst>
          </p:cNvPr>
          <p:cNvGraphicFramePr>
            <a:graphicFrameLocks noGrp="1"/>
          </p:cNvGraphicFramePr>
          <p:nvPr/>
        </p:nvGraphicFramePr>
        <p:xfrm>
          <a:off x="150162" y="1275154"/>
          <a:ext cx="11905051" cy="3535680"/>
        </p:xfrm>
        <a:graphic>
          <a:graphicData uri="http://schemas.openxmlformats.org/drawingml/2006/table">
            <a:tbl>
              <a:tblPr firstRow="1" bandRow="1">
                <a:tableStyleId>{5C22544A-7EE6-4342-B048-85BDC9FD1C3A}</a:tableStyleId>
              </a:tblPr>
              <a:tblGrid>
                <a:gridCol w="1614154">
                  <a:extLst>
                    <a:ext uri="{9D8B030D-6E8A-4147-A177-3AD203B41FA5}">
                      <a16:colId xmlns:a16="http://schemas.microsoft.com/office/drawing/2014/main" val="4049669422"/>
                    </a:ext>
                  </a:extLst>
                </a:gridCol>
                <a:gridCol w="2766404">
                  <a:extLst>
                    <a:ext uri="{9D8B030D-6E8A-4147-A177-3AD203B41FA5}">
                      <a16:colId xmlns:a16="http://schemas.microsoft.com/office/drawing/2014/main" val="762702339"/>
                    </a:ext>
                  </a:extLst>
                </a:gridCol>
                <a:gridCol w="2937418">
                  <a:extLst>
                    <a:ext uri="{9D8B030D-6E8A-4147-A177-3AD203B41FA5}">
                      <a16:colId xmlns:a16="http://schemas.microsoft.com/office/drawing/2014/main" val="1629971914"/>
                    </a:ext>
                  </a:extLst>
                </a:gridCol>
                <a:gridCol w="2212536">
                  <a:extLst>
                    <a:ext uri="{9D8B030D-6E8A-4147-A177-3AD203B41FA5}">
                      <a16:colId xmlns:a16="http://schemas.microsoft.com/office/drawing/2014/main" val="4065223114"/>
                    </a:ext>
                  </a:extLst>
                </a:gridCol>
                <a:gridCol w="2374539">
                  <a:extLst>
                    <a:ext uri="{9D8B030D-6E8A-4147-A177-3AD203B41FA5}">
                      <a16:colId xmlns:a16="http://schemas.microsoft.com/office/drawing/2014/main" val="3203287213"/>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a:effectLst/>
                          <a:latin typeface="Times New Roman"/>
                        </a:rPr>
                        <a:t>Title &amp;year </a:t>
                      </a:r>
                    </a:p>
                  </a:txBody>
                  <a:tcPr anchor="ctr"/>
                </a:tc>
                <a:tc>
                  <a:txBody>
                    <a:bodyPr/>
                    <a:lstStyle/>
                    <a:p>
                      <a:pPr lvl="0" algn="ctr"/>
                      <a:r>
                        <a:rPr lang="en-IN" sz="1400" b="0" i="0">
                          <a:effectLst/>
                          <a:latin typeface="Times New Roman"/>
                        </a:rPr>
                        <a:t>Problem</a:t>
                      </a:r>
                      <a:endParaRPr lang="en-IN" sz="1400">
                        <a:latin typeface="Times New Roman"/>
                      </a:endParaRPr>
                    </a:p>
                  </a:txBody>
                  <a:tcPr anchor="ctr"/>
                </a:tc>
                <a:tc>
                  <a:txBody>
                    <a:bodyPr/>
                    <a:lstStyle/>
                    <a:p>
                      <a:pPr lvl="0" algn="ctr"/>
                      <a:r>
                        <a:rPr lang="en-IN" sz="1400" b="0" i="0">
                          <a:effectLst/>
                          <a:latin typeface="Times New Roman"/>
                        </a:rPr>
                        <a:t>Contributions</a:t>
                      </a:r>
                      <a:endParaRPr lang="en-IN" sz="1400">
                        <a:latin typeface="Times New Roman"/>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a:effectLst/>
                          <a:latin typeface="Times New Roman"/>
                        </a:rPr>
                        <a:t>Limitations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a:effectLst/>
                          <a:latin typeface="Times New Roman"/>
                        </a:rPr>
                        <a:t>Open problems/Future work</a:t>
                      </a:r>
                    </a:p>
                  </a:txBody>
                  <a:tcPr anchor="ctr"/>
                </a:tc>
                <a:extLst>
                  <a:ext uri="{0D108BD9-81ED-4DB2-BD59-A6C34878D82A}">
                    <a16:rowId xmlns:a16="http://schemas.microsoft.com/office/drawing/2014/main" val="2781716503"/>
                  </a:ext>
                </a:extLst>
              </a:tr>
              <a:tr h="923109">
                <a:tc>
                  <a:txBody>
                    <a:bodyPr/>
                    <a:lstStyle/>
                    <a:p>
                      <a:pPr lvl="0" algn="ctr">
                        <a:buNone/>
                      </a:pPr>
                      <a:r>
                        <a:rPr lang="en-US" sz="1400" b="0" i="0" u="none" strike="noStrike" kern="1200" noProof="0" dirty="0">
                          <a:solidFill>
                            <a:schemeClr val="dk1"/>
                          </a:solidFill>
                          <a:effectLst/>
                        </a:rPr>
                        <a:t>Detecting and Classifying Fetal Brain Abnormalities Using Machine Learning Techniques</a:t>
                      </a:r>
                      <a:endParaRPr lang="en-US" dirty="0"/>
                    </a:p>
                    <a:p>
                      <a:pPr lvl="0" algn="ctr">
                        <a:buNone/>
                      </a:pPr>
                      <a:endParaRPr lang="en-US" dirty="0"/>
                    </a:p>
                    <a:p>
                      <a:pPr lvl="0" algn="ctr">
                        <a:buNone/>
                      </a:pPr>
                      <a:r>
                        <a:rPr lang="en-US" dirty="0"/>
                        <a:t>Year - 2018</a:t>
                      </a:r>
                    </a:p>
                  </a:txBody>
                  <a:tcPr anchor="ctr"/>
                </a:tc>
                <a:tc>
                  <a:txBody>
                    <a:bodyPr/>
                    <a:lstStyle/>
                    <a:p>
                      <a:pPr lvl="0">
                        <a:buNone/>
                      </a:pPr>
                      <a:r>
                        <a:rPr lang="en-US" sz="1400" b="0" i="0" u="none" strike="noStrike" kern="1200" noProof="0">
                          <a:solidFill>
                            <a:schemeClr val="tx1"/>
                          </a:solidFill>
                          <a:effectLst/>
                        </a:rPr>
                        <a:t>Fetal brain abnormalities can have serious consequences for the development and well-being of the child. Early detection and diagnosis of these abnormalities is essential for ensuring the best possible outcomes. However, traditional methods of fetal brain imaging, such as ultrasound, can be difficult to interpret, and even experienced radiologists can make mistakes.</a:t>
                      </a:r>
                      <a:endParaRPr lang="en-US" sz="1200" u="none" strike="noStrike" noProof="0">
                        <a:solidFill>
                          <a:srgbClr val="E3E3E3"/>
                        </a:solidFill>
                      </a:endParaRPr>
                    </a:p>
                  </a:txBody>
                  <a:tcPr anchor="ctr"/>
                </a:tc>
                <a:tc>
                  <a:txBody>
                    <a:bodyPr/>
                    <a:lstStyle/>
                    <a:p>
                      <a:pPr lvl="0" algn="ctr">
                        <a:lnSpc>
                          <a:spcPct val="100000"/>
                        </a:lnSpc>
                        <a:spcBef>
                          <a:spcPts val="0"/>
                        </a:spcBef>
                        <a:spcAft>
                          <a:spcPts val="0"/>
                        </a:spcAft>
                        <a:buNone/>
                      </a:pPr>
                      <a:r>
                        <a:rPr lang="en-US" sz="1400" b="0" i="0" u="none" strike="noStrike" kern="1200" noProof="0">
                          <a:solidFill>
                            <a:schemeClr val="dk1"/>
                          </a:solidFill>
                          <a:effectLst/>
                        </a:rPr>
                        <a:t>The paper proposes a machine learning method for detecting and classifying fetal brain abnormalities using ultrasound images. The method is based on a convolutional neural network.</a:t>
                      </a:r>
                    </a:p>
                    <a:p>
                      <a:pPr lvl="0" algn="ctr">
                        <a:lnSpc>
                          <a:spcPct val="100000"/>
                        </a:lnSpc>
                        <a:spcBef>
                          <a:spcPts val="0"/>
                        </a:spcBef>
                        <a:spcAft>
                          <a:spcPts val="0"/>
                        </a:spcAft>
                        <a:buNone/>
                      </a:pPr>
                      <a:r>
                        <a:rPr lang="en-US" sz="1400" b="0" i="0" u="none" strike="noStrike" kern="1200" noProof="0">
                          <a:solidFill>
                            <a:schemeClr val="dk1"/>
                          </a:solidFill>
                          <a:effectLst/>
                        </a:rPr>
                        <a:t>The authors trained their CNN on a dataset of near to 30,000 fetal brain ultrasound images, including both normal and abnormal images. The images were collected from a single medical center.</a:t>
                      </a:r>
                      <a:endParaRPr lang="en-US"/>
                    </a:p>
                    <a:p>
                      <a:pPr lvl="0" algn="ctr">
                        <a:buNone/>
                      </a:pPr>
                      <a:endParaRPr lang="en-US" sz="1400" b="0" i="0" kern="1200">
                        <a:solidFill>
                          <a:schemeClr val="dk1"/>
                        </a:solidFill>
                        <a:effectLst/>
                        <a:latin typeface="+mn-lt"/>
                        <a:ea typeface="+mn-ea"/>
                        <a:cs typeface="+mn-cs"/>
                      </a:endParaRPr>
                    </a:p>
                    <a:p>
                      <a:pPr algn="ctr"/>
                      <a:endParaRPr lang="en-IN" sz="1400"/>
                    </a:p>
                  </a:txBody>
                  <a:tcPr anchor="ctr"/>
                </a:tc>
                <a:tc>
                  <a:txBody>
                    <a:bodyPr/>
                    <a:lstStyle/>
                    <a:p>
                      <a:pPr marL="0" lvl="0" indent="0" algn="l">
                        <a:lnSpc>
                          <a:spcPct val="100000"/>
                        </a:lnSpc>
                        <a:spcBef>
                          <a:spcPts val="0"/>
                        </a:spcBef>
                        <a:spcAft>
                          <a:spcPts val="0"/>
                        </a:spcAft>
                        <a:buNone/>
                      </a:pPr>
                      <a:r>
                        <a:rPr lang="en-US" sz="1400" b="0" i="0" u="none" strike="noStrike" kern="1200" noProof="0">
                          <a:solidFill>
                            <a:schemeClr val="dk1"/>
                          </a:solidFill>
                          <a:effectLst/>
                        </a:rPr>
                        <a:t>The method was trained on a single-center dataset. This means that the method may not perform as well on data from other medical centers.</a:t>
                      </a:r>
                      <a:endParaRPr lang="en-US"/>
                    </a:p>
                    <a:p>
                      <a:pPr marL="0" lvl="0" indent="0" algn="l">
                        <a:lnSpc>
                          <a:spcPct val="100000"/>
                        </a:lnSpc>
                        <a:spcBef>
                          <a:spcPts val="0"/>
                        </a:spcBef>
                        <a:spcAft>
                          <a:spcPts val="0"/>
                        </a:spcAft>
                        <a:buNone/>
                      </a:pPr>
                      <a:r>
                        <a:rPr lang="en-US" sz="1400" b="0" i="0" u="none" strike="noStrike" kern="1200" noProof="0">
                          <a:solidFill>
                            <a:schemeClr val="dk1"/>
                          </a:solidFill>
                          <a:effectLst/>
                        </a:rPr>
                        <a:t>The method does not yet support other diagnostic planes. In addition to the axial plane, fetal brain ultrasounds are also acquired in the coronal and sagittal planes.</a:t>
                      </a:r>
                      <a:endParaRPr lang="en-US"/>
                    </a:p>
                    <a:p>
                      <a:pPr lvl="0">
                        <a:buNone/>
                      </a:pPr>
                      <a:endParaRPr lang="en-US" sz="1400" b="0" i="0" kern="1200">
                        <a:solidFill>
                          <a:schemeClr val="dk1"/>
                        </a:solidFill>
                        <a:effectLst/>
                        <a:latin typeface="+mn-lt"/>
                        <a:ea typeface="+mn-ea"/>
                        <a:cs typeface="+mn-cs"/>
                      </a:endParaRPr>
                    </a:p>
                  </a:txBody>
                  <a:tcPr/>
                </a:tc>
                <a:tc>
                  <a:txBody>
                    <a:bodyPr/>
                    <a:lstStyle/>
                    <a:p>
                      <a:pPr marL="0" lvl="0" indent="0" algn="ctr">
                        <a:lnSpc>
                          <a:spcPct val="100000"/>
                        </a:lnSpc>
                        <a:spcBef>
                          <a:spcPts val="0"/>
                        </a:spcBef>
                        <a:spcAft>
                          <a:spcPts val="0"/>
                        </a:spcAft>
                        <a:buNone/>
                      </a:pPr>
                      <a:r>
                        <a:rPr lang="en-US" sz="1400" b="0" i="0" u="none" strike="noStrike" noProof="0" dirty="0"/>
                        <a:t>In addition, future work could investigate the use of transfer learning to improve the performance of the model on multicenter datasets.</a:t>
                      </a:r>
                      <a:endParaRPr lang="en-US" sz="1400" dirty="0"/>
                    </a:p>
                    <a:p>
                      <a:pPr marL="0" lvl="0" indent="0" algn="ctr">
                        <a:lnSpc>
                          <a:spcPct val="100000"/>
                        </a:lnSpc>
                        <a:spcBef>
                          <a:spcPts val="0"/>
                        </a:spcBef>
                        <a:spcAft>
                          <a:spcPts val="0"/>
                        </a:spcAft>
                        <a:buNone/>
                      </a:pPr>
                      <a:r>
                        <a:rPr lang="en-US" sz="1400" b="0" i="0" u="none" strike="noStrike" noProof="0" dirty="0"/>
                        <a:t>Finally, future work could evaluate the method on a dataset of fetal brain ultrasound images with a wider range of abnormalities, such as microcephaly, encephalocele, and agenesis of the corpus callosum.</a:t>
                      </a:r>
                    </a:p>
                    <a:p>
                      <a:pPr lvl="0" algn="ctr">
                        <a:buNone/>
                      </a:pPr>
                      <a:br>
                        <a:rPr lang="en-US" sz="1200" dirty="0"/>
                      </a:br>
                      <a:endParaRPr lang="en-IN" sz="1200" dirty="0"/>
                    </a:p>
                  </a:txBody>
                  <a:tcPr anchor="ctr"/>
                </a:tc>
                <a:extLst>
                  <a:ext uri="{0D108BD9-81ED-4DB2-BD59-A6C34878D82A}">
                    <a16:rowId xmlns:a16="http://schemas.microsoft.com/office/drawing/2014/main" val="1972039431"/>
                  </a:ext>
                </a:extLst>
              </a:tr>
            </a:tbl>
          </a:graphicData>
        </a:graphic>
      </p:graphicFrame>
      <p:sp>
        <p:nvSpPr>
          <p:cNvPr id="7" name="TextBox 6">
            <a:extLst>
              <a:ext uri="{FF2B5EF4-FFF2-40B4-BE49-F238E27FC236}">
                <a16:creationId xmlns:a16="http://schemas.microsoft.com/office/drawing/2014/main" id="{FFBE57EB-F3D6-796D-F5FD-0B2093E2560A}"/>
              </a:ext>
            </a:extLst>
          </p:cNvPr>
          <p:cNvSpPr txBox="1"/>
          <p:nvPr/>
        </p:nvSpPr>
        <p:spPr>
          <a:xfrm>
            <a:off x="150161" y="241228"/>
            <a:ext cx="6108970" cy="646991"/>
          </a:xfrm>
          <a:prstGeom prst="rect">
            <a:avLst/>
          </a:prstGeom>
          <a:noFill/>
        </p:spPr>
        <p:txBody>
          <a:bodyPr wrap="square">
            <a:spAutoFit/>
          </a:bodyPr>
          <a:lstStyle/>
          <a:p>
            <a:r>
              <a:rPr kumimoji="0" lang="en-US" sz="3222" b="0" i="0" u="none" strike="noStrike" kern="0" cap="none" spc="0" normalizeH="0" baseline="0" noProof="0">
                <a:ln>
                  <a:noFill/>
                </a:ln>
                <a:solidFill>
                  <a:srgbClr val="A4123F"/>
                </a:solidFill>
                <a:effectLst/>
                <a:uLnTx/>
                <a:uFillTx/>
                <a:latin typeface="Times New Roman"/>
                <a:ea typeface="Times New Roman"/>
                <a:cs typeface="Times New Roman"/>
                <a:sym typeface="Times New Roman"/>
              </a:rPr>
              <a:t>Background Study/Related Work</a:t>
            </a:r>
            <a:endParaRPr lang="en-IN"/>
          </a:p>
        </p:txBody>
      </p:sp>
    </p:spTree>
    <p:extLst>
      <p:ext uri="{BB962C8B-B14F-4D97-AF65-F5344CB8AC3E}">
        <p14:creationId xmlns:p14="http://schemas.microsoft.com/office/powerpoint/2010/main" val="79144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85855-5737-3352-5779-89055A795C66}"/>
              </a:ext>
            </a:extLst>
          </p:cNvPr>
          <p:cNvSpPr>
            <a:spLocks noGrp="1"/>
          </p:cNvSpPr>
          <p:nvPr>
            <p:ph idx="1"/>
          </p:nvPr>
        </p:nvSpPr>
        <p:spPr>
          <a:xfrm>
            <a:off x="571499" y="1011716"/>
            <a:ext cx="10515600" cy="5005262"/>
          </a:xfrm>
        </p:spPr>
        <p:txBody>
          <a:bodyPr>
            <a:noAutofit/>
          </a:bodyPr>
          <a:lstStyle/>
          <a:p>
            <a:pPr marL="457200" indent="-457200" algn="l">
              <a:lnSpc>
                <a:spcPct val="120000"/>
              </a:lnSpc>
              <a:buFont typeface="+mj-lt"/>
              <a:buAutoNum type="arabicPeriod"/>
            </a:pPr>
            <a:r>
              <a:rPr lang="en-US" sz="1600" b="1" i="0" u="sng" dirty="0">
                <a:effectLst/>
              </a:rPr>
              <a:t>Accurate Classification for Early Detection:</a:t>
            </a:r>
            <a:endParaRPr lang="en-US" sz="1600" b="0" i="0" u="sng" dirty="0">
              <a:effectLst/>
            </a:endParaRPr>
          </a:p>
          <a:p>
            <a:pPr marL="0" indent="0" algn="l">
              <a:lnSpc>
                <a:spcPct val="120000"/>
              </a:lnSpc>
              <a:buNone/>
            </a:pPr>
            <a:r>
              <a:rPr lang="en-US" sz="1600" b="0" i="1" dirty="0">
                <a:effectLst/>
              </a:rPr>
              <a:t>Objective:</a:t>
            </a:r>
            <a:r>
              <a:rPr lang="en-US" sz="1600" b="0" i="0" dirty="0">
                <a:effectLst/>
              </a:rPr>
              <a:t> The primary goal of the project is to develop an automated classification system for ventriculomegaly using deep learning algorithms trained on human brain MRI images.</a:t>
            </a:r>
          </a:p>
          <a:p>
            <a:pPr marL="0" indent="0" algn="l">
              <a:lnSpc>
                <a:spcPct val="120000"/>
              </a:lnSpc>
              <a:buNone/>
            </a:pPr>
            <a:r>
              <a:rPr lang="en-US" sz="1600" b="0" i="1" dirty="0">
                <a:effectLst/>
              </a:rPr>
              <a:t>Outcome:</a:t>
            </a:r>
            <a:r>
              <a:rPr lang="en-US" sz="1600" b="0" i="0" dirty="0">
                <a:effectLst/>
              </a:rPr>
              <a:t> The system achieves high accuracy and sensitivity in identifying ventriculomegaly in its early stages, enabling timely intervention and treatment. The automated classification contributes to efficient and precise diagnosis, reducing the reliance on manual interpretation and potentially improving patient outcomes.</a:t>
            </a:r>
          </a:p>
          <a:p>
            <a:pPr marL="0" indent="0">
              <a:lnSpc>
                <a:spcPct val="120000"/>
              </a:lnSpc>
              <a:buNone/>
            </a:pPr>
            <a:r>
              <a:rPr lang="en-US" sz="1600" b="1" i="0" dirty="0">
                <a:effectLst/>
              </a:rPr>
              <a:t>2.     </a:t>
            </a:r>
            <a:r>
              <a:rPr lang="en-US" sz="1600" b="1" i="0" u="sng" dirty="0">
                <a:effectLst/>
              </a:rPr>
              <a:t>Explainable AI (XAI) Models for Interpretability</a:t>
            </a:r>
            <a:r>
              <a:rPr lang="en-US" sz="1600" b="1" i="0" dirty="0">
                <a:effectLst/>
              </a:rPr>
              <a:t>:</a:t>
            </a:r>
            <a:endParaRPr lang="en-US" sz="1600" b="0" i="0" dirty="0">
              <a:effectLst/>
            </a:endParaRPr>
          </a:p>
          <a:p>
            <a:pPr marL="0" indent="0" algn="l">
              <a:lnSpc>
                <a:spcPct val="120000"/>
              </a:lnSpc>
              <a:buNone/>
            </a:pPr>
            <a:r>
              <a:rPr lang="en-US" sz="1600" b="0" i="1" dirty="0">
                <a:effectLst/>
              </a:rPr>
              <a:t>Objective:</a:t>
            </a:r>
            <a:r>
              <a:rPr lang="en-US" sz="1600" b="0" i="0" dirty="0">
                <a:effectLst/>
              </a:rPr>
              <a:t> The project incorporates Explainable AI (XAI) models to enhance the interpretability of the classification results. The objective is to provide healthcare professionals and end-users with transparent insights into the decision-making process of the algorithm.</a:t>
            </a:r>
          </a:p>
          <a:p>
            <a:pPr marL="0" indent="0" algn="l">
              <a:lnSpc>
                <a:spcPct val="120000"/>
              </a:lnSpc>
              <a:buNone/>
            </a:pPr>
            <a:r>
              <a:rPr lang="en-US" sz="1600" b="0" i="1" dirty="0">
                <a:effectLst/>
              </a:rPr>
              <a:t>Outcome:</a:t>
            </a:r>
            <a:r>
              <a:rPr lang="en-US" sz="1600" b="0" i="0" dirty="0">
                <a:effectLst/>
              </a:rPr>
              <a:t> The XAI models, such as LIME (Local Interpretable Model-agnostic Explanations) generate human-understandable explanations for the classification decisions. This ensures that the model's predictions are not treated as a "black box," allowing clinicians to trust and validate the results. Interpretability is crucial for gaining insights into the features contributing to the classification, aiding in both diagnosis and treatment planning.</a:t>
            </a:r>
          </a:p>
          <a:p>
            <a:pPr marL="0" indent="0">
              <a:buNone/>
            </a:pPr>
            <a:endParaRPr lang="en-US" sz="1600" dirty="0"/>
          </a:p>
        </p:txBody>
      </p:sp>
      <p:sp>
        <p:nvSpPr>
          <p:cNvPr id="3" name="Title 2">
            <a:extLst>
              <a:ext uri="{FF2B5EF4-FFF2-40B4-BE49-F238E27FC236}">
                <a16:creationId xmlns:a16="http://schemas.microsoft.com/office/drawing/2014/main" id="{57AB46FB-4901-B833-3BF9-E37CE4150980}"/>
              </a:ext>
            </a:extLst>
          </p:cNvPr>
          <p:cNvSpPr>
            <a:spLocks noGrp="1"/>
          </p:cNvSpPr>
          <p:nvPr>
            <p:ph type="title"/>
          </p:nvPr>
        </p:nvSpPr>
        <p:spPr/>
        <p:txBody>
          <a:bodyPr>
            <a:normAutofit fontScale="90000"/>
          </a:bodyPr>
          <a:lstStyle/>
          <a:p>
            <a:r>
              <a:rPr lang="en-US" dirty="0"/>
              <a:t>Project Contributions</a:t>
            </a:r>
            <a:endParaRPr lang="en-IN" dirty="0"/>
          </a:p>
        </p:txBody>
      </p:sp>
    </p:spTree>
    <p:extLst>
      <p:ext uri="{BB962C8B-B14F-4D97-AF65-F5344CB8AC3E}">
        <p14:creationId xmlns:p14="http://schemas.microsoft.com/office/powerpoint/2010/main" val="146444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020BD7-07C4-F40E-CAC9-92DFDC82C74A}"/>
              </a:ext>
            </a:extLst>
          </p:cNvPr>
          <p:cNvSpPr>
            <a:spLocks noGrp="1"/>
          </p:cNvSpPr>
          <p:nvPr>
            <p:ph idx="1"/>
          </p:nvPr>
        </p:nvSpPr>
        <p:spPr/>
        <p:txBody>
          <a:bodyPr/>
          <a:lstStyle/>
          <a:p>
            <a:endParaRPr lang="en-IN" dirty="0"/>
          </a:p>
          <a:p>
            <a:r>
              <a:rPr lang="en-IN" dirty="0"/>
              <a:t>Based on the feedback received during the first review, our team was suggested to shift our focus from classification and segmentation to XAI implementation.</a:t>
            </a:r>
          </a:p>
          <a:p>
            <a:endParaRPr lang="en-IN" dirty="0"/>
          </a:p>
          <a:p>
            <a:r>
              <a:rPr lang="en-IN" dirty="0"/>
              <a:t>Based on this, we implemented a basic CNN model which was simple yet efficient in classification and we started with the implementation of 2 XAI models namely LIME (</a:t>
            </a:r>
            <a:r>
              <a:rPr lang="en-IN" b="0" i="0" dirty="0">
                <a:solidFill>
                  <a:srgbClr val="040C28"/>
                </a:solidFill>
                <a:effectLst/>
              </a:rPr>
              <a:t>Local Interpretable Model</a:t>
            </a:r>
            <a:r>
              <a:rPr lang="en-IN" b="0" i="0" dirty="0">
                <a:solidFill>
                  <a:srgbClr val="202124"/>
                </a:solidFill>
                <a:effectLst/>
              </a:rPr>
              <a:t>-Agnostic Explanations.)</a:t>
            </a:r>
            <a:r>
              <a:rPr lang="en-IN" dirty="0"/>
              <a:t> and GRADCAM </a:t>
            </a:r>
            <a:r>
              <a:rPr lang="en-IN" b="0" i="0" dirty="0">
                <a:solidFill>
                  <a:srgbClr val="202124"/>
                </a:solidFill>
                <a:effectLst/>
              </a:rPr>
              <a:t> (</a:t>
            </a:r>
            <a:r>
              <a:rPr lang="en-IN" b="0" i="0" dirty="0">
                <a:solidFill>
                  <a:srgbClr val="040C28"/>
                </a:solidFill>
                <a:effectLst/>
              </a:rPr>
              <a:t>gradient-weighted class activation mapping)</a:t>
            </a:r>
            <a:r>
              <a:rPr lang="en-IN" b="0" i="0" dirty="0">
                <a:solidFill>
                  <a:srgbClr val="202124"/>
                </a:solidFill>
                <a:effectLst/>
              </a:rPr>
              <a:t> </a:t>
            </a:r>
            <a:r>
              <a:rPr lang="en-IN" dirty="0"/>
              <a:t>.</a:t>
            </a:r>
          </a:p>
        </p:txBody>
      </p:sp>
      <p:sp>
        <p:nvSpPr>
          <p:cNvPr id="3" name="Title 2">
            <a:extLst>
              <a:ext uri="{FF2B5EF4-FFF2-40B4-BE49-F238E27FC236}">
                <a16:creationId xmlns:a16="http://schemas.microsoft.com/office/drawing/2014/main" id="{67CF205A-7C65-9DD6-E6CB-C655DF6DBC56}"/>
              </a:ext>
            </a:extLst>
          </p:cNvPr>
          <p:cNvSpPr>
            <a:spLocks noGrp="1"/>
          </p:cNvSpPr>
          <p:nvPr>
            <p:ph type="title"/>
          </p:nvPr>
        </p:nvSpPr>
        <p:spPr/>
        <p:txBody>
          <a:bodyPr>
            <a:normAutofit fontScale="90000"/>
          </a:bodyPr>
          <a:lstStyle/>
          <a:p>
            <a:r>
              <a:rPr lang="en-IN" dirty="0"/>
              <a:t>Improvements Based on First Review(If any)</a:t>
            </a:r>
          </a:p>
        </p:txBody>
      </p:sp>
    </p:spTree>
    <p:extLst>
      <p:ext uri="{BB962C8B-B14F-4D97-AF65-F5344CB8AC3E}">
        <p14:creationId xmlns:p14="http://schemas.microsoft.com/office/powerpoint/2010/main" val="1739942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2CBB98-8FC3-0E3F-3691-100A69F57211}"/>
              </a:ext>
            </a:extLst>
          </p:cNvPr>
          <p:cNvSpPr>
            <a:spLocks noGrp="1"/>
          </p:cNvSpPr>
          <p:nvPr>
            <p:ph idx="1"/>
          </p:nvPr>
        </p:nvSpPr>
        <p:spPr/>
        <p:txBody>
          <a:bodyPr>
            <a:normAutofit lnSpcReduction="10000"/>
          </a:bodyPr>
          <a:lstStyle/>
          <a:p>
            <a:r>
              <a:rPr lang="en-IN" dirty="0"/>
              <a:t>XAI model was implemented on the created CNN classification model.</a:t>
            </a:r>
          </a:p>
          <a:p>
            <a:r>
              <a:rPr lang="en-IN" dirty="0"/>
              <a:t>XAI will help indicate using image data that why a certain decision in classification was taken and the areas which were critical in the decision-making process.</a:t>
            </a:r>
          </a:p>
          <a:p>
            <a:r>
              <a:rPr lang="en-IN" dirty="0"/>
              <a:t>LIME works by </a:t>
            </a:r>
            <a:r>
              <a:rPr lang="en-US" b="0" i="0" dirty="0">
                <a:effectLst/>
              </a:rPr>
              <a:t>perturbing input instances, training a simplified model on these perturbed instances, and using that model to provide interpretable explanations for specific predictions.</a:t>
            </a:r>
          </a:p>
          <a:p>
            <a:r>
              <a:rPr lang="en-US" b="0" i="0" dirty="0">
                <a:effectLst/>
              </a:rPr>
              <a:t>Grad-CAM highlights the important regions in an input image that contribute the most to a neural network's decision. It does this by leveraging the gradients of the target class with respect to the final convolutional layer of the neural network</a:t>
            </a:r>
            <a:r>
              <a:rPr lang="en-US" b="0" i="0" dirty="0">
                <a:solidFill>
                  <a:srgbClr val="D1D5DB"/>
                </a:solidFill>
                <a:effectLst/>
              </a:rPr>
              <a:t>. </a:t>
            </a:r>
            <a:endParaRPr lang="en-IN" dirty="0"/>
          </a:p>
        </p:txBody>
      </p:sp>
      <p:sp>
        <p:nvSpPr>
          <p:cNvPr id="3" name="Title 2">
            <a:extLst>
              <a:ext uri="{FF2B5EF4-FFF2-40B4-BE49-F238E27FC236}">
                <a16:creationId xmlns:a16="http://schemas.microsoft.com/office/drawing/2014/main" id="{8EE87F28-DA0E-FB72-5681-4A18E2BAF446}"/>
              </a:ext>
            </a:extLst>
          </p:cNvPr>
          <p:cNvSpPr>
            <a:spLocks noGrp="1"/>
          </p:cNvSpPr>
          <p:nvPr>
            <p:ph type="title"/>
          </p:nvPr>
        </p:nvSpPr>
        <p:spPr/>
        <p:txBody>
          <a:bodyPr>
            <a:normAutofit fontScale="90000"/>
          </a:bodyPr>
          <a:lstStyle/>
          <a:p>
            <a:r>
              <a:rPr lang="en-IN" dirty="0"/>
              <a:t>Progress After First Review</a:t>
            </a:r>
          </a:p>
        </p:txBody>
      </p:sp>
    </p:spTree>
    <p:extLst>
      <p:ext uri="{BB962C8B-B14F-4D97-AF65-F5344CB8AC3E}">
        <p14:creationId xmlns:p14="http://schemas.microsoft.com/office/powerpoint/2010/main" val="2143210074"/>
      </p:ext>
    </p:extLst>
  </p:cSld>
  <p:clrMapOvr>
    <a:masterClrMapping/>
  </p:clrMapOvr>
</p:sld>
</file>

<file path=ppt/theme/theme1.xml><?xml version="1.0" encoding="utf-8"?>
<a:theme xmlns:a="http://schemas.openxmlformats.org/drawingml/2006/main" name="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3CD6CE29747349A5A94DA81629FDC5" ma:contentTypeVersion="11" ma:contentTypeDescription="Create a new document." ma:contentTypeScope="" ma:versionID="dc06cc9d132ff9dbfd94d33746a170bc">
  <xsd:schema xmlns:xsd="http://www.w3.org/2001/XMLSchema" xmlns:xs="http://www.w3.org/2001/XMLSchema" xmlns:p="http://schemas.microsoft.com/office/2006/metadata/properties" xmlns:ns2="288a120d-550d-410d-8e83-3a0debd8f61a" xmlns:ns3="b2fc7224-56e7-4a56-81e9-64380d6fda13" targetNamespace="http://schemas.microsoft.com/office/2006/metadata/properties" ma:root="true" ma:fieldsID="3e4d2b7f430bf8adbb47ab8b4dbba55a" ns2:_="" ns3:_="">
    <xsd:import namespace="288a120d-550d-410d-8e83-3a0debd8f61a"/>
    <xsd:import namespace="b2fc7224-56e7-4a56-81e9-64380d6fda1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a120d-550d-410d-8e83-3a0debd8f6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fc7224-56e7-4a56-81e9-64380d6fda1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6A51D3-70D6-4C59-A5F9-E965D4778D21}">
  <ds:schemaRefs>
    <ds:schemaRef ds:uri="288a120d-550d-410d-8e83-3a0debd8f61a"/>
    <ds:schemaRef ds:uri="b2fc7224-56e7-4a56-81e9-64380d6fda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CC86E6DA-5186-4C2D-B67F-DA1E8DD817FC}">
  <ds:schemaRefs>
    <ds:schemaRef ds:uri="http://schemas.microsoft.com/office/infopath/2007/PartnerControls"/>
    <ds:schemaRef ds:uri="b2fc7224-56e7-4a56-81e9-64380d6fda13"/>
    <ds:schemaRef ds:uri="http://schemas.microsoft.com/office/2006/documentManagement/types"/>
    <ds:schemaRef ds:uri="http://purl.org/dc/terms/"/>
    <ds:schemaRef ds:uri="http://purl.org/dc/elements/1.1/"/>
    <ds:schemaRef ds:uri="288a120d-550d-410d-8e83-3a0debd8f61a"/>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414EAF80-A9B1-4397-8673-948369AFEF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491</TotalTime>
  <Words>3948</Words>
  <Application>Microsoft Office PowerPoint</Application>
  <PresentationFormat>Widescreen</PresentationFormat>
  <Paragraphs>255</Paragraphs>
  <Slides>28</Slides>
  <Notes>0</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28</vt:i4>
      </vt:variant>
    </vt:vector>
  </HeadingPairs>
  <TitlesOfParts>
    <vt:vector size="43" baseType="lpstr">
      <vt:lpstr>Arial</vt:lpstr>
      <vt:lpstr>Avenir Next LT Pro</vt:lpstr>
      <vt:lpstr>Calibri</vt:lpstr>
      <vt:lpstr>Calibri Light</vt:lpstr>
      <vt:lpstr>Futura</vt:lpstr>
      <vt:lpstr>Garamond</vt:lpstr>
      <vt:lpstr>Georgia</vt:lpstr>
      <vt:lpstr>Poppins</vt:lpstr>
      <vt:lpstr>Raleway Medium</vt:lpstr>
      <vt:lpstr>Raleway SemiBold</vt:lpstr>
      <vt:lpstr>Söhne</vt:lpstr>
      <vt:lpstr>Times New Roman</vt:lpstr>
      <vt:lpstr>Presentation Cover page</vt:lpstr>
      <vt:lpstr>Presentation slides</vt:lpstr>
      <vt:lpstr>Office Theme</vt:lpstr>
      <vt:lpstr>PowerPoint Presentation</vt:lpstr>
      <vt:lpstr>Introduction</vt:lpstr>
      <vt:lpstr>Motivation</vt:lpstr>
      <vt:lpstr>PowerPoint Presentation</vt:lpstr>
      <vt:lpstr>PowerPoint Presentation</vt:lpstr>
      <vt:lpstr>PowerPoint Presentation</vt:lpstr>
      <vt:lpstr>Project Contributions</vt:lpstr>
      <vt:lpstr>Improvements Based on First Review(If any)</vt:lpstr>
      <vt:lpstr>Progress After First Review</vt:lpstr>
      <vt:lpstr>High Level Design : LIME</vt:lpstr>
      <vt:lpstr>High Level Design : GRADCAM</vt:lpstr>
      <vt:lpstr>Algorithm 1 : LIME</vt:lpstr>
      <vt:lpstr>Algorithm 1 : LIME</vt:lpstr>
      <vt:lpstr>Algorithm 2 : GRADCAM</vt:lpstr>
      <vt:lpstr>Algorithm 2 : GRADCAM</vt:lpstr>
      <vt:lpstr>Experimental Setup</vt:lpstr>
      <vt:lpstr>Experiments and Results</vt:lpstr>
      <vt:lpstr>Experiments and Results</vt:lpstr>
      <vt:lpstr>Experiments and Results</vt:lpstr>
      <vt:lpstr>Experiments and Results</vt:lpstr>
      <vt:lpstr>Findings</vt:lpstr>
      <vt:lpstr>PowerPoint Presentation</vt:lpstr>
      <vt:lpstr>State the practical implications </vt:lpstr>
      <vt:lpstr>State the practical implications </vt:lpstr>
      <vt:lpstr>Conclusion</vt:lpstr>
      <vt:lpstr>Conclusion</vt:lpstr>
      <vt:lpstr>References</vt:lpstr>
      <vt:lpstr>Link to the Project Demo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KSUM-SB2-XPS-35</dc:creator>
  <cp:lastModifiedBy>Ashutosh Devu</cp:lastModifiedBy>
  <cp:revision>22</cp:revision>
  <dcterms:created xsi:type="dcterms:W3CDTF">2020-07-03T08:40:50Z</dcterms:created>
  <dcterms:modified xsi:type="dcterms:W3CDTF">2023-12-08T08:24:14Z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0x010100643CD6CE29747349A5A94DA81629FDC5</vt:lpwstr>
  </property>
</Properties>
</file>