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 id="2147483679" r:id="rId3"/>
  </p:sldMasterIdLst>
  <p:notesMasterIdLst>
    <p:notesMasterId r:id="rId30"/>
  </p:notesMasterIdLst>
  <p:sldIdLst>
    <p:sldId id="256" r:id="rId4"/>
    <p:sldId id="257" r:id="rId5"/>
    <p:sldId id="278" r:id="rId6"/>
    <p:sldId id="279" r:id="rId7"/>
    <p:sldId id="260" r:id="rId8"/>
    <p:sldId id="271" r:id="rId9"/>
    <p:sldId id="274" r:id="rId10"/>
    <p:sldId id="273" r:id="rId11"/>
    <p:sldId id="272" r:id="rId12"/>
    <p:sldId id="263" r:id="rId13"/>
    <p:sldId id="280" r:id="rId14"/>
    <p:sldId id="264" r:id="rId15"/>
    <p:sldId id="265" r:id="rId16"/>
    <p:sldId id="281" r:id="rId17"/>
    <p:sldId id="276" r:id="rId18"/>
    <p:sldId id="266" r:id="rId19"/>
    <p:sldId id="294" r:id="rId20"/>
    <p:sldId id="282" r:id="rId21"/>
    <p:sldId id="283" r:id="rId22"/>
    <p:sldId id="285" r:id="rId23"/>
    <p:sldId id="287" r:id="rId24"/>
    <p:sldId id="289" r:id="rId25"/>
    <p:sldId id="293" r:id="rId26"/>
    <p:sldId id="267" r:id="rId27"/>
    <p:sldId id="269" r:id="rId28"/>
    <p:sldId id="270" r:id="rId29"/>
  </p:sldIdLst>
  <p:sldSz cx="9144000" cy="5143500" type="screen16x9"/>
  <p:notesSz cx="6858000" cy="9144000"/>
  <p:embeddedFontLst>
    <p:embeddedFont>
      <p:font typeface="Georgia" panose="02040502050405020303" pitchFamily="18" charset="0"/>
      <p:regular r:id="rId31"/>
      <p:bold r:id="rId32"/>
      <p:italic r:id="rId33"/>
      <p:boldItalic r:id="rId34"/>
    </p:embeddedFont>
    <p:embeddedFont>
      <p:font typeface="Poppins" panose="00000500000000000000" pitchFamily="2" charset="0"/>
      <p:regular r:id="rId35"/>
      <p:bold r:id="rId36"/>
      <p:italic r:id="rId37"/>
      <p:boldItalic r:id="rId38"/>
    </p:embeddedFont>
    <p:embeddedFont>
      <p:font typeface="Raleway Medium" pitchFamily="2" charset="0"/>
      <p:regular r:id="rId39"/>
      <p:bold r:id="rId40"/>
      <p:italic r:id="rId41"/>
      <p:boldItalic r:id="rId42"/>
    </p:embeddedFont>
    <p:embeddedFont>
      <p:font typeface="Raleway SemiBold"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AF0742-96FF-4E79-8D4D-5845F5A5EF58}">
  <a:tblStyle styleId="{E2AF0742-96FF-4E79-8D4D-5845F5A5EF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36" autoAdjust="0"/>
  </p:normalViewPr>
  <p:slideViewPr>
    <p:cSldViewPr snapToGrid="0">
      <p:cViewPr varScale="1">
        <p:scale>
          <a:sx n="97" d="100"/>
          <a:sy n="97" d="100"/>
        </p:scale>
        <p:origin x="4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ef9e33f68_1_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bef9e33f68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ef9e33f68_1_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bef9e33f68_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ef9e33f68_1_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bef9e33f68_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23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ef9e33f68_1_7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bef9e33f68_1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ef9e33f68_1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bef9e33f68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ef9e33f68_1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bef9e33f68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034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ef9e33f68_1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bef9e33f68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38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92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D0D0D"/>
                </a:solidFill>
                <a:effectLst/>
                <a:highlight>
                  <a:srgbClr val="FFFFFF"/>
                </a:highlight>
                <a:latin typeface="Söhne"/>
              </a:rPr>
              <a:t>OFMC checks the security of a system in real-time, as actions occur. It's like having a security guard constantly patrolling to ensure nothing suspicious is happening.</a:t>
            </a:r>
          </a:p>
          <a:p>
            <a:pPr marL="0" lvl="0" indent="0" algn="l" rtl="0">
              <a:spcBef>
                <a:spcPts val="0"/>
              </a:spcBef>
              <a:spcAft>
                <a:spcPts val="0"/>
              </a:spcAft>
              <a:buNone/>
            </a:pPr>
            <a:r>
              <a:rPr lang="en-US" b="0" i="0" dirty="0">
                <a:solidFill>
                  <a:srgbClr val="0D0D0D"/>
                </a:solidFill>
                <a:effectLst/>
                <a:highlight>
                  <a:srgbClr val="FFFFFF"/>
                </a:highlight>
                <a:latin typeface="Söhne"/>
              </a:rPr>
              <a:t>CL-</a:t>
            </a:r>
            <a:r>
              <a:rPr lang="en-US" b="0" i="0" dirty="0" err="1">
                <a:solidFill>
                  <a:srgbClr val="0D0D0D"/>
                </a:solidFill>
                <a:effectLst/>
                <a:highlight>
                  <a:srgbClr val="FFFFFF"/>
                </a:highlight>
                <a:latin typeface="Söhne"/>
              </a:rPr>
              <a:t>AtSe</a:t>
            </a:r>
            <a:r>
              <a:rPr lang="en-US" b="0" i="0" dirty="0">
                <a:solidFill>
                  <a:srgbClr val="0D0D0D"/>
                </a:solidFill>
                <a:effectLst/>
                <a:highlight>
                  <a:srgbClr val="FFFFFF"/>
                </a:highlight>
                <a:latin typeface="Söhne"/>
              </a:rPr>
              <a:t> uses logic and constraints to search for patterns that might indicate an attack. It's like a detective analyzing clues to uncover suspicious behavior.</a:t>
            </a:r>
          </a:p>
          <a:p>
            <a:pPr marL="0" lvl="0" indent="0" algn="l" rtl="0">
              <a:spcBef>
                <a:spcPts val="0"/>
              </a:spcBef>
              <a:spcAft>
                <a:spcPts val="0"/>
              </a:spcAft>
              <a:buNone/>
            </a:pPr>
            <a:r>
              <a:rPr lang="en-US" b="0" i="0" dirty="0">
                <a:solidFill>
                  <a:srgbClr val="0D0D0D"/>
                </a:solidFill>
                <a:effectLst/>
                <a:highlight>
                  <a:srgbClr val="FFFFFF"/>
                </a:highlight>
                <a:latin typeface="Söhne"/>
              </a:rPr>
              <a:t>SATMC checks the satisfiability of logical formulas representing system properties. It determines if it's possible for certain events to occur. It's like asking, "Can this scenario really happen?“</a:t>
            </a:r>
          </a:p>
          <a:p>
            <a:pPr marL="0" lvl="0" indent="0" algn="l" rtl="0">
              <a:spcBef>
                <a:spcPts val="0"/>
              </a:spcBef>
              <a:spcAft>
                <a:spcPts val="0"/>
              </a:spcAft>
              <a:buNone/>
            </a:pPr>
            <a:r>
              <a:rPr lang="en-US" b="0" i="0" dirty="0">
                <a:solidFill>
                  <a:srgbClr val="0D0D0D"/>
                </a:solidFill>
                <a:effectLst/>
                <a:highlight>
                  <a:srgbClr val="FFFFFF"/>
                </a:highlight>
                <a:latin typeface="Söhne"/>
              </a:rPr>
              <a:t>TA4SP uses automatic approximations to analyze security protocols. It's like creating a detailed map of the protocols to understand how they work and where vulnerabilities might exist.</a:t>
            </a:r>
          </a:p>
          <a:p>
            <a:pPr marL="0" lvl="0" indent="0" algn="l" rtl="0">
              <a:spcBef>
                <a:spcPts val="0"/>
              </a:spcBef>
              <a:spcAft>
                <a:spcPts val="0"/>
              </a:spcAft>
              <a:buNone/>
            </a:pPr>
            <a:endParaRPr dirty="0"/>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326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08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ef9e33f68_1_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Imagine being on the battlefield with adrenaline levels shooting up limits in a critical situation and you have to remember a long 14 character password that you heard once before stepping on to the field. You are all sweaty and pumped up not feeling what the weather outside is and the biometric device refuses to authenticate because your fingers might be sweaty, bleeding or even wounded. Taking that situation into consideration we have developed our project that implements a secure authentication protocol for </a:t>
            </a:r>
            <a:r>
              <a:rPr lang="en-IN" dirty="0" err="1"/>
              <a:t>Iobt</a:t>
            </a:r>
            <a:r>
              <a:rPr lang="en-IN" dirty="0"/>
              <a:t>(internet of battlefield things). An battlefield environment is an environment where the conditions are very harsh, difficult to adapt to and is one you would like to get out of as soon as possible, unless you have objectives yet to be completed. The current authentication methods within the </a:t>
            </a:r>
            <a:r>
              <a:rPr lang="en-IN" dirty="0" err="1"/>
              <a:t>IoBT</a:t>
            </a:r>
            <a:r>
              <a:rPr lang="en-IN" dirty="0"/>
              <a:t> context often prove inadequate in ensuring battlefield security. The various issues with traditional methods are: risk of data loss or compromise, </a:t>
            </a:r>
            <a:r>
              <a:rPr lang="en-IN" dirty="0" err="1"/>
              <a:t>i.e</a:t>
            </a:r>
            <a:r>
              <a:rPr lang="en-IN" dirty="0"/>
              <a:t> a high risk of impersonation attack or data getting into enemy’s hand, operational delays are also an issue in as to the request and response should be quick improving soldier security. Also, the </a:t>
            </a:r>
            <a:r>
              <a:rPr lang="en-IN" dirty="0" err="1"/>
              <a:t>suthentication</a:t>
            </a:r>
            <a:r>
              <a:rPr lang="en-IN" dirty="0"/>
              <a:t> process should be quick and robust so that the soldier would not have to waste time verifying that he is from your side and could </a:t>
            </a:r>
            <a:r>
              <a:rPr lang="en-IN" dirty="0" err="1"/>
              <a:t>acces</a:t>
            </a:r>
            <a:r>
              <a:rPr lang="en-IN" dirty="0"/>
              <a:t> confidential or critical data with ease.</a:t>
            </a:r>
            <a:endParaRPr dirty="0"/>
          </a:p>
        </p:txBody>
      </p:sp>
      <p:sp>
        <p:nvSpPr>
          <p:cNvPr id="178" name="Google Shape;178;g2bef9e33f68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55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391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484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ef9e33f68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bef9e33f68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700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ef9e33f68_1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2bef9e33f68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ef9e33f68_1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bef9e33f68_1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ef9e33f68_1_1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2bef9e33f68_1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ef9e33f68_1_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bef9e33f68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22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ef9e33f68_1_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bef9e33f68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77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ef9e33f68_1_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6" name="Google Shape;196;g2bef9e33f68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ab0f57992_0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6ab0f57992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04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ab0f57992_0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6ab0f57992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68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ab0f57992_0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6ab0f57992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691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ab0f57992_0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6ab0f57992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73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428624" y="852942"/>
            <a:ext cx="7886700" cy="36810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chemeClr val="dk1"/>
              </a:buClr>
              <a:buSzPts val="2100"/>
              <a:buChar char="•"/>
              <a:defRPr>
                <a:latin typeface="Georgia"/>
                <a:ea typeface="Georgia"/>
                <a:cs typeface="Georgia"/>
                <a:sym typeface="Georgia"/>
              </a:defRPr>
            </a:lvl1pPr>
            <a:lvl2pPr marL="914400" lvl="1" indent="-342900" algn="l" rtl="0">
              <a:lnSpc>
                <a:spcPct val="90000"/>
              </a:lnSpc>
              <a:spcBef>
                <a:spcPts val="400"/>
              </a:spcBef>
              <a:spcAft>
                <a:spcPts val="0"/>
              </a:spcAft>
              <a:buClr>
                <a:schemeClr val="dk1"/>
              </a:buClr>
              <a:buSzPts val="1800"/>
              <a:buChar char="•"/>
              <a:defRPr>
                <a:latin typeface="Georgia"/>
                <a:ea typeface="Georgia"/>
                <a:cs typeface="Georgia"/>
                <a:sym typeface="Georgia"/>
              </a:defRPr>
            </a:lvl2pPr>
            <a:lvl3pPr marL="1371600" lvl="2" indent="-323850" algn="l" rtl="0">
              <a:lnSpc>
                <a:spcPct val="90000"/>
              </a:lnSpc>
              <a:spcBef>
                <a:spcPts val="400"/>
              </a:spcBef>
              <a:spcAft>
                <a:spcPts val="0"/>
              </a:spcAft>
              <a:buClr>
                <a:schemeClr val="dk1"/>
              </a:buClr>
              <a:buSzPts val="1500"/>
              <a:buChar char="•"/>
              <a:defRPr>
                <a:latin typeface="Georgia"/>
                <a:ea typeface="Georgia"/>
                <a:cs typeface="Georgia"/>
                <a:sym typeface="Georgia"/>
              </a:defRPr>
            </a:lvl3pPr>
            <a:lvl4pPr marL="1828800" lvl="3" indent="-317500" algn="l" rtl="0">
              <a:lnSpc>
                <a:spcPct val="90000"/>
              </a:lnSpc>
              <a:spcBef>
                <a:spcPts val="400"/>
              </a:spcBef>
              <a:spcAft>
                <a:spcPts val="0"/>
              </a:spcAft>
              <a:buClr>
                <a:schemeClr val="dk1"/>
              </a:buClr>
              <a:buSzPts val="1400"/>
              <a:buChar char="•"/>
              <a:defRPr>
                <a:latin typeface="Georgia"/>
                <a:ea typeface="Georgia"/>
                <a:cs typeface="Georgia"/>
                <a:sym typeface="Georgia"/>
              </a:defRPr>
            </a:lvl4pPr>
            <a:lvl5pPr marL="2286000" lvl="4" indent="-317500" algn="l" rtl="0">
              <a:lnSpc>
                <a:spcPct val="90000"/>
              </a:lnSpc>
              <a:spcBef>
                <a:spcPts val="400"/>
              </a:spcBef>
              <a:spcAft>
                <a:spcPts val="0"/>
              </a:spcAft>
              <a:buClr>
                <a:schemeClr val="dk1"/>
              </a:buClr>
              <a:buSzPts val="1400"/>
              <a:buChar char="•"/>
              <a:defRPr>
                <a:latin typeface="Georgia"/>
                <a:ea typeface="Georgia"/>
                <a:cs typeface="Georgia"/>
                <a:sym typeface="Georgia"/>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title"/>
          </p:nvPr>
        </p:nvSpPr>
        <p:spPr>
          <a:xfrm>
            <a:off x="428624" y="261496"/>
            <a:ext cx="7886700" cy="316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A4123F"/>
              </a:buClr>
              <a:buSzPts val="3000"/>
              <a:buFont typeface="Georgia"/>
              <a:buNone/>
              <a:defRPr sz="3000" b="0">
                <a:solidFill>
                  <a:srgbClr val="A4123F"/>
                </a:solidFill>
                <a:latin typeface="Georgia"/>
                <a:ea typeface="Georgia"/>
                <a:cs typeface="Georgia"/>
                <a:sym typeface="Georgia"/>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65" name="Google Shape;65;p15"/>
          <p:cNvPicPr preferRelativeResize="0"/>
          <p:nvPr/>
        </p:nvPicPr>
        <p:blipFill rotWithShape="1">
          <a:blip r:embed="rId2">
            <a:alphaModFix/>
          </a:blip>
          <a:srcRect/>
          <a:stretch/>
        </p:blipFill>
        <p:spPr>
          <a:xfrm>
            <a:off x="-10117" y="4640164"/>
            <a:ext cx="9164232" cy="528040"/>
          </a:xfrm>
          <a:prstGeom prst="rect">
            <a:avLst/>
          </a:prstGeom>
          <a:noFill/>
          <a:ln>
            <a:noFill/>
          </a:ln>
        </p:spPr>
      </p:pic>
      <p:pic>
        <p:nvPicPr>
          <p:cNvPr id="66" name="Google Shape;66;p15"/>
          <p:cNvPicPr preferRelativeResize="0"/>
          <p:nvPr/>
        </p:nvPicPr>
        <p:blipFill rotWithShape="1">
          <a:blip r:embed="rId3">
            <a:alphaModFix/>
          </a:blip>
          <a:srcRect/>
          <a:stretch/>
        </p:blipFill>
        <p:spPr>
          <a:xfrm>
            <a:off x="7381145" y="4713587"/>
            <a:ext cx="1549911" cy="34845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a:noFill/>
          <a:ln>
            <a:noFill/>
          </a:ln>
        </p:spPr>
        <p:txBody>
          <a:bodyPr spcFirstLastPara="1" wrap="square" lIns="67500" tIns="35100" rIns="67500" bIns="35100" anchor="b" anchorCtr="0">
            <a:noAutofit/>
          </a:bodyPr>
          <a:lstStyle>
            <a:lvl1pPr lvl="0" algn="l" rtl="0">
              <a:lnSpc>
                <a:spcPct val="90000"/>
              </a:lnSpc>
              <a:spcBef>
                <a:spcPts val="0"/>
              </a:spcBef>
              <a:spcAft>
                <a:spcPts val="0"/>
              </a:spcAft>
              <a:buClr>
                <a:schemeClr val="dk1"/>
              </a:buClr>
              <a:buSzPts val="1100"/>
              <a:buFont typeface="Poppins"/>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8"/>
          <p:cNvSpPr txBox="1">
            <a:spLocks noGrp="1"/>
          </p:cNvSpPr>
          <p:nvPr>
            <p:ph type="body" idx="1"/>
          </p:nvPr>
        </p:nvSpPr>
        <p:spPr>
          <a:xfrm>
            <a:off x="311700" y="1152475"/>
            <a:ext cx="8520600" cy="3416400"/>
          </a:xfrm>
          <a:prstGeom prst="rect">
            <a:avLst/>
          </a:prstGeom>
          <a:noFill/>
          <a:ln>
            <a:noFill/>
          </a:ln>
        </p:spPr>
        <p:txBody>
          <a:bodyPr spcFirstLastPara="1" wrap="square" lIns="67500" tIns="35100" rIns="67500" bIns="35100" anchor="t" anchorCtr="0">
            <a:noAutofit/>
          </a:bodyPr>
          <a:lstStyle>
            <a:lvl1pPr marL="457200" lvl="0" indent="-311150" algn="l" rtl="0">
              <a:lnSpc>
                <a:spcPct val="90000"/>
              </a:lnSpc>
              <a:spcBef>
                <a:spcPts val="500"/>
              </a:spcBef>
              <a:spcAft>
                <a:spcPts val="0"/>
              </a:spcAft>
              <a:buClr>
                <a:schemeClr val="dk1"/>
              </a:buClr>
              <a:buSzPts val="1300"/>
              <a:buChar char="⚫"/>
              <a:defRPr/>
            </a:lvl1pPr>
            <a:lvl2pPr marL="914400" lvl="1" indent="-285750" algn="l" rtl="0">
              <a:lnSpc>
                <a:spcPct val="90000"/>
              </a:lnSpc>
              <a:spcBef>
                <a:spcPts val="400"/>
              </a:spcBef>
              <a:spcAft>
                <a:spcPts val="0"/>
              </a:spcAft>
              <a:buClr>
                <a:schemeClr val="dk1"/>
              </a:buClr>
              <a:buSzPts val="900"/>
              <a:buChar char="⚪"/>
              <a:defRPr/>
            </a:lvl2pPr>
            <a:lvl3pPr marL="1371600" lvl="2" indent="-279400" algn="l" rtl="0">
              <a:lnSpc>
                <a:spcPct val="90000"/>
              </a:lnSpc>
              <a:spcBef>
                <a:spcPts val="400"/>
              </a:spcBef>
              <a:spcAft>
                <a:spcPts val="0"/>
              </a:spcAft>
              <a:buClr>
                <a:schemeClr val="dk1"/>
              </a:buClr>
              <a:buSzPts val="800"/>
              <a:buChar char="⯍"/>
              <a:defRPr/>
            </a:lvl3pPr>
            <a:lvl4pPr marL="1828800" lvl="3" indent="-279400" algn="l" rtl="0">
              <a:lnSpc>
                <a:spcPct val="90000"/>
              </a:lnSpc>
              <a:spcBef>
                <a:spcPts val="400"/>
              </a:spcBef>
              <a:spcAft>
                <a:spcPts val="0"/>
              </a:spcAft>
              <a:buClr>
                <a:schemeClr val="dk1"/>
              </a:buClr>
              <a:buSzPts val="800"/>
              <a:buChar char="?"/>
              <a:defRPr/>
            </a:lvl4pPr>
            <a:lvl5pPr marL="2286000" lvl="4" indent="-298450" algn="l" rtl="0">
              <a:lnSpc>
                <a:spcPct val="90000"/>
              </a:lnSpc>
              <a:spcBef>
                <a:spcPts val="400"/>
              </a:spcBef>
              <a:spcAft>
                <a:spcPts val="0"/>
              </a:spcAft>
              <a:buClr>
                <a:schemeClr val="dk1"/>
              </a:buClr>
              <a:buSzPts val="1100"/>
              <a:buChar char="•"/>
              <a:defRPr/>
            </a:lvl5pPr>
            <a:lvl6pPr marL="2743200" lvl="5" indent="-298450" algn="l" rtl="0">
              <a:lnSpc>
                <a:spcPct val="90000"/>
              </a:lnSpc>
              <a:spcBef>
                <a:spcPts val="400"/>
              </a:spcBef>
              <a:spcAft>
                <a:spcPts val="0"/>
              </a:spcAft>
              <a:buClr>
                <a:schemeClr val="dk1"/>
              </a:buClr>
              <a:buSzPts val="1100"/>
              <a:buChar char="•"/>
              <a:defRPr/>
            </a:lvl6pPr>
            <a:lvl7pPr marL="3200400" lvl="6" indent="-298450" algn="l" rtl="0">
              <a:lnSpc>
                <a:spcPct val="90000"/>
              </a:lnSpc>
              <a:spcBef>
                <a:spcPts val="400"/>
              </a:spcBef>
              <a:spcAft>
                <a:spcPts val="0"/>
              </a:spcAft>
              <a:buClr>
                <a:schemeClr val="dk1"/>
              </a:buClr>
              <a:buSzPts val="1100"/>
              <a:buChar char="•"/>
              <a:defRPr/>
            </a:lvl7pPr>
            <a:lvl8pPr marL="3657600" lvl="7" indent="-298450" algn="l" rtl="0">
              <a:lnSpc>
                <a:spcPct val="90000"/>
              </a:lnSpc>
              <a:spcBef>
                <a:spcPts val="400"/>
              </a:spcBef>
              <a:spcAft>
                <a:spcPts val="0"/>
              </a:spcAft>
              <a:buClr>
                <a:schemeClr val="dk1"/>
              </a:buClr>
              <a:buSzPts val="1100"/>
              <a:buChar char="•"/>
              <a:defRPr/>
            </a:lvl8pPr>
            <a:lvl9pPr marL="4114800" lvl="8" indent="-298450" algn="l" rtl="0">
              <a:lnSpc>
                <a:spcPct val="90000"/>
              </a:lnSpc>
              <a:spcBef>
                <a:spcPts val="400"/>
              </a:spcBef>
              <a:spcAft>
                <a:spcPts val="0"/>
              </a:spcAft>
              <a:buClr>
                <a:schemeClr val="dk1"/>
              </a:buClr>
              <a:buSzPts val="1100"/>
              <a:buChar char="•"/>
              <a:defRPr/>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l"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2865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6600"/>
              <a:buFont typeface="Raleway SemiBold"/>
              <a:buNone/>
              <a:defRPr sz="3300" b="0" i="0" u="none" strike="noStrike" cap="none">
                <a:solidFill>
                  <a:schemeClr val="dk1"/>
                </a:solidFill>
                <a:latin typeface="Raleway SemiBold"/>
                <a:ea typeface="Raleway SemiBold"/>
                <a:cs typeface="Raleway SemiBold"/>
                <a:sym typeface="Raleway SemiBold"/>
              </a:defRPr>
            </a:lvl1pPr>
            <a:lvl2pPr lvl="1" rtl="0">
              <a:spcBef>
                <a:spcPts val="0"/>
              </a:spcBef>
              <a:spcAft>
                <a:spcPts val="0"/>
              </a:spcAft>
              <a:buSzPts val="1100"/>
              <a:buNone/>
              <a:defRPr sz="700"/>
            </a:lvl2pPr>
            <a:lvl3pPr lvl="2" rtl="0">
              <a:spcBef>
                <a:spcPts val="0"/>
              </a:spcBef>
              <a:spcAft>
                <a:spcPts val="0"/>
              </a:spcAft>
              <a:buSzPts val="1100"/>
              <a:buNone/>
              <a:defRPr sz="700"/>
            </a:lvl3pPr>
            <a:lvl4pPr lvl="3" rtl="0">
              <a:spcBef>
                <a:spcPts val="0"/>
              </a:spcBef>
              <a:spcAft>
                <a:spcPts val="0"/>
              </a:spcAft>
              <a:buSzPts val="1100"/>
              <a:buNone/>
              <a:defRPr sz="700"/>
            </a:lvl4pPr>
            <a:lvl5pPr lvl="4" rtl="0">
              <a:spcBef>
                <a:spcPts val="0"/>
              </a:spcBef>
              <a:spcAft>
                <a:spcPts val="0"/>
              </a:spcAft>
              <a:buSzPts val="1100"/>
              <a:buNone/>
              <a:defRPr sz="700"/>
            </a:lvl5pPr>
            <a:lvl6pPr lvl="5" rtl="0">
              <a:spcBef>
                <a:spcPts val="0"/>
              </a:spcBef>
              <a:spcAft>
                <a:spcPts val="0"/>
              </a:spcAft>
              <a:buSzPts val="1100"/>
              <a:buNone/>
              <a:defRPr sz="700"/>
            </a:lvl6pPr>
            <a:lvl7pPr lvl="6" rtl="0">
              <a:spcBef>
                <a:spcPts val="0"/>
              </a:spcBef>
              <a:spcAft>
                <a:spcPts val="0"/>
              </a:spcAft>
              <a:buSzPts val="1100"/>
              <a:buNone/>
              <a:defRPr sz="700"/>
            </a:lvl7pPr>
            <a:lvl8pPr lvl="7" rtl="0">
              <a:spcBef>
                <a:spcPts val="0"/>
              </a:spcBef>
              <a:spcAft>
                <a:spcPts val="0"/>
              </a:spcAft>
              <a:buSzPts val="1100"/>
              <a:buNone/>
              <a:defRPr sz="700"/>
            </a:lvl8pPr>
            <a:lvl9pPr lvl="8" rtl="0">
              <a:spcBef>
                <a:spcPts val="0"/>
              </a:spcBef>
              <a:spcAft>
                <a:spcPts val="0"/>
              </a:spcAft>
              <a:buSzPts val="1100"/>
              <a:buNone/>
              <a:defRPr sz="700"/>
            </a:lvl9pPr>
          </a:lstStyle>
          <a:p>
            <a:endParaRPr/>
          </a:p>
        </p:txBody>
      </p:sp>
      <p:sp>
        <p:nvSpPr>
          <p:cNvPr id="82" name="Google Shape;82;p19"/>
          <p:cNvSpPr txBox="1">
            <a:spLocks noGrp="1"/>
          </p:cNvSpPr>
          <p:nvPr>
            <p:ph type="body" idx="1"/>
          </p:nvPr>
        </p:nvSpPr>
        <p:spPr>
          <a:xfrm>
            <a:off x="628651" y="1369219"/>
            <a:ext cx="7886700" cy="3263400"/>
          </a:xfrm>
          <a:prstGeom prst="rect">
            <a:avLst/>
          </a:prstGeom>
          <a:noFill/>
          <a:ln>
            <a:noFill/>
          </a:ln>
        </p:spPr>
        <p:txBody>
          <a:bodyPr spcFirstLastPara="1" wrap="square" lIns="68575" tIns="34275" rIns="68575" bIns="34275" anchor="t" anchorCtr="0">
            <a:noAutofit/>
          </a:bodyPr>
          <a:lstStyle>
            <a:lvl1pPr marL="457200" marR="0" lvl="0" indent="-495300" algn="l" rtl="0">
              <a:lnSpc>
                <a:spcPct val="90000"/>
              </a:lnSpc>
              <a:spcBef>
                <a:spcPts val="800"/>
              </a:spcBef>
              <a:spcAft>
                <a:spcPts val="0"/>
              </a:spcAft>
              <a:buClr>
                <a:schemeClr val="dk1"/>
              </a:buClr>
              <a:buSzPts val="4200"/>
              <a:buFont typeface="Arial"/>
              <a:buChar char="•"/>
              <a:defRPr sz="2100" b="0" i="0" u="none" strike="noStrike" cap="none">
                <a:solidFill>
                  <a:schemeClr val="dk1"/>
                </a:solidFill>
                <a:latin typeface="Raleway Medium"/>
                <a:ea typeface="Raleway Medium"/>
                <a:cs typeface="Raleway Medium"/>
                <a:sym typeface="Raleway Medium"/>
              </a:defRPr>
            </a:lvl1pPr>
            <a:lvl2pPr marL="914400" marR="0" lvl="1" indent="-457200" algn="l" rtl="0">
              <a:lnSpc>
                <a:spcPct val="90000"/>
              </a:lnSpc>
              <a:spcBef>
                <a:spcPts val="400"/>
              </a:spcBef>
              <a:spcAft>
                <a:spcPts val="0"/>
              </a:spcAft>
              <a:buClr>
                <a:schemeClr val="dk1"/>
              </a:buClr>
              <a:buSzPts val="3600"/>
              <a:buFont typeface="Arial"/>
              <a:buChar char="•"/>
              <a:defRPr sz="1800" b="0" i="0" u="none" strike="noStrike" cap="none">
                <a:solidFill>
                  <a:schemeClr val="dk1"/>
                </a:solidFill>
                <a:latin typeface="Raleway Medium"/>
                <a:ea typeface="Raleway Medium"/>
                <a:cs typeface="Raleway Medium"/>
                <a:sym typeface="Raleway Medium"/>
              </a:defRPr>
            </a:lvl2pPr>
            <a:lvl3pPr marL="1371600" marR="0" lvl="2" indent="-419100" algn="l" rtl="0">
              <a:lnSpc>
                <a:spcPct val="90000"/>
              </a:lnSpc>
              <a:spcBef>
                <a:spcPts val="400"/>
              </a:spcBef>
              <a:spcAft>
                <a:spcPts val="0"/>
              </a:spcAft>
              <a:buClr>
                <a:schemeClr val="dk1"/>
              </a:buClr>
              <a:buSzPts val="3000"/>
              <a:buFont typeface="Arial"/>
              <a:buChar char="•"/>
              <a:defRPr sz="1500" b="0" i="0" u="none" strike="noStrike" cap="none">
                <a:solidFill>
                  <a:schemeClr val="dk1"/>
                </a:solidFill>
                <a:latin typeface="Raleway Medium"/>
                <a:ea typeface="Raleway Medium"/>
                <a:cs typeface="Raleway Medium"/>
                <a:sym typeface="Raleway Medium"/>
              </a:defRPr>
            </a:lvl3pPr>
            <a:lvl4pPr marL="1828800" marR="0" lvl="3"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4pPr>
            <a:lvl5pPr marL="2286000" marR="0" lvl="4"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5pPr>
            <a:lvl6pPr marL="2743200" marR="0" lvl="5"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6pPr>
            <a:lvl7pPr marL="3200400" marR="0" lvl="6"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7pPr>
            <a:lvl8pPr marL="3657600" marR="0" lvl="7"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8pPr>
            <a:lvl9pPr marL="4114800" marR="0" lvl="8" indent="-400050" algn="l" rtl="0">
              <a:lnSpc>
                <a:spcPct val="90000"/>
              </a:lnSpc>
              <a:spcBef>
                <a:spcPts val="400"/>
              </a:spcBef>
              <a:spcAft>
                <a:spcPts val="0"/>
              </a:spcAft>
              <a:buClr>
                <a:schemeClr val="dk1"/>
              </a:buClr>
              <a:buSzPts val="2700"/>
              <a:buFont typeface="Arial"/>
              <a:buChar char="•"/>
              <a:defRPr sz="1400" b="0" i="0" u="none" strike="noStrike" cap="none">
                <a:solidFill>
                  <a:schemeClr val="dk1"/>
                </a:solidFill>
                <a:latin typeface="Raleway Medium"/>
                <a:ea typeface="Raleway Medium"/>
                <a:cs typeface="Raleway Medium"/>
                <a:sym typeface="Raleway Medium"/>
              </a:defRPr>
            </a:lvl9pPr>
          </a:lstStyle>
          <a:p>
            <a:endParaRPr/>
          </a:p>
        </p:txBody>
      </p:sp>
      <p:sp>
        <p:nvSpPr>
          <p:cNvPr id="83" name="Google Shape;83;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Clr>
                <a:schemeClr val="dk1"/>
              </a:buClr>
              <a:buSzPts val="1100"/>
              <a:buFont typeface="Raleway Medium"/>
              <a:buNone/>
              <a:defRPr sz="700">
                <a:solidFill>
                  <a:schemeClr val="dk1"/>
                </a:solidFill>
                <a:latin typeface="Raleway Medium"/>
                <a:ea typeface="Raleway Medium"/>
                <a:cs typeface="Raleway Medium"/>
                <a:sym typeface="Raleway Medium"/>
              </a:defRPr>
            </a:lvl1pPr>
            <a:lvl2pPr marR="0" lvl="1"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9pPr>
          </a:lstStyle>
          <a:p>
            <a:endParaRPr/>
          </a:p>
        </p:txBody>
      </p:sp>
      <p:sp>
        <p:nvSpPr>
          <p:cNvPr id="84" name="Google Shape;84;p19"/>
          <p:cNvSpPr txBox="1">
            <a:spLocks noGrp="1"/>
          </p:cNvSpPr>
          <p:nvPr>
            <p:ph type="ftr" idx="11"/>
          </p:nvPr>
        </p:nvSpPr>
        <p:spPr>
          <a:xfrm>
            <a:off x="113541"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Clr>
                <a:schemeClr val="dk1"/>
              </a:buClr>
              <a:buSzPts val="1100"/>
              <a:buFont typeface="Raleway Medium"/>
              <a:buNone/>
              <a:defRPr sz="700">
                <a:solidFill>
                  <a:schemeClr val="dk1"/>
                </a:solidFill>
                <a:latin typeface="Raleway Medium"/>
                <a:ea typeface="Raleway Medium"/>
                <a:cs typeface="Raleway Medium"/>
                <a:sym typeface="Raleway Medium"/>
              </a:defRPr>
            </a:lvl1pPr>
            <a:lvl2pPr marR="0" lvl="1"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Clr>
                <a:schemeClr val="dk1"/>
              </a:buClr>
              <a:buSzPts val="1100"/>
              <a:buFont typeface="Raleway Medium"/>
              <a:buNone/>
              <a:defRPr sz="700" b="0" i="0" u="none" strike="noStrike" cap="none">
                <a:solidFill>
                  <a:schemeClr val="dk1"/>
                </a:solidFill>
                <a:latin typeface="Raleway Medium"/>
                <a:ea typeface="Raleway Medium"/>
                <a:cs typeface="Raleway Medium"/>
                <a:sym typeface="Raleway Medium"/>
              </a:defRPr>
            </a:lvl9pPr>
          </a:lstStyle>
          <a:p>
            <a:endParaRPr/>
          </a:p>
        </p:txBody>
      </p:sp>
      <p:sp>
        <p:nvSpPr>
          <p:cNvPr id="85" name="Google Shape;85;p19"/>
          <p:cNvSpPr>
            <a:spLocks noGrp="1"/>
          </p:cNvSpPr>
          <p:nvPr>
            <p:ph type="sldNum" idx="12"/>
          </p:nvPr>
        </p:nvSpPr>
        <p:spPr>
          <a:xfrm>
            <a:off x="-173512" y="191691"/>
            <a:ext cx="628800" cy="273900"/>
          </a:xfrm>
          <a:prstGeom prst="roundRect">
            <a:avLst>
              <a:gd name="adj" fmla="val 10797"/>
            </a:avLst>
          </a:prstGeom>
          <a:gradFill>
            <a:gsLst>
              <a:gs pos="0">
                <a:schemeClr val="accent4"/>
              </a:gs>
              <a:gs pos="100000">
                <a:schemeClr val="accent5"/>
              </a:gs>
            </a:gsLst>
            <a:lin ang="10800025" scaled="0"/>
          </a:gradFill>
          <a:ln>
            <a:noFill/>
          </a:ln>
        </p:spPr>
        <p:txBody>
          <a:bodyPr spcFirstLastPara="1" wrap="square" lIns="68575" tIns="34275" rIns="68575" bIns="34275" anchor="ctr" anchorCtr="0">
            <a:noAutofit/>
          </a:bodyPr>
          <a:lstStyle>
            <a:lvl1pPr marL="0" lvl="0"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1pPr>
            <a:lvl2pPr marL="0" lvl="1"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2pPr>
            <a:lvl3pPr marL="0" lvl="2"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3pPr>
            <a:lvl4pPr marL="0" lvl="3"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4pPr>
            <a:lvl5pPr marL="0" lvl="4"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5pPr>
            <a:lvl6pPr marL="0" lvl="5"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6pPr>
            <a:lvl7pPr marL="0" lvl="6"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7pPr>
            <a:lvl8pPr marL="0" lvl="7"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8pPr>
            <a:lvl9pPr marL="0" lvl="8" indent="0" algn="r" rtl="0">
              <a:spcBef>
                <a:spcPts val="0"/>
              </a:spcBef>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Poppin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7" name="Google Shape;97;p21"/>
          <p:cNvSpPr txBox="1">
            <a:spLocks noGrp="1"/>
          </p:cNvSpPr>
          <p:nvPr>
            <p:ph type="body" idx="1"/>
          </p:nvPr>
        </p:nvSpPr>
        <p:spPr>
          <a:xfrm>
            <a:off x="623888" y="3442099"/>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8" name="Google Shape;98;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p2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Poppin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04" name="Google Shape;104;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9" name="Google Shape;109;p2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Clr>
                <a:schemeClr val="dk1"/>
              </a:buClr>
              <a:buSzPts val="2100"/>
              <a:buChar char="•"/>
              <a:defRPr>
                <a:latin typeface="Avenir"/>
                <a:ea typeface="Avenir"/>
                <a:cs typeface="Avenir"/>
                <a:sym typeface="Avenir"/>
              </a:defRPr>
            </a:lvl1pPr>
            <a:lvl2pPr marL="914400" lvl="1" indent="-342900" algn="l" rtl="0">
              <a:lnSpc>
                <a:spcPct val="90000"/>
              </a:lnSpc>
              <a:spcBef>
                <a:spcPts val="400"/>
              </a:spcBef>
              <a:spcAft>
                <a:spcPts val="0"/>
              </a:spcAft>
              <a:buClr>
                <a:schemeClr val="dk1"/>
              </a:buClr>
              <a:buSzPts val="1800"/>
              <a:buChar char="•"/>
              <a:defRPr>
                <a:latin typeface="Avenir"/>
                <a:ea typeface="Avenir"/>
                <a:cs typeface="Avenir"/>
                <a:sym typeface="Avenir"/>
              </a:defRPr>
            </a:lvl2pPr>
            <a:lvl3pPr marL="1371600" lvl="2" indent="-323850" algn="l" rtl="0">
              <a:lnSpc>
                <a:spcPct val="90000"/>
              </a:lnSpc>
              <a:spcBef>
                <a:spcPts val="400"/>
              </a:spcBef>
              <a:spcAft>
                <a:spcPts val="0"/>
              </a:spcAft>
              <a:buClr>
                <a:schemeClr val="dk1"/>
              </a:buClr>
              <a:buSzPts val="1500"/>
              <a:buChar char="•"/>
              <a:defRPr>
                <a:latin typeface="Avenir"/>
                <a:ea typeface="Avenir"/>
                <a:cs typeface="Avenir"/>
                <a:sym typeface="Avenir"/>
              </a:defRPr>
            </a:lvl3pPr>
            <a:lvl4pPr marL="1828800" lvl="3" indent="-317500" algn="l" rtl="0">
              <a:lnSpc>
                <a:spcPct val="90000"/>
              </a:lnSpc>
              <a:spcBef>
                <a:spcPts val="400"/>
              </a:spcBef>
              <a:spcAft>
                <a:spcPts val="0"/>
              </a:spcAft>
              <a:buClr>
                <a:schemeClr val="dk1"/>
              </a:buClr>
              <a:buSzPts val="1400"/>
              <a:buChar char="•"/>
              <a:defRPr>
                <a:latin typeface="Avenir"/>
                <a:ea typeface="Avenir"/>
                <a:cs typeface="Avenir"/>
                <a:sym typeface="Avenir"/>
              </a:defRPr>
            </a:lvl4pPr>
            <a:lvl5pPr marL="2286000" lvl="4" indent="-317500" algn="l" rtl="0">
              <a:lnSpc>
                <a:spcPct val="90000"/>
              </a:lnSpc>
              <a:spcBef>
                <a:spcPts val="400"/>
              </a:spcBef>
              <a:spcAft>
                <a:spcPts val="0"/>
              </a:spcAft>
              <a:buClr>
                <a:schemeClr val="dk1"/>
              </a:buClr>
              <a:buSzPts val="1400"/>
              <a:buChar char="•"/>
              <a:defRPr>
                <a:latin typeface="Avenir"/>
                <a:ea typeface="Avenir"/>
                <a:cs typeface="Avenir"/>
                <a:sym typeface="Aveni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4"/>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4"/>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7" name="Google Shape;117;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25"/>
          <p:cNvSpPr txBox="1">
            <a:spLocks noGrp="1"/>
          </p:cNvSpPr>
          <p:nvPr>
            <p:ph type="body" idx="1"/>
          </p:nvPr>
        </p:nvSpPr>
        <p:spPr>
          <a:xfrm>
            <a:off x="629842"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23" name="Google Shape;123;p25"/>
          <p:cNvSpPr txBox="1">
            <a:spLocks noGrp="1"/>
          </p:cNvSpPr>
          <p:nvPr>
            <p:ph type="body" idx="2"/>
          </p:nvPr>
        </p:nvSpPr>
        <p:spPr>
          <a:xfrm>
            <a:off x="629842"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5"/>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25" name="Google Shape;125;p25"/>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6" name="Google Shape;126;p2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p2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7" name="Google Shape;137;p2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Poppin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28"/>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41" name="Google Shape;141;p28"/>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42" name="Google Shape;142;p2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p2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Poppin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7" name="Google Shape;147;p29"/>
          <p:cNvSpPr>
            <a:spLocks noGrp="1"/>
          </p:cNvSpPr>
          <p:nvPr>
            <p:ph type="pic" idx="2"/>
          </p:nvPr>
        </p:nvSpPr>
        <p:spPr>
          <a:xfrm>
            <a:off x="3887391" y="740570"/>
            <a:ext cx="4629300" cy="3655200"/>
          </a:xfrm>
          <a:prstGeom prst="rect">
            <a:avLst/>
          </a:prstGeom>
          <a:noFill/>
          <a:ln>
            <a:noFill/>
          </a:ln>
        </p:spPr>
      </p:sp>
      <p:sp>
        <p:nvSpPr>
          <p:cNvPr id="148" name="Google Shape;148;p29"/>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49" name="Google Shape;149;p2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2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1" name="Google Shape;151;p2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4" name="Google Shape;154;p30"/>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5" name="Google Shape;155;p3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6" name="Google Shape;156;p3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7" name="Google Shape;157;p3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0" name="Google Shape;160;p31"/>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1" name="Google Shape;161;p3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2" name="Google Shape;162;p3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3" name="Google Shape;163;p3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572700"/>
          </a:xfrm>
          <a:prstGeom prst="rect">
            <a:avLst/>
          </a:prstGeom>
          <a:noFill/>
          <a:ln>
            <a:noFill/>
          </a:ln>
        </p:spPr>
        <p:txBody>
          <a:bodyPr spcFirstLastPara="1" wrap="square" lIns="67500" tIns="35100" rIns="67500" bIns="35100" anchor="b" anchorCtr="0">
            <a:noAutofit/>
          </a:bodyPr>
          <a:lstStyle>
            <a:lvl1pPr lvl="0" algn="l" rtl="0">
              <a:lnSpc>
                <a:spcPct val="90000"/>
              </a:lnSpc>
              <a:spcBef>
                <a:spcPts val="0"/>
              </a:spcBef>
              <a:spcAft>
                <a:spcPts val="0"/>
              </a:spcAft>
              <a:buClr>
                <a:schemeClr val="dk1"/>
              </a:buClr>
              <a:buSzPts val="1100"/>
              <a:buFont typeface="Poppins"/>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32"/>
          <p:cNvSpPr txBox="1">
            <a:spLocks noGrp="1"/>
          </p:cNvSpPr>
          <p:nvPr>
            <p:ph type="body" idx="1"/>
          </p:nvPr>
        </p:nvSpPr>
        <p:spPr>
          <a:xfrm>
            <a:off x="311700" y="1152475"/>
            <a:ext cx="8520600" cy="3416400"/>
          </a:xfrm>
          <a:prstGeom prst="rect">
            <a:avLst/>
          </a:prstGeom>
          <a:noFill/>
          <a:ln>
            <a:noFill/>
          </a:ln>
        </p:spPr>
        <p:txBody>
          <a:bodyPr spcFirstLastPara="1" wrap="square" lIns="67500" tIns="35100" rIns="67500" bIns="35100" anchor="t" anchorCtr="0">
            <a:noAutofit/>
          </a:bodyPr>
          <a:lstStyle>
            <a:lvl1pPr marL="457200" lvl="0" indent="-311150" algn="l" rtl="0">
              <a:lnSpc>
                <a:spcPct val="90000"/>
              </a:lnSpc>
              <a:spcBef>
                <a:spcPts val="500"/>
              </a:spcBef>
              <a:spcAft>
                <a:spcPts val="0"/>
              </a:spcAft>
              <a:buClr>
                <a:schemeClr val="dk1"/>
              </a:buClr>
              <a:buSzPts val="1300"/>
              <a:buChar char="⚫"/>
              <a:defRPr/>
            </a:lvl1pPr>
            <a:lvl2pPr marL="914400" lvl="1" indent="-285750" algn="l" rtl="0">
              <a:lnSpc>
                <a:spcPct val="90000"/>
              </a:lnSpc>
              <a:spcBef>
                <a:spcPts val="400"/>
              </a:spcBef>
              <a:spcAft>
                <a:spcPts val="0"/>
              </a:spcAft>
              <a:buClr>
                <a:schemeClr val="dk1"/>
              </a:buClr>
              <a:buSzPts val="900"/>
              <a:buChar char="⚪"/>
              <a:defRPr/>
            </a:lvl2pPr>
            <a:lvl3pPr marL="1371600" lvl="2" indent="-279400" algn="l" rtl="0">
              <a:lnSpc>
                <a:spcPct val="90000"/>
              </a:lnSpc>
              <a:spcBef>
                <a:spcPts val="400"/>
              </a:spcBef>
              <a:spcAft>
                <a:spcPts val="0"/>
              </a:spcAft>
              <a:buClr>
                <a:schemeClr val="dk1"/>
              </a:buClr>
              <a:buSzPts val="800"/>
              <a:buChar char="⯍"/>
              <a:defRPr/>
            </a:lvl3pPr>
            <a:lvl4pPr marL="1828800" lvl="3" indent="-279400" algn="l" rtl="0">
              <a:lnSpc>
                <a:spcPct val="90000"/>
              </a:lnSpc>
              <a:spcBef>
                <a:spcPts val="400"/>
              </a:spcBef>
              <a:spcAft>
                <a:spcPts val="0"/>
              </a:spcAft>
              <a:buClr>
                <a:schemeClr val="dk1"/>
              </a:buClr>
              <a:buSzPts val="800"/>
              <a:buChar char="?"/>
              <a:defRPr/>
            </a:lvl4pPr>
            <a:lvl5pPr marL="2286000" lvl="4" indent="-298450" algn="l" rtl="0">
              <a:lnSpc>
                <a:spcPct val="90000"/>
              </a:lnSpc>
              <a:spcBef>
                <a:spcPts val="400"/>
              </a:spcBef>
              <a:spcAft>
                <a:spcPts val="0"/>
              </a:spcAft>
              <a:buClr>
                <a:schemeClr val="dk1"/>
              </a:buClr>
              <a:buSzPts val="1100"/>
              <a:buChar char="•"/>
              <a:defRPr/>
            </a:lvl5pPr>
            <a:lvl6pPr marL="2743200" lvl="5" indent="-298450" algn="l" rtl="0">
              <a:lnSpc>
                <a:spcPct val="90000"/>
              </a:lnSpc>
              <a:spcBef>
                <a:spcPts val="400"/>
              </a:spcBef>
              <a:spcAft>
                <a:spcPts val="0"/>
              </a:spcAft>
              <a:buClr>
                <a:schemeClr val="dk1"/>
              </a:buClr>
              <a:buSzPts val="1100"/>
              <a:buChar char="•"/>
              <a:defRPr/>
            </a:lvl6pPr>
            <a:lvl7pPr marL="3200400" lvl="6" indent="-298450" algn="l" rtl="0">
              <a:lnSpc>
                <a:spcPct val="90000"/>
              </a:lnSpc>
              <a:spcBef>
                <a:spcPts val="400"/>
              </a:spcBef>
              <a:spcAft>
                <a:spcPts val="0"/>
              </a:spcAft>
              <a:buClr>
                <a:schemeClr val="dk1"/>
              </a:buClr>
              <a:buSzPts val="1100"/>
              <a:buChar char="•"/>
              <a:defRPr/>
            </a:lvl7pPr>
            <a:lvl8pPr marL="3657600" lvl="7" indent="-298450" algn="l" rtl="0">
              <a:lnSpc>
                <a:spcPct val="90000"/>
              </a:lnSpc>
              <a:spcBef>
                <a:spcPts val="400"/>
              </a:spcBef>
              <a:spcAft>
                <a:spcPts val="0"/>
              </a:spcAft>
              <a:buClr>
                <a:schemeClr val="dk1"/>
              </a:buClr>
              <a:buSzPts val="1100"/>
              <a:buChar char="•"/>
              <a:defRPr/>
            </a:lvl8pPr>
            <a:lvl9pPr marL="4114800" lvl="8" indent="-298450" algn="l" rtl="0">
              <a:lnSpc>
                <a:spcPct val="90000"/>
              </a:lnSpc>
              <a:spcBef>
                <a:spcPts val="400"/>
              </a:spcBef>
              <a:spcAft>
                <a:spcPts val="0"/>
              </a:spcAft>
              <a:buClr>
                <a:schemeClr val="dk1"/>
              </a:buClr>
              <a:buSzPts val="1100"/>
              <a:buChar char="•"/>
              <a:defRPr/>
            </a:lvl9pPr>
          </a:lstStyle>
          <a:p>
            <a:endParaRPr/>
          </a:p>
        </p:txBody>
      </p:sp>
      <p:sp>
        <p:nvSpPr>
          <p:cNvPr id="167" name="Google Shape;167;p32"/>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l" rtl="0">
              <a:buClr>
                <a:srgbClr val="888888"/>
              </a:buClr>
              <a:buSzPts val="900"/>
              <a:buFont typeface="Calibri"/>
              <a:buNone/>
              <a:defRPr sz="900">
                <a:solidFill>
                  <a:srgbClr val="888888"/>
                </a:solidFill>
                <a:latin typeface="Calibri"/>
                <a:ea typeface="Calibri"/>
                <a:cs typeface="Calibri"/>
                <a:sym typeface="Calibri"/>
              </a:defRPr>
            </a:lvl1pPr>
            <a:lvl2pPr marL="0" marR="0" lvl="1" indent="0" algn="l" rtl="0">
              <a:buClr>
                <a:srgbClr val="888888"/>
              </a:buClr>
              <a:buSzPts val="900"/>
              <a:buFont typeface="Calibri"/>
              <a:buNone/>
              <a:defRPr sz="900">
                <a:solidFill>
                  <a:srgbClr val="888888"/>
                </a:solidFill>
                <a:latin typeface="Calibri"/>
                <a:ea typeface="Calibri"/>
                <a:cs typeface="Calibri"/>
                <a:sym typeface="Calibri"/>
              </a:defRPr>
            </a:lvl2pPr>
            <a:lvl3pPr marL="0" marR="0" lvl="2" indent="0" algn="l" rtl="0">
              <a:buClr>
                <a:srgbClr val="888888"/>
              </a:buClr>
              <a:buSzPts val="900"/>
              <a:buFont typeface="Calibri"/>
              <a:buNone/>
              <a:defRPr sz="900">
                <a:solidFill>
                  <a:srgbClr val="888888"/>
                </a:solidFill>
                <a:latin typeface="Calibri"/>
                <a:ea typeface="Calibri"/>
                <a:cs typeface="Calibri"/>
                <a:sym typeface="Calibri"/>
              </a:defRPr>
            </a:lvl3pPr>
            <a:lvl4pPr marL="0" marR="0" lvl="3" indent="0" algn="l" rtl="0">
              <a:buClr>
                <a:srgbClr val="888888"/>
              </a:buClr>
              <a:buSzPts val="900"/>
              <a:buFont typeface="Calibri"/>
              <a:buNone/>
              <a:defRPr sz="900">
                <a:solidFill>
                  <a:srgbClr val="888888"/>
                </a:solidFill>
                <a:latin typeface="Calibri"/>
                <a:ea typeface="Calibri"/>
                <a:cs typeface="Calibri"/>
                <a:sym typeface="Calibri"/>
              </a:defRPr>
            </a:lvl4pPr>
            <a:lvl5pPr marL="0" marR="0" lvl="4" indent="0" algn="l" rtl="0">
              <a:buClr>
                <a:srgbClr val="888888"/>
              </a:buClr>
              <a:buSzPts val="900"/>
              <a:buFont typeface="Calibri"/>
              <a:buNone/>
              <a:defRPr sz="900">
                <a:solidFill>
                  <a:srgbClr val="888888"/>
                </a:solidFill>
                <a:latin typeface="Calibri"/>
                <a:ea typeface="Calibri"/>
                <a:cs typeface="Calibri"/>
                <a:sym typeface="Calibri"/>
              </a:defRPr>
            </a:lvl5pPr>
            <a:lvl6pPr marL="0" marR="0" lvl="5" indent="0" algn="l" rtl="0">
              <a:buClr>
                <a:srgbClr val="888888"/>
              </a:buClr>
              <a:buSzPts val="900"/>
              <a:buFont typeface="Calibri"/>
              <a:buNone/>
              <a:defRPr sz="900">
                <a:solidFill>
                  <a:srgbClr val="888888"/>
                </a:solidFill>
                <a:latin typeface="Calibri"/>
                <a:ea typeface="Calibri"/>
                <a:cs typeface="Calibri"/>
                <a:sym typeface="Calibri"/>
              </a:defRPr>
            </a:lvl6pPr>
            <a:lvl7pPr marL="0" marR="0" lvl="6" indent="0" algn="l" rtl="0">
              <a:buClr>
                <a:srgbClr val="888888"/>
              </a:buClr>
              <a:buSzPts val="900"/>
              <a:buFont typeface="Calibri"/>
              <a:buNone/>
              <a:defRPr sz="900">
                <a:solidFill>
                  <a:srgbClr val="888888"/>
                </a:solidFill>
                <a:latin typeface="Calibri"/>
                <a:ea typeface="Calibri"/>
                <a:cs typeface="Calibri"/>
                <a:sym typeface="Calibri"/>
              </a:defRPr>
            </a:lvl7pPr>
            <a:lvl8pPr marL="0" marR="0" lvl="7" indent="0" algn="l" rtl="0">
              <a:buClr>
                <a:srgbClr val="888888"/>
              </a:buClr>
              <a:buSzPts val="900"/>
              <a:buFont typeface="Calibri"/>
              <a:buNone/>
              <a:defRPr sz="900">
                <a:solidFill>
                  <a:srgbClr val="888888"/>
                </a:solidFill>
                <a:latin typeface="Calibri"/>
                <a:ea typeface="Calibri"/>
                <a:cs typeface="Calibri"/>
                <a:sym typeface="Calibri"/>
              </a:defRPr>
            </a:lvl8pPr>
            <a:lvl9pPr marL="0" marR="0" lvl="8" indent="0" algn="l" rtl="0">
              <a:buClr>
                <a:srgbClr val="888888"/>
              </a:buClr>
              <a:buSzPts val="900"/>
              <a:buFont typeface="Calibri"/>
              <a:buNone/>
              <a:defRPr sz="900">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20"/>
          <p:cNvSpPr/>
          <p:nvPr/>
        </p:nvSpPr>
        <p:spPr>
          <a:xfrm>
            <a:off x="0" y="4572000"/>
            <a:ext cx="9144000" cy="578700"/>
          </a:xfrm>
          <a:prstGeom prst="rect">
            <a:avLst/>
          </a:prstGeom>
          <a:solidFill>
            <a:srgbClr val="0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8" name="Google Shape;88;p20"/>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oppins"/>
              <a:buNone/>
              <a:defRPr sz="3300" b="0" i="0" u="none" strike="noStrike" cap="none">
                <a:solidFill>
                  <a:schemeClr val="dk1"/>
                </a:solidFill>
                <a:latin typeface="Poppins"/>
                <a:ea typeface="Poppins"/>
                <a:cs typeface="Poppins"/>
                <a:sym typeface="Poppi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9" name="Google Shape;89;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venir"/>
                <a:ea typeface="Avenir"/>
                <a:cs typeface="Avenir"/>
                <a:sym typeface="Avenir"/>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20"/>
          <p:cNvSpPr/>
          <p:nvPr/>
        </p:nvSpPr>
        <p:spPr>
          <a:xfrm>
            <a:off x="0" y="4605271"/>
            <a:ext cx="9144000" cy="528900"/>
          </a:xfrm>
          <a:prstGeom prst="rect">
            <a:avLst/>
          </a:prstGeom>
          <a:solidFill>
            <a:srgbClr val="B6114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4" name="Google Shape;94;p20"/>
          <p:cNvPicPr preferRelativeResize="0"/>
          <p:nvPr/>
        </p:nvPicPr>
        <p:blipFill rotWithShape="1">
          <a:blip r:embed="rId14">
            <a:alphaModFix/>
          </a:blip>
          <a:srcRect/>
          <a:stretch/>
        </p:blipFill>
        <p:spPr>
          <a:xfrm>
            <a:off x="7418072" y="4624434"/>
            <a:ext cx="1451609" cy="46355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p:nvPr/>
        </p:nvSpPr>
        <p:spPr>
          <a:xfrm>
            <a:off x="0" y="0"/>
            <a:ext cx="9144000" cy="5410200"/>
          </a:xfrm>
          <a:prstGeom prst="rect">
            <a:avLst/>
          </a:prstGeom>
          <a:solidFill>
            <a:srgbClr val="B8114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3" name="Google Shape;173;p33"/>
          <p:cNvSpPr txBox="1"/>
          <p:nvPr/>
        </p:nvSpPr>
        <p:spPr>
          <a:xfrm>
            <a:off x="629550" y="1322225"/>
            <a:ext cx="7884900" cy="457814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700" dirty="0">
                <a:solidFill>
                  <a:schemeClr val="lt1"/>
                </a:solidFill>
                <a:latin typeface="Georgia"/>
                <a:ea typeface="Georgia"/>
                <a:cs typeface="Georgia"/>
                <a:sym typeface="Georgia"/>
              </a:rPr>
              <a:t>Secure Authentication Protocol for IoBT</a:t>
            </a:r>
            <a:endParaRPr sz="2700" dirty="0">
              <a:solidFill>
                <a:schemeClr val="lt1"/>
              </a:solidFill>
              <a:latin typeface="Georgia"/>
              <a:ea typeface="Georgia"/>
              <a:cs typeface="Georgia"/>
              <a:sym typeface="Georgia"/>
            </a:endParaRPr>
          </a:p>
          <a:p>
            <a:pPr marL="0" marR="0" lvl="0" indent="0" algn="ctr" rtl="0">
              <a:spcBef>
                <a:spcPts val="0"/>
              </a:spcBef>
              <a:spcAft>
                <a:spcPts val="0"/>
              </a:spcAft>
              <a:buNone/>
            </a:pPr>
            <a:endParaRPr sz="2700" dirty="0">
              <a:solidFill>
                <a:schemeClr val="lt1"/>
              </a:solidFill>
              <a:latin typeface="Georgia"/>
              <a:ea typeface="Georgia"/>
              <a:cs typeface="Georgia"/>
              <a:sym typeface="Georgia"/>
            </a:endParaRPr>
          </a:p>
          <a:p>
            <a:pPr marL="0" marR="0" lvl="0" indent="0" algn="ctr" rtl="0">
              <a:spcBef>
                <a:spcPts val="0"/>
              </a:spcBef>
              <a:spcAft>
                <a:spcPts val="0"/>
              </a:spcAft>
              <a:buNone/>
            </a:pPr>
            <a:r>
              <a:rPr lang="en" sz="2700" b="0" i="0" u="none" strike="noStrike" cap="none" dirty="0">
                <a:solidFill>
                  <a:schemeClr val="lt1"/>
                </a:solidFill>
                <a:latin typeface="Georgia"/>
                <a:ea typeface="Georgia"/>
                <a:cs typeface="Georgia"/>
                <a:sym typeface="Georgia"/>
              </a:rPr>
              <a:t>Team Number: CB1</a:t>
            </a:r>
            <a:endParaRPr sz="800" dirty="0"/>
          </a:p>
          <a:p>
            <a:pPr marL="0" marR="0" lvl="0" indent="0" algn="ctr" rtl="0">
              <a:spcBef>
                <a:spcPts val="0"/>
              </a:spcBef>
              <a:spcAft>
                <a:spcPts val="0"/>
              </a:spcAft>
              <a:buNone/>
            </a:pPr>
            <a:endParaRPr sz="2700" b="0" i="0" u="none" strike="noStrike" cap="none" dirty="0">
              <a:solidFill>
                <a:schemeClr val="lt1"/>
              </a:solidFill>
              <a:latin typeface="Georgia"/>
              <a:ea typeface="Georgia"/>
              <a:cs typeface="Georgia"/>
              <a:sym typeface="Georgia"/>
            </a:endParaRPr>
          </a:p>
          <a:p>
            <a:pPr marL="0" marR="0" lvl="0" indent="0" algn="ctr" rtl="0">
              <a:spcBef>
                <a:spcPts val="0"/>
              </a:spcBef>
              <a:spcAft>
                <a:spcPts val="0"/>
              </a:spcAft>
              <a:buNone/>
            </a:pPr>
            <a:r>
              <a:rPr lang="en" sz="1500" dirty="0">
                <a:solidFill>
                  <a:schemeClr val="lt1"/>
                </a:solidFill>
                <a:latin typeface="Georgia"/>
                <a:ea typeface="Georgia"/>
                <a:cs typeface="Georgia"/>
                <a:sym typeface="Georgia"/>
              </a:rPr>
              <a:t>AM.EN.U4CSE20222 - Devu Pawan Ashutosh</a:t>
            </a:r>
          </a:p>
          <a:p>
            <a:pPr algn="ctr"/>
            <a:r>
              <a:rPr lang="en-IN" sz="1500" dirty="0">
                <a:solidFill>
                  <a:schemeClr val="lt1"/>
                </a:solidFill>
                <a:latin typeface="Georgia"/>
                <a:ea typeface="Georgia"/>
                <a:cs typeface="Georgia"/>
                <a:sym typeface="Georgia"/>
              </a:rPr>
              <a:t>AM.EN.U4CSE20163 - Shoaib Akhtar</a:t>
            </a:r>
            <a:endParaRPr sz="1500" dirty="0">
              <a:solidFill>
                <a:schemeClr val="lt1"/>
              </a:solidFill>
              <a:latin typeface="Georgia"/>
              <a:ea typeface="Georgia"/>
              <a:cs typeface="Georgia"/>
              <a:sym typeface="Georgia"/>
            </a:endParaRPr>
          </a:p>
          <a:p>
            <a:pPr marL="0" marR="0" lvl="0" indent="0" algn="ctr" rtl="0">
              <a:spcBef>
                <a:spcPts val="0"/>
              </a:spcBef>
              <a:spcAft>
                <a:spcPts val="0"/>
              </a:spcAft>
              <a:buNone/>
            </a:pPr>
            <a:r>
              <a:rPr lang="en" sz="1500" dirty="0">
                <a:solidFill>
                  <a:schemeClr val="lt1"/>
                </a:solidFill>
                <a:latin typeface="Georgia"/>
                <a:ea typeface="Georgia"/>
                <a:cs typeface="Georgia"/>
                <a:sym typeface="Georgia"/>
              </a:rPr>
              <a:t>AM.EN.U4CSE20232 - Hardik Kumar Singh</a:t>
            </a:r>
          </a:p>
          <a:p>
            <a:pPr algn="ctr"/>
            <a:r>
              <a:rPr lang="en-IN" sz="1500" dirty="0">
                <a:solidFill>
                  <a:schemeClr val="lt1"/>
                </a:solidFill>
                <a:latin typeface="Georgia"/>
                <a:ea typeface="Georgia"/>
                <a:cs typeface="Georgia"/>
                <a:sym typeface="Georgia"/>
              </a:rPr>
              <a:t>AM.EN.U4CSE20225 - </a:t>
            </a:r>
            <a:r>
              <a:rPr lang="en-IN" sz="1500" dirty="0" err="1">
                <a:solidFill>
                  <a:schemeClr val="lt1"/>
                </a:solidFill>
                <a:latin typeface="Georgia"/>
                <a:ea typeface="Georgia"/>
                <a:cs typeface="Georgia"/>
                <a:sym typeface="Georgia"/>
              </a:rPr>
              <a:t>Yeshwanth</a:t>
            </a:r>
            <a:r>
              <a:rPr lang="en-IN" sz="1500">
                <a:solidFill>
                  <a:schemeClr val="lt1"/>
                </a:solidFill>
                <a:latin typeface="Georgia"/>
                <a:ea typeface="Georgia"/>
                <a:cs typeface="Georgia"/>
                <a:sym typeface="Georgia"/>
              </a:rPr>
              <a:t> Reddy</a:t>
            </a:r>
          </a:p>
          <a:p>
            <a:pPr marL="0" marR="0" lvl="0" indent="0" algn="ctr" rtl="0">
              <a:spcBef>
                <a:spcPts val="0"/>
              </a:spcBef>
              <a:spcAft>
                <a:spcPts val="0"/>
              </a:spcAft>
              <a:buNone/>
            </a:pPr>
            <a:endParaRPr sz="1500" dirty="0">
              <a:solidFill>
                <a:schemeClr val="lt1"/>
              </a:solidFill>
              <a:latin typeface="Georgia"/>
              <a:ea typeface="Georgia"/>
              <a:cs typeface="Georgia"/>
              <a:sym typeface="Georgia"/>
            </a:endParaRPr>
          </a:p>
          <a:p>
            <a:pPr marL="0" marR="0" lvl="0" indent="0" algn="l" rtl="0">
              <a:spcBef>
                <a:spcPts val="0"/>
              </a:spcBef>
              <a:spcAft>
                <a:spcPts val="0"/>
              </a:spcAft>
              <a:buNone/>
            </a:pPr>
            <a:endParaRPr sz="1500" dirty="0">
              <a:solidFill>
                <a:schemeClr val="lt1"/>
              </a:solidFill>
              <a:latin typeface="Georgia"/>
              <a:ea typeface="Georgia"/>
              <a:cs typeface="Georgia"/>
              <a:sym typeface="Georgia"/>
            </a:endParaRPr>
          </a:p>
          <a:p>
            <a:pPr marL="0" marR="0" lvl="0" indent="0" algn="ctr" rtl="0">
              <a:spcBef>
                <a:spcPts val="0"/>
              </a:spcBef>
              <a:spcAft>
                <a:spcPts val="0"/>
              </a:spcAft>
              <a:buNone/>
            </a:pPr>
            <a:r>
              <a:rPr lang="en" sz="1500" b="0" i="0" u="none" strike="noStrike" cap="none" dirty="0">
                <a:solidFill>
                  <a:schemeClr val="lt1"/>
                </a:solidFill>
                <a:latin typeface="Georgia"/>
                <a:ea typeface="Georgia"/>
                <a:cs typeface="Georgia"/>
                <a:sym typeface="Georgia"/>
              </a:rPr>
              <a:t>Guide : </a:t>
            </a:r>
            <a:r>
              <a:rPr lang="en" sz="1500" dirty="0">
                <a:solidFill>
                  <a:schemeClr val="lt1"/>
                </a:solidFill>
                <a:latin typeface="Georgia"/>
                <a:ea typeface="Georgia"/>
                <a:cs typeface="Georgia"/>
                <a:sym typeface="Georgia"/>
              </a:rPr>
              <a:t>Dr Nimmy K</a:t>
            </a:r>
            <a:endParaRPr sz="1500" b="0" i="0" u="none" strike="noStrike" cap="none" dirty="0">
              <a:solidFill>
                <a:schemeClr val="lt1"/>
              </a:solidFill>
              <a:latin typeface="Georgia"/>
              <a:ea typeface="Georgia"/>
              <a:cs typeface="Georgia"/>
              <a:sym typeface="Georgia"/>
            </a:endParaRPr>
          </a:p>
          <a:p>
            <a:pPr marL="0" marR="0" lvl="0" indent="0" algn="ctr" rtl="0">
              <a:spcBef>
                <a:spcPts val="0"/>
              </a:spcBef>
              <a:spcAft>
                <a:spcPts val="0"/>
              </a:spcAft>
              <a:buNone/>
            </a:pPr>
            <a:endParaRPr sz="2700" b="0" i="0" u="none" strike="noStrike" cap="none" dirty="0">
              <a:solidFill>
                <a:schemeClr val="lt1"/>
              </a:solidFill>
              <a:latin typeface="Georgia"/>
              <a:ea typeface="Georgia"/>
              <a:cs typeface="Georgia"/>
              <a:sym typeface="Georgia"/>
            </a:endParaRPr>
          </a:p>
          <a:p>
            <a:pPr marL="0" marR="0" lvl="0" indent="0" algn="ctr" rtl="0">
              <a:spcBef>
                <a:spcPts val="0"/>
              </a:spcBef>
              <a:spcAft>
                <a:spcPts val="0"/>
              </a:spcAft>
              <a:buNone/>
            </a:pPr>
            <a:endParaRPr sz="1500" b="0" i="0" u="none" strike="noStrike" cap="none" dirty="0">
              <a:solidFill>
                <a:schemeClr val="lt1"/>
              </a:solidFill>
              <a:latin typeface="Georgia"/>
              <a:ea typeface="Georgia"/>
              <a:cs typeface="Georgia"/>
              <a:sym typeface="Georgia"/>
            </a:endParaRPr>
          </a:p>
          <a:p>
            <a:pPr marL="0" marR="0" lvl="0" indent="0" algn="ctr" rtl="0">
              <a:spcBef>
                <a:spcPts val="0"/>
              </a:spcBef>
              <a:spcAft>
                <a:spcPts val="0"/>
              </a:spcAft>
              <a:buNone/>
            </a:pPr>
            <a:endParaRPr sz="27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0" i="0" u="none" strike="noStrike" cap="none" dirty="0">
              <a:solidFill>
                <a:schemeClr val="lt1"/>
              </a:solidFill>
              <a:latin typeface="Georgia"/>
              <a:ea typeface="Georgia"/>
              <a:cs typeface="Georgia"/>
              <a:sym typeface="Georgia"/>
            </a:endParaRPr>
          </a:p>
        </p:txBody>
      </p:sp>
      <p:pic>
        <p:nvPicPr>
          <p:cNvPr id="174" name="Google Shape;174;p33" descr="A picture containing person, white&#10;&#10;Description automatically generated"/>
          <p:cNvPicPr preferRelativeResize="0"/>
          <p:nvPr/>
        </p:nvPicPr>
        <p:blipFill rotWithShape="1">
          <a:blip r:embed="rId3">
            <a:alphaModFix/>
          </a:blip>
          <a:srcRect l="20568" t="1833" r="17645" b="33810"/>
          <a:stretch/>
        </p:blipFill>
        <p:spPr>
          <a:xfrm>
            <a:off x="3773566" y="104507"/>
            <a:ext cx="1211100" cy="1120800"/>
          </a:xfrm>
          <a:prstGeom prst="ellipse">
            <a:avLst/>
          </a:prstGeom>
          <a:noFill/>
          <a:ln w="28575" cap="flat" cmpd="sng">
            <a:solidFill>
              <a:srgbClr val="FFFFFF"/>
            </a:solidFill>
            <a:prstDash val="solid"/>
            <a:round/>
            <a:headEnd type="none" w="sm" len="sm"/>
            <a:tailEnd type="none" w="sm" len="sm"/>
          </a:ln>
        </p:spPr>
      </p:pic>
      <p:sp>
        <p:nvSpPr>
          <p:cNvPr id="175" name="Google Shape;175;p33"/>
          <p:cNvSpPr txBox="1"/>
          <p:nvPr/>
        </p:nvSpPr>
        <p:spPr>
          <a:xfrm>
            <a:off x="244837" y="4901157"/>
            <a:ext cx="8952900" cy="238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100" b="0" i="0" u="none" strike="noStrike" cap="none">
                <a:solidFill>
                  <a:schemeClr val="lt1"/>
                </a:solidFill>
                <a:latin typeface="Calibri"/>
                <a:ea typeface="Calibri"/>
                <a:cs typeface="Calibri"/>
                <a:sym typeface="Calibri"/>
              </a:rPr>
              <a:t>Amrita School of Computing | Amrita Vishwa Vidyapeetham | Amritapuri     </a:t>
            </a:r>
            <a:endParaRPr sz="110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body" idx="1"/>
          </p:nvPr>
        </p:nvSpPr>
        <p:spPr>
          <a:xfrm>
            <a:off x="428624" y="731219"/>
            <a:ext cx="7886700" cy="3681062"/>
          </a:xfrm>
          <a:prstGeom prst="rect">
            <a:avLst/>
          </a:prstGeom>
          <a:noFill/>
          <a:ln>
            <a:noFill/>
          </a:ln>
        </p:spPr>
        <p:txBody>
          <a:bodyPr spcFirstLastPara="1" wrap="square" lIns="68575" tIns="34275" rIns="68575" bIns="34275" anchor="t" anchorCtr="0">
            <a:normAutofit/>
          </a:bodyPr>
          <a:lstStyle/>
          <a:p>
            <a:pPr marL="6350" lvl="0" indent="0" algn="l" rtl="0">
              <a:lnSpc>
                <a:spcPct val="90000"/>
              </a:lnSpc>
              <a:spcBef>
                <a:spcPts val="0"/>
              </a:spcBef>
              <a:spcAft>
                <a:spcPts val="0"/>
              </a:spcAft>
              <a:buClr>
                <a:schemeClr val="dk1"/>
              </a:buClr>
              <a:buSzPts val="2100"/>
              <a:buNone/>
            </a:pPr>
            <a:r>
              <a:rPr lang="en" sz="2000" dirty="0"/>
              <a:t>Challenges identified</a:t>
            </a:r>
          </a:p>
          <a:p>
            <a:pPr marL="177800" lvl="0" indent="-171450" algn="l" rtl="0">
              <a:lnSpc>
                <a:spcPct val="90000"/>
              </a:lnSpc>
              <a:spcBef>
                <a:spcPts val="0"/>
              </a:spcBef>
              <a:spcAft>
                <a:spcPts val="0"/>
              </a:spcAft>
              <a:buClr>
                <a:schemeClr val="dk1"/>
              </a:buClr>
              <a:buSzPts val="2100"/>
              <a:buChar char="•"/>
            </a:pPr>
            <a:endParaRPr lang="en" sz="2400" dirty="0">
              <a:solidFill>
                <a:schemeClr val="tx1"/>
              </a:solidFill>
              <a:latin typeface="Times New Roman" panose="02020603050405020304" pitchFamily="18" charset="0"/>
              <a:cs typeface="Times New Roman" panose="02020603050405020304" pitchFamily="18" charset="0"/>
            </a:endParaRPr>
          </a:p>
          <a:p>
            <a:pPr marL="177800" lvl="0" indent="-171450" algn="l" rtl="0">
              <a:lnSpc>
                <a:spcPct val="90000"/>
              </a:lnSpc>
              <a:spcBef>
                <a:spcPts val="0"/>
              </a:spcBef>
              <a:spcAft>
                <a:spcPts val="0"/>
              </a:spcAft>
              <a:buClr>
                <a:schemeClr val="dk1"/>
              </a:buClr>
              <a:buSzPts val="210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49250" lvl="0" indent="-342900" algn="l" rtl="0">
              <a:lnSpc>
                <a:spcPct val="90000"/>
              </a:lnSpc>
              <a:spcBef>
                <a:spcPts val="0"/>
              </a:spcBef>
              <a:spcAft>
                <a:spcPts val="0"/>
              </a:spcAft>
              <a:buClr>
                <a:schemeClr val="dk1"/>
              </a:buClr>
              <a:buSzPts val="2100"/>
              <a:buFont typeface="Wingdings" panose="05000000000000000000" pitchFamily="2" charset="2"/>
              <a:buChar char="Ø"/>
            </a:pPr>
            <a:endParaRPr sz="2400" dirty="0"/>
          </a:p>
          <a:p>
            <a:pPr marL="0" lvl="0" indent="0" algn="l" rtl="0">
              <a:lnSpc>
                <a:spcPct val="90000"/>
              </a:lnSpc>
              <a:spcBef>
                <a:spcPts val="800"/>
              </a:spcBef>
              <a:spcAft>
                <a:spcPts val="0"/>
              </a:spcAft>
              <a:buClr>
                <a:schemeClr val="dk1"/>
              </a:buClr>
              <a:buSzPts val="2100"/>
              <a:buNone/>
            </a:pPr>
            <a:endParaRPr lang="en-US" sz="2400" dirty="0"/>
          </a:p>
          <a:p>
            <a:pPr marL="0" lvl="0" indent="0" algn="l" rtl="0">
              <a:lnSpc>
                <a:spcPct val="90000"/>
              </a:lnSpc>
              <a:spcBef>
                <a:spcPts val="800"/>
              </a:spcBef>
              <a:spcAft>
                <a:spcPts val="0"/>
              </a:spcAft>
              <a:buClr>
                <a:schemeClr val="dk1"/>
              </a:buClr>
              <a:buSzPts val="2100"/>
              <a:buNone/>
            </a:pPr>
            <a:endParaRPr lang="en-IN" sz="2400" dirty="0"/>
          </a:p>
          <a:p>
            <a:pPr marL="0" lvl="0" indent="0" algn="l" rtl="0">
              <a:lnSpc>
                <a:spcPct val="90000"/>
              </a:lnSpc>
              <a:spcBef>
                <a:spcPts val="800"/>
              </a:spcBef>
              <a:spcAft>
                <a:spcPts val="0"/>
              </a:spcAft>
              <a:buClr>
                <a:schemeClr val="dk1"/>
              </a:buClr>
              <a:buSzPts val="2100"/>
              <a:buNone/>
            </a:pPr>
            <a:endParaRPr sz="2400" dirty="0"/>
          </a:p>
        </p:txBody>
      </p:sp>
      <p:sp>
        <p:nvSpPr>
          <p:cNvPr id="215" name="Google Shape;215;p40"/>
          <p:cNvSpPr txBox="1">
            <a:spLocks noGrp="1"/>
          </p:cNvSpPr>
          <p:nvPr>
            <p:ph type="title"/>
          </p:nvPr>
        </p:nvSpPr>
        <p:spPr>
          <a:xfrm>
            <a:off x="314324" y="16148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Persisting Challenges</a:t>
            </a:r>
            <a:endParaRPr dirty="0"/>
          </a:p>
        </p:txBody>
      </p:sp>
      <p:sp>
        <p:nvSpPr>
          <p:cNvPr id="3" name="Rectangle 2">
            <a:extLst>
              <a:ext uri="{FF2B5EF4-FFF2-40B4-BE49-F238E27FC236}">
                <a16:creationId xmlns:a16="http://schemas.microsoft.com/office/drawing/2014/main" id="{424F9413-698C-D01E-B563-ADB18AC22AC1}"/>
              </a:ext>
            </a:extLst>
          </p:cNvPr>
          <p:cNvSpPr>
            <a:spLocks noChangeArrowheads="1"/>
          </p:cNvSpPr>
          <p:nvPr/>
        </p:nvSpPr>
        <p:spPr bwMode="auto">
          <a:xfrm>
            <a:off x="428624" y="1303738"/>
            <a:ext cx="7886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Inherent Fingerprint Variability: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Fingerprints change slightly with each scan due to pressure and skin conditions, making exact matching difficult.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Risks of Storing Raw Fingerprints: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Storing raw fingerprint images risks privacy breaches and identity theft if the database is compromised.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 Vulnerabilities: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transmission between the device and server can be intercepted or tampered with, leading to unauthorized access.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Limitations: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Fingerprint sensor quality, environmental factors, and wear and tear affect accuracy and reliability.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Geometric Secret Sharing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geometric secret sharing increases complexity, storage, and communication overhead in the system.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body" idx="1"/>
          </p:nvPr>
        </p:nvSpPr>
        <p:spPr>
          <a:xfrm>
            <a:off x="428624" y="731219"/>
            <a:ext cx="7886700" cy="3681062"/>
          </a:xfrm>
          <a:prstGeom prst="rect">
            <a:avLst/>
          </a:prstGeom>
          <a:noFill/>
          <a:ln>
            <a:noFill/>
          </a:ln>
        </p:spPr>
        <p:txBody>
          <a:bodyPr spcFirstLastPara="1" wrap="square" lIns="68575" tIns="34275" rIns="68575" bIns="34275" anchor="t" anchorCtr="0">
            <a:normAutofit/>
          </a:bodyPr>
          <a:lstStyle/>
          <a:p>
            <a:pPr marL="6350" lvl="0" indent="0" algn="l" rtl="0">
              <a:lnSpc>
                <a:spcPct val="90000"/>
              </a:lnSpc>
              <a:spcBef>
                <a:spcPts val="0"/>
              </a:spcBef>
              <a:spcAft>
                <a:spcPts val="0"/>
              </a:spcAft>
              <a:buClr>
                <a:schemeClr val="dk1"/>
              </a:buClr>
              <a:buSzPts val="2100"/>
              <a:buNone/>
            </a:pPr>
            <a:r>
              <a:rPr lang="en" sz="2000" dirty="0"/>
              <a:t>Challenges addressed</a:t>
            </a:r>
          </a:p>
          <a:p>
            <a:pPr marL="177800" lvl="0" indent="-171450" algn="l" rtl="0">
              <a:lnSpc>
                <a:spcPct val="90000"/>
              </a:lnSpc>
              <a:spcBef>
                <a:spcPts val="0"/>
              </a:spcBef>
              <a:spcAft>
                <a:spcPts val="0"/>
              </a:spcAft>
              <a:buClr>
                <a:schemeClr val="dk1"/>
              </a:buClr>
              <a:buSzPts val="2100"/>
              <a:buChar char="•"/>
            </a:pPr>
            <a:endParaRPr lang="en" sz="2400" dirty="0">
              <a:solidFill>
                <a:schemeClr val="tx1"/>
              </a:solidFill>
              <a:latin typeface="Times New Roman" panose="02020603050405020304" pitchFamily="18" charset="0"/>
              <a:cs typeface="Times New Roman" panose="02020603050405020304" pitchFamily="18" charset="0"/>
            </a:endParaRPr>
          </a:p>
          <a:p>
            <a:pPr marL="177800" lvl="0" indent="-171450" algn="l" rtl="0">
              <a:lnSpc>
                <a:spcPct val="90000"/>
              </a:lnSpc>
              <a:spcBef>
                <a:spcPts val="0"/>
              </a:spcBef>
              <a:spcAft>
                <a:spcPts val="0"/>
              </a:spcAft>
              <a:buClr>
                <a:schemeClr val="dk1"/>
              </a:buClr>
              <a:buSzPts val="210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49250" lvl="0" indent="-342900" algn="l" rtl="0">
              <a:lnSpc>
                <a:spcPct val="90000"/>
              </a:lnSpc>
              <a:spcBef>
                <a:spcPts val="0"/>
              </a:spcBef>
              <a:spcAft>
                <a:spcPts val="0"/>
              </a:spcAft>
              <a:buClr>
                <a:schemeClr val="dk1"/>
              </a:buClr>
              <a:buSzPts val="2100"/>
              <a:buFont typeface="Wingdings" panose="05000000000000000000" pitchFamily="2" charset="2"/>
              <a:buChar char="Ø"/>
            </a:pPr>
            <a:endParaRPr sz="2400" dirty="0"/>
          </a:p>
          <a:p>
            <a:pPr marL="0" lvl="0" indent="0" algn="l" rtl="0">
              <a:lnSpc>
                <a:spcPct val="90000"/>
              </a:lnSpc>
              <a:spcBef>
                <a:spcPts val="800"/>
              </a:spcBef>
              <a:spcAft>
                <a:spcPts val="0"/>
              </a:spcAft>
              <a:buClr>
                <a:schemeClr val="dk1"/>
              </a:buClr>
              <a:buSzPts val="2100"/>
              <a:buNone/>
            </a:pPr>
            <a:endParaRPr lang="en-US" sz="2400" dirty="0"/>
          </a:p>
          <a:p>
            <a:pPr marL="0" lvl="0" indent="0" algn="l" rtl="0">
              <a:lnSpc>
                <a:spcPct val="90000"/>
              </a:lnSpc>
              <a:spcBef>
                <a:spcPts val="800"/>
              </a:spcBef>
              <a:spcAft>
                <a:spcPts val="0"/>
              </a:spcAft>
              <a:buClr>
                <a:schemeClr val="dk1"/>
              </a:buClr>
              <a:buSzPts val="2100"/>
              <a:buNone/>
            </a:pPr>
            <a:endParaRPr lang="en-IN" sz="2400" dirty="0"/>
          </a:p>
          <a:p>
            <a:pPr marL="0" lvl="0" indent="0" algn="l" rtl="0">
              <a:lnSpc>
                <a:spcPct val="90000"/>
              </a:lnSpc>
              <a:spcBef>
                <a:spcPts val="800"/>
              </a:spcBef>
              <a:spcAft>
                <a:spcPts val="0"/>
              </a:spcAft>
              <a:buClr>
                <a:schemeClr val="dk1"/>
              </a:buClr>
              <a:buSzPts val="2100"/>
              <a:buNone/>
            </a:pPr>
            <a:endParaRPr sz="2400" dirty="0"/>
          </a:p>
        </p:txBody>
      </p:sp>
      <p:sp>
        <p:nvSpPr>
          <p:cNvPr id="215" name="Google Shape;215;p40"/>
          <p:cNvSpPr txBox="1">
            <a:spLocks noGrp="1"/>
          </p:cNvSpPr>
          <p:nvPr>
            <p:ph type="title"/>
          </p:nvPr>
        </p:nvSpPr>
        <p:spPr>
          <a:xfrm>
            <a:off x="314324" y="16148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Persisting Challenges</a:t>
            </a:r>
            <a:endParaRPr dirty="0"/>
          </a:p>
        </p:txBody>
      </p:sp>
      <p:sp>
        <p:nvSpPr>
          <p:cNvPr id="3" name="Rectangle 2">
            <a:extLst>
              <a:ext uri="{FF2B5EF4-FFF2-40B4-BE49-F238E27FC236}">
                <a16:creationId xmlns:a16="http://schemas.microsoft.com/office/drawing/2014/main" id="{424F9413-698C-D01E-B563-ADB18AC22AC1}"/>
              </a:ext>
            </a:extLst>
          </p:cNvPr>
          <p:cNvSpPr>
            <a:spLocks noChangeArrowheads="1"/>
          </p:cNvSpPr>
          <p:nvPr/>
        </p:nvSpPr>
        <p:spPr bwMode="auto">
          <a:xfrm>
            <a:off x="428624" y="1126506"/>
            <a:ext cx="78867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Inherent Fingerprint Variability</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a fuzzy extractor to extract a stable cryptographic key from variable fingerprint readings, ensuring reliable authentication.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Risks of Storing Raw Fingerprints</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 a fuzzy extractor to derive a cryptographic key from the fingerprint and only transmit this key to the gateway, avoiding the storage of raw fingerprint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 Vulnerabilities</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combination of encryption protocols and geometric secret sharing for mutual authentication, along with socket programming for secure data transmission.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Limitations</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Raspberry Pi for its lightweight and compact nature, ensuring efficient processing and minimal resource consumption.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Geometric Secret Sharing Complexity</a:t>
            </a: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the implementation of geometric secret sharing to minimize computational and communication overhead while maintaining security. Employ a centralized storage solution that is optimized for efficiency and security.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27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xfrm>
            <a:off x="254453" y="176090"/>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High Level Design</a:t>
            </a:r>
            <a:endParaRPr dirty="0"/>
          </a:p>
        </p:txBody>
      </p:sp>
      <p:sp>
        <p:nvSpPr>
          <p:cNvPr id="221" name="Google Shape;221;p41"/>
          <p:cNvSpPr txBox="1">
            <a:spLocks noGrp="1"/>
          </p:cNvSpPr>
          <p:nvPr>
            <p:ph type="body" idx="1"/>
          </p:nvPr>
        </p:nvSpPr>
        <p:spPr>
          <a:xfrm>
            <a:off x="254453" y="591684"/>
            <a:ext cx="7886700" cy="3681062"/>
          </a:xfrm>
          <a:prstGeom prst="rect">
            <a:avLst/>
          </a:prstGeom>
          <a:noFill/>
          <a:ln>
            <a:noFill/>
          </a:ln>
        </p:spPr>
        <p:txBody>
          <a:bodyPr spcFirstLastPara="1" wrap="square" lIns="68575" tIns="34275" rIns="68575" bIns="34275" anchor="t" anchorCtr="0">
            <a:normAutofit/>
          </a:bodyPr>
          <a:lstStyle/>
          <a:p>
            <a:pPr marL="6350" indent="0">
              <a:spcBef>
                <a:spcPts val="0"/>
              </a:spcBef>
              <a:buNone/>
            </a:pPr>
            <a:r>
              <a:rPr lang="en-US" sz="2000" dirty="0"/>
              <a:t>Registration Phase			Authentication Phase</a:t>
            </a:r>
          </a:p>
          <a:p>
            <a:pPr marL="6350" lvl="0" indent="0" algn="l" rtl="0">
              <a:lnSpc>
                <a:spcPct val="90000"/>
              </a:lnSpc>
              <a:spcBef>
                <a:spcPts val="0"/>
              </a:spcBef>
              <a:spcAft>
                <a:spcPts val="0"/>
              </a:spcAft>
              <a:buClr>
                <a:schemeClr val="dk1"/>
              </a:buClr>
              <a:buSzPts val="2100"/>
              <a:buNone/>
            </a:pPr>
            <a:endParaRPr lang="en-US" dirty="0"/>
          </a:p>
          <a:p>
            <a:pPr marL="6350" lvl="0" indent="0" algn="l" rtl="0">
              <a:lnSpc>
                <a:spcPct val="90000"/>
              </a:lnSpc>
              <a:spcBef>
                <a:spcPts val="0"/>
              </a:spcBef>
              <a:spcAft>
                <a:spcPts val="0"/>
              </a:spcAft>
              <a:buClr>
                <a:schemeClr val="dk1"/>
              </a:buClr>
              <a:buSzPts val="2100"/>
              <a:buNone/>
            </a:pPr>
            <a:endParaRPr dirty="0"/>
          </a:p>
          <a:p>
            <a:pPr marL="177800" lvl="0" indent="-38100" algn="l" rtl="0">
              <a:lnSpc>
                <a:spcPct val="90000"/>
              </a:lnSpc>
              <a:spcBef>
                <a:spcPts val="800"/>
              </a:spcBef>
              <a:spcAft>
                <a:spcPts val="0"/>
              </a:spcAft>
              <a:buClr>
                <a:schemeClr val="dk1"/>
              </a:buClr>
              <a:buSzPts val="2100"/>
              <a:buNone/>
            </a:pPr>
            <a:endParaRPr dirty="0"/>
          </a:p>
          <a:p>
            <a:pPr marL="177800" lvl="0" indent="-38100" algn="l" rtl="0">
              <a:lnSpc>
                <a:spcPct val="90000"/>
              </a:lnSpc>
              <a:spcBef>
                <a:spcPts val="800"/>
              </a:spcBef>
              <a:spcAft>
                <a:spcPts val="0"/>
              </a:spcAft>
              <a:buClr>
                <a:schemeClr val="dk1"/>
              </a:buClr>
              <a:buSzPts val="2100"/>
              <a:buNone/>
            </a:pPr>
            <a:endParaRPr dirty="0"/>
          </a:p>
          <a:p>
            <a:pPr marL="177800" lvl="0" indent="-38100" algn="l" rtl="0">
              <a:lnSpc>
                <a:spcPct val="90000"/>
              </a:lnSpc>
              <a:spcBef>
                <a:spcPts val="800"/>
              </a:spcBef>
              <a:spcAft>
                <a:spcPts val="0"/>
              </a:spcAft>
              <a:buClr>
                <a:schemeClr val="dk1"/>
              </a:buClr>
              <a:buSzPts val="2100"/>
              <a:buNone/>
            </a:pPr>
            <a:endParaRPr dirty="0"/>
          </a:p>
          <a:p>
            <a:pPr marL="177800" lvl="0" indent="-38100" algn="l" rtl="0">
              <a:lnSpc>
                <a:spcPct val="90000"/>
              </a:lnSpc>
              <a:spcBef>
                <a:spcPts val="800"/>
              </a:spcBef>
              <a:spcAft>
                <a:spcPts val="0"/>
              </a:spcAft>
              <a:buClr>
                <a:schemeClr val="dk1"/>
              </a:buClr>
              <a:buSzPts val="2100"/>
              <a:buNone/>
            </a:pPr>
            <a:endParaRPr dirty="0"/>
          </a:p>
          <a:p>
            <a:pPr marL="0" lvl="0" indent="0" algn="l" rtl="0">
              <a:lnSpc>
                <a:spcPct val="90000"/>
              </a:lnSpc>
              <a:spcBef>
                <a:spcPts val="800"/>
              </a:spcBef>
              <a:spcAft>
                <a:spcPts val="0"/>
              </a:spcAft>
              <a:buClr>
                <a:schemeClr val="dk1"/>
              </a:buClr>
              <a:buSzPts val="2100"/>
              <a:buNone/>
            </a:pPr>
            <a:endParaRPr dirty="0"/>
          </a:p>
        </p:txBody>
      </p:sp>
      <p:cxnSp>
        <p:nvCxnSpPr>
          <p:cNvPr id="5" name="Straight Connector 4">
            <a:extLst>
              <a:ext uri="{FF2B5EF4-FFF2-40B4-BE49-F238E27FC236}">
                <a16:creationId xmlns:a16="http://schemas.microsoft.com/office/drawing/2014/main" id="{EF81971A-5D9B-295B-60C5-BAD7C644E26B}"/>
              </a:ext>
            </a:extLst>
          </p:cNvPr>
          <p:cNvCxnSpPr>
            <a:cxnSpLocks/>
          </p:cNvCxnSpPr>
          <p:nvPr/>
        </p:nvCxnSpPr>
        <p:spPr>
          <a:xfrm>
            <a:off x="4735551" y="0"/>
            <a:ext cx="0" cy="4698380"/>
          </a:xfrm>
          <a:prstGeom prst="line">
            <a:avLst/>
          </a:prstGeom>
          <a:ln w="3175">
            <a:solidFill>
              <a:schemeClr val="tx1"/>
            </a:solidFill>
          </a:ln>
          <a:effectLst/>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A17FF0-11C2-DD6E-B13D-461F0FA73DD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9000" contrast="21000"/>
                    </a14:imgEffect>
                  </a14:imgLayer>
                </a14:imgProps>
              </a:ext>
            </a:extLst>
          </a:blip>
          <a:stretch>
            <a:fillRect/>
          </a:stretch>
        </p:blipFill>
        <p:spPr>
          <a:xfrm>
            <a:off x="377373" y="1282262"/>
            <a:ext cx="4053915" cy="3111144"/>
          </a:xfrm>
          <a:prstGeom prst="rect">
            <a:avLst/>
          </a:prstGeom>
        </p:spPr>
      </p:pic>
      <p:pic>
        <p:nvPicPr>
          <p:cNvPr id="7" name="Picture 6">
            <a:extLst>
              <a:ext uri="{FF2B5EF4-FFF2-40B4-BE49-F238E27FC236}">
                <a16:creationId xmlns:a16="http://schemas.microsoft.com/office/drawing/2014/main" id="{70061CD1-82BF-672F-C1A1-DB653F2F98DF}"/>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5000" contrast="26000"/>
                    </a14:imgEffect>
                  </a14:imgLayer>
                </a14:imgProps>
              </a:ext>
            </a:extLst>
          </a:blip>
          <a:stretch>
            <a:fillRect/>
          </a:stretch>
        </p:blipFill>
        <p:spPr>
          <a:xfrm>
            <a:off x="4942547" y="935888"/>
            <a:ext cx="3824080" cy="355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178594" y="865532"/>
            <a:ext cx="8636794" cy="3412435"/>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en-US" sz="2000" dirty="0">
                <a:latin typeface="Times New Roman" panose="02020603050405020304" pitchFamily="18" charset="0"/>
                <a:cs typeface="Times New Roman" panose="02020603050405020304" pitchFamily="18" charset="0"/>
              </a:rPr>
              <a:t>   Key Contributions</a:t>
            </a:r>
          </a:p>
          <a:p>
            <a:pPr marL="6350" lvl="0" indent="0" algn="l" rtl="0">
              <a:lnSpc>
                <a:spcPct val="90000"/>
              </a:lnSpc>
              <a:spcBef>
                <a:spcPts val="0"/>
              </a:spcBef>
              <a:spcAft>
                <a:spcPts val="0"/>
              </a:spcAft>
              <a:buClr>
                <a:schemeClr val="dk1"/>
              </a:buClr>
              <a:buSzPts val="2100"/>
              <a:buNone/>
            </a:pPr>
            <a:endParaRPr lang="en-US" sz="2000" dirty="0">
              <a:latin typeface="Times New Roman" panose="02020603050405020304" pitchFamily="18" charset="0"/>
              <a:cs typeface="Times New Roman" panose="02020603050405020304" pitchFamily="18" charset="0"/>
            </a:endParaRPr>
          </a:p>
          <a:p>
            <a:pPr marL="177800" lvl="0" indent="-171450" algn="l" rtl="0">
              <a:lnSpc>
                <a:spcPct val="90000"/>
              </a:lnSpc>
              <a:spcBef>
                <a:spcPts val="0"/>
              </a:spcBef>
              <a:spcAft>
                <a:spcPts val="0"/>
              </a:spcAft>
              <a:buClr>
                <a:schemeClr val="dk1"/>
              </a:buClr>
              <a:buSzPts val="2100"/>
              <a:buChar char="•"/>
            </a:pPr>
            <a:endParaRPr lang="en-US" sz="1200" dirty="0">
              <a:latin typeface="Times New Roman" panose="02020603050405020304" pitchFamily="18" charset="0"/>
              <a:cs typeface="Times New Roman" panose="02020603050405020304" pitchFamily="18" charset="0"/>
            </a:endParaRPr>
          </a:p>
          <a:p>
            <a:pPr marL="635000" lvl="1" indent="-171450">
              <a:lnSpc>
                <a:spcPct val="120000"/>
              </a:lnSpc>
              <a:spcBef>
                <a:spcPts val="0"/>
              </a:spcBef>
              <a:buSzPts val="2100"/>
            </a:pPr>
            <a:r>
              <a:rPr lang="en-GB" sz="1600" b="1" dirty="0">
                <a:latin typeface="Times New Roman" panose="02020603050405020304" pitchFamily="18" charset="0"/>
                <a:cs typeface="Times New Roman" panose="02020603050405020304" pitchFamily="18" charset="0"/>
              </a:rPr>
              <a:t>Adaptive Biometric Authentication for Demanding Environments</a:t>
            </a:r>
            <a:r>
              <a:rPr lang="en-GB" sz="1600" dirty="0">
                <a:latin typeface="Times New Roman" panose="02020603050405020304" pitchFamily="18" charset="0"/>
                <a:cs typeface="Times New Roman" panose="02020603050405020304" pitchFamily="18" charset="0"/>
              </a:rPr>
              <a:t>: This solution introduces a robust yet user-friendly biometric authentication system tailored for challenging environments like battlefields. By integrating fuzzy extractors with fingerprint recognition, it accommodates the natural variations in biometric data that can occur in such settings, ensuring reliable authentication even under less-than-ideal conditions.</a:t>
            </a:r>
          </a:p>
          <a:p>
            <a:pPr marL="635000" lvl="1" indent="-171450">
              <a:lnSpc>
                <a:spcPct val="120000"/>
              </a:lnSpc>
              <a:spcBef>
                <a:spcPts val="0"/>
              </a:spcBef>
              <a:buSzPts val="2100"/>
            </a:pPr>
            <a:endParaRPr lang="en-GB" sz="1600" dirty="0">
              <a:latin typeface="Times New Roman" panose="02020603050405020304" pitchFamily="18" charset="0"/>
              <a:cs typeface="Times New Roman" panose="02020603050405020304" pitchFamily="18" charset="0"/>
            </a:endParaRPr>
          </a:p>
          <a:p>
            <a:pPr marL="635000" lvl="1" indent="-171450">
              <a:lnSpc>
                <a:spcPct val="120000"/>
              </a:lnSpc>
              <a:spcBef>
                <a:spcPts val="0"/>
              </a:spcBef>
              <a:buSzPts val="2100"/>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through Mutual Authentication: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implementation of geometric secret sharing establishes a heightened level of security through mutual authentication. This means both the user's device and the central server verify each other's authenticity, mitigating the risk of unauthorized access, man-in-the-middle attacks, and server impersonation.</a:t>
            </a:r>
          </a:p>
          <a:p>
            <a:pPr marL="635000" lvl="1" indent="-171450">
              <a:lnSpc>
                <a:spcPct val="120000"/>
              </a:lnSpc>
              <a:spcBef>
                <a:spcPts val="0"/>
              </a:spcBef>
              <a:buSzPts val="2100"/>
            </a:pPr>
            <a:endParaRPr lang="en-GB" sz="800" dirty="0">
              <a:latin typeface="Times New Roman" panose="02020603050405020304" pitchFamily="18" charset="0"/>
              <a:cs typeface="Times New Roman" panose="02020603050405020304" pitchFamily="18" charset="0"/>
            </a:endParaRPr>
          </a:p>
          <a:p>
            <a:pPr marL="635000" lvl="1" indent="-171450">
              <a:lnSpc>
                <a:spcPct val="120000"/>
              </a:lnSpc>
              <a:spcBef>
                <a:spcPts val="0"/>
              </a:spcBef>
              <a:buSzPts val="2100"/>
            </a:pPr>
            <a:endParaRPr lang="en-GB" sz="800" dirty="0">
              <a:latin typeface="Times New Roman" panose="02020603050405020304" pitchFamily="18" charset="0"/>
              <a:cs typeface="Times New Roman" panose="02020603050405020304" pitchFamily="18" charset="0"/>
            </a:endParaRPr>
          </a:p>
          <a:p>
            <a:pPr marL="635000" lvl="1" indent="-171450">
              <a:lnSpc>
                <a:spcPct val="120000"/>
              </a:lnSpc>
              <a:spcBef>
                <a:spcPts val="0"/>
              </a:spcBef>
              <a:buSzPts val="2100"/>
            </a:pPr>
            <a:endParaRPr lang="en-US" sz="800" dirty="0">
              <a:latin typeface="Times New Roman" panose="02020603050405020304" pitchFamily="18" charset="0"/>
              <a:cs typeface="Times New Roman" panose="02020603050405020304" pitchFamily="18" charset="0"/>
            </a:endParaRPr>
          </a:p>
          <a:p>
            <a:pPr marL="177800" lvl="0" indent="-171450" algn="l" rtl="0">
              <a:lnSpc>
                <a:spcPct val="90000"/>
              </a:lnSpc>
              <a:spcBef>
                <a:spcPts val="0"/>
              </a:spcBef>
              <a:spcAft>
                <a:spcPts val="0"/>
              </a:spcAft>
              <a:buClr>
                <a:schemeClr val="dk1"/>
              </a:buClr>
              <a:buSzPts val="2100"/>
              <a:buChar char="•"/>
            </a:pPr>
            <a:endParaRPr lang="en-US" sz="1200" dirty="0">
              <a:latin typeface="Times New Roman" panose="02020603050405020304" pitchFamily="18" charset="0"/>
              <a:cs typeface="Times New Roman" panose="02020603050405020304" pitchFamily="18" charset="0"/>
            </a:endParaRPr>
          </a:p>
          <a:p>
            <a:pPr marL="6350" lvl="0" indent="0" algn="l" rtl="0">
              <a:lnSpc>
                <a:spcPct val="90000"/>
              </a:lnSpc>
              <a:spcBef>
                <a:spcPts val="0"/>
              </a:spcBef>
              <a:spcAft>
                <a:spcPts val="0"/>
              </a:spcAft>
              <a:buClr>
                <a:schemeClr val="dk1"/>
              </a:buClr>
              <a:buSzPts val="2100"/>
              <a:buNone/>
            </a:pPr>
            <a:endParaRPr lang="en" sz="1200" dirty="0">
              <a:latin typeface="Times New Roman" panose="02020603050405020304" pitchFamily="18" charset="0"/>
              <a:cs typeface="Times New Roman" panose="02020603050405020304" pitchFamily="18" charset="0"/>
            </a:endParaRPr>
          </a:p>
          <a:p>
            <a:pPr marL="6350" lvl="0" indent="0" algn="l" rtl="0">
              <a:lnSpc>
                <a:spcPct val="90000"/>
              </a:lnSpc>
              <a:spcBef>
                <a:spcPts val="0"/>
              </a:spcBef>
              <a:spcAft>
                <a:spcPts val="0"/>
              </a:spcAft>
              <a:buClr>
                <a:schemeClr val="dk1"/>
              </a:buClr>
              <a:buSzPts val="2100"/>
              <a:buNone/>
            </a:pPr>
            <a:endParaRPr sz="1200" dirty="0">
              <a:latin typeface="Times New Roman" panose="02020603050405020304" pitchFamily="18" charset="0"/>
              <a:cs typeface="Times New Roman" panose="02020603050405020304" pitchFamily="18" charset="0"/>
            </a:endParaRPr>
          </a:p>
        </p:txBody>
      </p:sp>
      <p:sp>
        <p:nvSpPr>
          <p:cNvPr id="227" name="Google Shape;227;p42"/>
          <p:cNvSpPr txBox="1">
            <a:spLocks noGrp="1"/>
          </p:cNvSpPr>
          <p:nvPr>
            <p:ph type="title"/>
          </p:nvPr>
        </p:nvSpPr>
        <p:spPr>
          <a:xfrm>
            <a:off x="428624" y="261496"/>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a:t>Project Contributions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178594" y="865532"/>
            <a:ext cx="8636794" cy="3656462"/>
          </a:xfrm>
          <a:prstGeom prst="rect">
            <a:avLst/>
          </a:prstGeom>
          <a:noFill/>
          <a:ln>
            <a:noFill/>
          </a:ln>
        </p:spPr>
        <p:txBody>
          <a:bodyPr spcFirstLastPara="1" wrap="square" lIns="68575" tIns="34275" rIns="68575" bIns="34275" anchor="t" anchorCtr="0">
            <a:normAutofit fontScale="47500" lnSpcReduction="20000"/>
          </a:bodyPr>
          <a:lstStyle/>
          <a:p>
            <a:pPr marL="349250" indent="-342900">
              <a:spcBef>
                <a:spcPts val="0"/>
              </a:spcBef>
            </a:pPr>
            <a:r>
              <a:rPr lang="en" sz="4200" dirty="0">
                <a:latin typeface="Times New Roman" panose="02020603050405020304" pitchFamily="18" charset="0"/>
                <a:cs typeface="Times New Roman" panose="02020603050405020304" pitchFamily="18" charset="0"/>
              </a:rPr>
              <a:t>What are the objectives?</a:t>
            </a:r>
          </a:p>
          <a:p>
            <a:pPr marL="6350" lvl="0" indent="0" algn="l" rtl="0">
              <a:lnSpc>
                <a:spcPct val="90000"/>
              </a:lnSpc>
              <a:spcBef>
                <a:spcPts val="0"/>
              </a:spcBef>
              <a:spcAft>
                <a:spcPts val="0"/>
              </a:spcAft>
              <a:buClr>
                <a:schemeClr val="dk1"/>
              </a:buClr>
              <a:buSzPts val="2100"/>
              <a:buNone/>
            </a:pPr>
            <a:endParaRPr lang="en" sz="2900" dirty="0">
              <a:latin typeface="Times New Roman" panose="02020603050405020304" pitchFamily="18" charset="0"/>
              <a:cs typeface="Times New Roman" panose="02020603050405020304" pitchFamily="18" charset="0"/>
            </a:endParaRPr>
          </a:p>
          <a:p>
            <a:pPr marL="95250" indent="0">
              <a:buNone/>
            </a:pPr>
            <a:r>
              <a:rPr lang="en-GB" sz="3400" b="1" dirty="0">
                <a:latin typeface="Times New Roman" panose="02020603050405020304" pitchFamily="18" charset="0"/>
                <a:cs typeface="Times New Roman" panose="02020603050405020304" pitchFamily="18" charset="0"/>
              </a:rPr>
              <a:t>Primary Objective:</a:t>
            </a:r>
            <a:endParaRPr lang="en-GB" sz="3400" dirty="0">
              <a:latin typeface="Times New Roman" panose="02020603050405020304" pitchFamily="18" charset="0"/>
              <a:cs typeface="Times New Roman" panose="02020603050405020304" pitchFamily="18" charset="0"/>
            </a:endParaRPr>
          </a:p>
          <a:p>
            <a:pPr marL="95250" indent="0">
              <a:lnSpc>
                <a:spcPct val="120000"/>
              </a:lnSpc>
              <a:buNone/>
            </a:pPr>
            <a:r>
              <a:rPr lang="en-GB" sz="3400" dirty="0">
                <a:latin typeface="Times New Roman" panose="02020603050405020304" pitchFamily="18" charset="0"/>
                <a:cs typeface="Times New Roman" panose="02020603050405020304" pitchFamily="18" charset="0"/>
              </a:rPr>
              <a:t>Design and implement a robust, user-friendly biometric authentication protocol that leverages fingerprint recognition, specifically tailored for the challenging conditions and high-security requirements of battlefield environments.</a:t>
            </a:r>
          </a:p>
          <a:p>
            <a:pPr marL="6350" lvl="0" indent="0" algn="l" rtl="0">
              <a:lnSpc>
                <a:spcPct val="120000"/>
              </a:lnSpc>
              <a:spcBef>
                <a:spcPts val="0"/>
              </a:spcBef>
              <a:spcAft>
                <a:spcPts val="0"/>
              </a:spcAft>
              <a:buClr>
                <a:schemeClr val="dk1"/>
              </a:buClr>
              <a:buSzPts val="2100"/>
              <a:buNone/>
            </a:pPr>
            <a:endParaRPr lang="en-US" sz="3400" dirty="0">
              <a:latin typeface="Times New Roman" panose="02020603050405020304" pitchFamily="18" charset="0"/>
              <a:cs typeface="Times New Roman" panose="02020603050405020304" pitchFamily="18" charset="0"/>
            </a:endParaRPr>
          </a:p>
          <a:p>
            <a:pPr marL="95250" indent="0">
              <a:buNone/>
            </a:pPr>
            <a:r>
              <a:rPr lang="en-GB" sz="3000" b="1" dirty="0">
                <a:latin typeface="Times New Roman" panose="02020603050405020304" pitchFamily="18" charset="0"/>
                <a:cs typeface="Times New Roman" panose="02020603050405020304" pitchFamily="18" charset="0"/>
              </a:rPr>
              <a:t>Secondary Objectives:</a:t>
            </a:r>
            <a:endParaRPr lang="en-GB" sz="3000" dirty="0">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GB" sz="3000" b="1" dirty="0">
                <a:latin typeface="Times New Roman" panose="02020603050405020304" pitchFamily="18" charset="0"/>
                <a:cs typeface="Times New Roman" panose="02020603050405020304" pitchFamily="18" charset="0"/>
              </a:rPr>
              <a:t>Usability and Resilience:</a:t>
            </a:r>
            <a:r>
              <a:rPr lang="en-GB" sz="3000" dirty="0">
                <a:latin typeface="Times New Roman" panose="02020603050405020304" pitchFamily="18" charset="0"/>
                <a:cs typeface="Times New Roman" panose="02020603050405020304" pitchFamily="18" charset="0"/>
              </a:rPr>
              <a:t> Ensure the system is easy to use and tolerant of minor variations in fingerprint scans that may occur in battlefield conditions.</a:t>
            </a:r>
          </a:p>
          <a:p>
            <a:pPr>
              <a:lnSpc>
                <a:spcPct val="110000"/>
              </a:lnSpc>
              <a:buFont typeface="Arial" panose="020B0604020202020204" pitchFamily="34" charset="0"/>
              <a:buChar char="•"/>
            </a:pPr>
            <a:r>
              <a:rPr lang="en-GB" sz="3000" b="1" dirty="0">
                <a:latin typeface="Times New Roman" panose="02020603050405020304" pitchFamily="18" charset="0"/>
                <a:cs typeface="Times New Roman" panose="02020603050405020304" pitchFamily="18" charset="0"/>
              </a:rPr>
              <a:t>Data Protection:</a:t>
            </a:r>
            <a:r>
              <a:rPr lang="en-GB" sz="3000" dirty="0">
                <a:latin typeface="Times New Roman" panose="02020603050405020304" pitchFamily="18" charset="0"/>
                <a:cs typeface="Times New Roman" panose="02020603050405020304" pitchFamily="18" charset="0"/>
              </a:rPr>
              <a:t> Implement strong security measures to safeguard biometric data, preventing the reconstruction of fingerprint templates from stored information.</a:t>
            </a:r>
          </a:p>
          <a:p>
            <a:pPr>
              <a:lnSpc>
                <a:spcPct val="120000"/>
              </a:lnSpc>
              <a:buFont typeface="Arial" panose="020B0604020202020204" pitchFamily="34" charset="0"/>
              <a:buChar char="•"/>
            </a:pPr>
            <a:r>
              <a:rPr lang="en-GB" sz="3000" b="1" dirty="0">
                <a:latin typeface="Times New Roman" panose="02020603050405020304" pitchFamily="18" charset="0"/>
                <a:cs typeface="Times New Roman" panose="02020603050405020304" pitchFamily="18" charset="0"/>
              </a:rPr>
              <a:t>Impersonation Prevention:</a:t>
            </a:r>
            <a:r>
              <a:rPr lang="en-GB" sz="3000" dirty="0">
                <a:latin typeface="Times New Roman" panose="02020603050405020304" pitchFamily="18" charset="0"/>
                <a:cs typeface="Times New Roman" panose="02020603050405020304" pitchFamily="18" charset="0"/>
              </a:rPr>
              <a:t> Mitigate the risk of unauthorized entities impersonating users or sensors within the battlefield network, maintaining the integrity of the authentication process.</a:t>
            </a:r>
          </a:p>
          <a:p>
            <a:pPr marL="6350" lvl="0" indent="0" algn="l" rtl="0">
              <a:lnSpc>
                <a:spcPct val="90000"/>
              </a:lnSpc>
              <a:spcBef>
                <a:spcPts val="0"/>
              </a:spcBef>
              <a:spcAft>
                <a:spcPts val="0"/>
              </a:spcAft>
              <a:buClr>
                <a:schemeClr val="dk1"/>
              </a:buClr>
              <a:buSzPts val="2100"/>
              <a:buNone/>
            </a:pPr>
            <a:endParaRPr sz="1800" dirty="0">
              <a:latin typeface="Times New Roman" panose="02020603050405020304" pitchFamily="18" charset="0"/>
              <a:cs typeface="Times New Roman" panose="02020603050405020304" pitchFamily="18" charset="0"/>
            </a:endParaRPr>
          </a:p>
        </p:txBody>
      </p:sp>
      <p:sp>
        <p:nvSpPr>
          <p:cNvPr id="227" name="Google Shape;227;p42"/>
          <p:cNvSpPr txBox="1">
            <a:spLocks noGrp="1"/>
          </p:cNvSpPr>
          <p:nvPr>
            <p:ph type="title"/>
          </p:nvPr>
        </p:nvSpPr>
        <p:spPr>
          <a:xfrm>
            <a:off x="428624" y="261496"/>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a:t>Project Contributions</a:t>
            </a:r>
            <a:endParaRPr/>
          </a:p>
        </p:txBody>
      </p:sp>
    </p:spTree>
    <p:extLst>
      <p:ext uri="{BB962C8B-B14F-4D97-AF65-F5344CB8AC3E}">
        <p14:creationId xmlns:p14="http://schemas.microsoft.com/office/powerpoint/2010/main" val="32062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428624" y="852942"/>
            <a:ext cx="7886700" cy="3681062"/>
          </a:xfrm>
          <a:prstGeom prst="rect">
            <a:avLst/>
          </a:prstGeom>
          <a:noFill/>
          <a:ln>
            <a:noFill/>
          </a:ln>
        </p:spPr>
        <p:txBody>
          <a:bodyPr spcFirstLastPara="1" wrap="square" lIns="68575" tIns="34275" rIns="68575" bIns="34275" anchor="t" anchorCtr="0">
            <a:normAutofit fontScale="92500" lnSpcReduction="20000"/>
          </a:bodyPr>
          <a:lstStyle/>
          <a:p>
            <a:pPr marL="177800" lvl="0" indent="-171450" algn="l" rtl="0">
              <a:lnSpc>
                <a:spcPct val="90000"/>
              </a:lnSpc>
              <a:spcBef>
                <a:spcPts val="800"/>
              </a:spcBef>
              <a:spcAft>
                <a:spcPts val="0"/>
              </a:spcAft>
              <a:buClr>
                <a:schemeClr val="dk1"/>
              </a:buClr>
              <a:buSzPts val="2100"/>
              <a:buChar char="•"/>
            </a:pPr>
            <a:r>
              <a:rPr lang="en-US" sz="1800" dirty="0"/>
              <a:t>What are the outcomes?</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Enhanced IoBT Security: The protocol contributes to stronger user identification mechanisms, making unauthorized access to IoBT systems more difficult.</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Improved Soldier Experience: The tolerance for minor fingerprint variations aims to reduce frustration from repeated scan failures.</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Privacy Considerations: Storing helper data instead of raw fingerprints, along with robust security measures, addresses potential privacy concerns associated with biometric authentication.</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177800" lvl="0" indent="-171450" algn="l" rtl="0">
              <a:lnSpc>
                <a:spcPct val="90000"/>
              </a:lnSpc>
              <a:spcBef>
                <a:spcPts val="800"/>
              </a:spcBef>
              <a:spcAft>
                <a:spcPts val="0"/>
              </a:spcAft>
              <a:buClr>
                <a:schemeClr val="dk1"/>
              </a:buClr>
              <a:buSzPts val="2100"/>
              <a:buChar char="•"/>
            </a:pPr>
            <a:r>
              <a:rPr lang="en-US" sz="1800" dirty="0"/>
              <a:t>State the assumptions if any</a:t>
            </a:r>
          </a:p>
          <a:p>
            <a:pPr marL="6350" lvl="0" indent="0" algn="l" rtl="0">
              <a:lnSpc>
                <a:spcPct val="90000"/>
              </a:lnSpc>
              <a:spcBef>
                <a:spcPts val="800"/>
              </a:spcBef>
              <a:spcAft>
                <a:spcPts val="0"/>
              </a:spcAft>
              <a:buClr>
                <a:schemeClr val="dk1"/>
              </a:buClr>
              <a:buSzPts val="2100"/>
              <a:buNone/>
            </a:pPr>
            <a:endParaRPr lang="en-US" sz="1800" dirty="0"/>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Fingerprint Scanner Reliability: We assume a reasonable level of accuracy in the fingerprint sensors used by client devices.</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Secure Communication Channels: The system assumes the use and correct implementation of TLS or similar protocols to protect data in transit.</a:t>
            </a:r>
          </a:p>
          <a:p>
            <a:pPr marL="292100" lvl="0" indent="-285750" algn="l" rtl="0">
              <a:lnSpc>
                <a:spcPct val="90000"/>
              </a:lnSpc>
              <a:spcBef>
                <a:spcPts val="800"/>
              </a:spcBef>
              <a:spcAft>
                <a:spcPts val="0"/>
              </a:spcAft>
              <a:buClr>
                <a:schemeClr val="dk1"/>
              </a:buClr>
              <a:buSzPts val="210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Moderate Computational Resources: The protocol is designed with resource-constrained devices in mind but assumes some computational capability on the client and server side.</a:t>
            </a:r>
          </a:p>
          <a:p>
            <a:pPr marL="6350" lvl="0" indent="0" algn="l" rtl="0">
              <a:lnSpc>
                <a:spcPct val="90000"/>
              </a:lnSpc>
              <a:spcBef>
                <a:spcPts val="0"/>
              </a:spcBef>
              <a:spcAft>
                <a:spcPts val="0"/>
              </a:spcAft>
              <a:buClr>
                <a:schemeClr val="dk1"/>
              </a:buClr>
              <a:buSzPts val="2100"/>
              <a:buNone/>
            </a:pPr>
            <a:endParaRPr dirty="0"/>
          </a:p>
        </p:txBody>
      </p:sp>
      <p:sp>
        <p:nvSpPr>
          <p:cNvPr id="227" name="Google Shape;227;p42"/>
          <p:cNvSpPr txBox="1">
            <a:spLocks noGrp="1"/>
          </p:cNvSpPr>
          <p:nvPr>
            <p:ph type="title"/>
          </p:nvPr>
        </p:nvSpPr>
        <p:spPr>
          <a:xfrm>
            <a:off x="428624" y="261496"/>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a:t>Project Contributions</a:t>
            </a:r>
            <a:endParaRPr/>
          </a:p>
        </p:txBody>
      </p:sp>
    </p:spTree>
    <p:extLst>
      <p:ext uri="{BB962C8B-B14F-4D97-AF65-F5344CB8AC3E}">
        <p14:creationId xmlns:p14="http://schemas.microsoft.com/office/powerpoint/2010/main" val="94567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5" y="20202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Algorithms </a:t>
            </a:r>
            <a:endParaRPr dirty="0"/>
          </a:p>
        </p:txBody>
      </p:sp>
      <p:pic>
        <p:nvPicPr>
          <p:cNvPr id="3" name="Picture 2">
            <a:extLst>
              <a:ext uri="{FF2B5EF4-FFF2-40B4-BE49-F238E27FC236}">
                <a16:creationId xmlns:a16="http://schemas.microsoft.com/office/drawing/2014/main" id="{3093F0D0-644C-B811-9C43-C517BC92F141}"/>
              </a:ext>
            </a:extLst>
          </p:cNvPr>
          <p:cNvPicPr>
            <a:picLocks noChangeAspect="1"/>
          </p:cNvPicPr>
          <p:nvPr/>
        </p:nvPicPr>
        <p:blipFill>
          <a:blip r:embed="rId3"/>
          <a:stretch>
            <a:fillRect/>
          </a:stretch>
        </p:blipFill>
        <p:spPr>
          <a:xfrm>
            <a:off x="1468767" y="605680"/>
            <a:ext cx="5867518" cy="39321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4" name="Picture 3">
            <a:extLst>
              <a:ext uri="{FF2B5EF4-FFF2-40B4-BE49-F238E27FC236}">
                <a16:creationId xmlns:a16="http://schemas.microsoft.com/office/drawing/2014/main" id="{3BADFD8D-70B9-0E3A-7FAB-1254C7DEB49D}"/>
              </a:ext>
            </a:extLst>
          </p:cNvPr>
          <p:cNvPicPr>
            <a:picLocks noChangeAspect="1"/>
          </p:cNvPicPr>
          <p:nvPr/>
        </p:nvPicPr>
        <p:blipFill>
          <a:blip r:embed="rId3"/>
          <a:stretch>
            <a:fillRect/>
          </a:stretch>
        </p:blipFill>
        <p:spPr>
          <a:xfrm>
            <a:off x="200578" y="69747"/>
            <a:ext cx="3769687" cy="4492257"/>
          </a:xfrm>
          <a:prstGeom prst="rect">
            <a:avLst/>
          </a:prstGeom>
        </p:spPr>
      </p:pic>
      <p:pic>
        <p:nvPicPr>
          <p:cNvPr id="8" name="Picture 7">
            <a:extLst>
              <a:ext uri="{FF2B5EF4-FFF2-40B4-BE49-F238E27FC236}">
                <a16:creationId xmlns:a16="http://schemas.microsoft.com/office/drawing/2014/main" id="{B944C112-CD7A-176E-6325-4F983F7D4E17}"/>
              </a:ext>
            </a:extLst>
          </p:cNvPr>
          <p:cNvPicPr>
            <a:picLocks noChangeAspect="1"/>
          </p:cNvPicPr>
          <p:nvPr/>
        </p:nvPicPr>
        <p:blipFill>
          <a:blip r:embed="rId4"/>
          <a:stretch>
            <a:fillRect/>
          </a:stretch>
        </p:blipFill>
        <p:spPr>
          <a:xfrm>
            <a:off x="5061836" y="0"/>
            <a:ext cx="3828215" cy="4562004"/>
          </a:xfrm>
          <a:prstGeom prst="rect">
            <a:avLst/>
          </a:prstGeom>
        </p:spPr>
      </p:pic>
    </p:spTree>
    <p:extLst>
      <p:ext uri="{BB962C8B-B14F-4D97-AF65-F5344CB8AC3E}">
        <p14:creationId xmlns:p14="http://schemas.microsoft.com/office/powerpoint/2010/main" val="176436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5" y="20202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IN" dirty="0"/>
              <a:t>Security Analysis using AVISPA</a:t>
            </a:r>
            <a:endParaRPr dirty="0"/>
          </a:p>
        </p:txBody>
      </p:sp>
      <p:sp>
        <p:nvSpPr>
          <p:cNvPr id="5" name="TextBox 4">
            <a:extLst>
              <a:ext uri="{FF2B5EF4-FFF2-40B4-BE49-F238E27FC236}">
                <a16:creationId xmlns:a16="http://schemas.microsoft.com/office/drawing/2014/main" id="{7B24571A-402A-B0C8-ECC7-F39B1A833C70}"/>
              </a:ext>
            </a:extLst>
          </p:cNvPr>
          <p:cNvSpPr txBox="1"/>
          <p:nvPr/>
        </p:nvSpPr>
        <p:spPr>
          <a:xfrm>
            <a:off x="259109" y="863590"/>
            <a:ext cx="8121651" cy="3416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MSS10"/>
              </a:rPr>
              <a:t>AVISPA stands for Automated Validation of Internet Security</a:t>
            </a:r>
          </a:p>
          <a:p>
            <a:pPr algn="l"/>
            <a:r>
              <a:rPr lang="en-IN" sz="1800" dirty="0">
                <a:latin typeface="CMSS10"/>
              </a:rPr>
              <a:t>     </a:t>
            </a:r>
            <a:r>
              <a:rPr lang="en-IN" sz="1800" b="0" i="0" u="none" strike="noStrike" baseline="0" dirty="0">
                <a:latin typeface="CMSS10"/>
              </a:rPr>
              <a:t>Protocols and Applications.</a:t>
            </a:r>
          </a:p>
          <a:p>
            <a:pPr algn="l"/>
            <a:endParaRPr lang="en-IN" sz="1800" b="0" i="0" u="none" strike="noStrike" baseline="0" dirty="0">
              <a:latin typeface="CMSS10"/>
            </a:endParaRPr>
          </a:p>
          <a:p>
            <a:pPr marL="285750" indent="-285750" algn="l">
              <a:buFont typeface="Arial" panose="020B0604020202020204" pitchFamily="34" charset="0"/>
              <a:buChar char="•"/>
            </a:pPr>
            <a:r>
              <a:rPr lang="en-US" sz="1800" b="0" i="0" u="none" strike="noStrike" baseline="0" dirty="0">
                <a:latin typeface="CMSS10"/>
              </a:rPr>
              <a:t>One of the most popular and commonly used tools for performing formal verification of the security protocols</a:t>
            </a:r>
          </a:p>
          <a:p>
            <a:pPr algn="l"/>
            <a:endParaRPr lang="en-US" sz="1800" b="0" i="0" u="none" strike="noStrike" baseline="0" dirty="0">
              <a:latin typeface="CMSS10"/>
            </a:endParaRPr>
          </a:p>
          <a:p>
            <a:pPr marL="285750" indent="-285750" algn="l">
              <a:buFont typeface="Arial" panose="020B0604020202020204" pitchFamily="34" charset="0"/>
              <a:buChar char="•"/>
            </a:pPr>
            <a:r>
              <a:rPr lang="en-US" sz="1800" b="0" i="0" u="none" strike="noStrike" baseline="0" dirty="0">
                <a:latin typeface="CMSS10"/>
              </a:rPr>
              <a:t>Uses four primary back ends for analyzing the security of protocols	</a:t>
            </a:r>
          </a:p>
          <a:p>
            <a:pPr lvl="2"/>
            <a:r>
              <a:rPr lang="en-IN" sz="1800" dirty="0">
                <a:latin typeface="CMSS10"/>
              </a:rPr>
              <a:t>	</a:t>
            </a:r>
            <a:r>
              <a:rPr lang="en-IN" sz="1800" b="0" i="0" u="none" strike="noStrike" baseline="0" dirty="0">
                <a:latin typeface="CMSS10"/>
              </a:rPr>
              <a:t>On-the-fly model checker (OFMC)</a:t>
            </a:r>
          </a:p>
          <a:p>
            <a:pPr algn="l"/>
            <a:r>
              <a:rPr lang="en-IN" sz="1800" b="0" i="0" u="none" strike="noStrike" baseline="0" dirty="0">
                <a:latin typeface="CMSS10"/>
              </a:rPr>
              <a:t>	Constraint-logic-based attack searcher (CL-</a:t>
            </a:r>
            <a:r>
              <a:rPr lang="en-IN" sz="1800" b="0" i="0" u="none" strike="noStrike" baseline="0" dirty="0" err="1">
                <a:latin typeface="CMSS10"/>
              </a:rPr>
              <a:t>AtSe</a:t>
            </a:r>
            <a:r>
              <a:rPr lang="en-IN" sz="1800" b="0" i="0" u="none" strike="noStrike" baseline="0" dirty="0">
                <a:latin typeface="CMSS10"/>
              </a:rPr>
              <a:t>)</a:t>
            </a:r>
          </a:p>
          <a:p>
            <a:pPr algn="l"/>
            <a:r>
              <a:rPr lang="en-IN" sz="1800" b="0" i="0" u="none" strike="noStrike" baseline="0" dirty="0">
                <a:latin typeface="CMSS10"/>
              </a:rPr>
              <a:t>	SAT-based model checker (SATMC)</a:t>
            </a:r>
          </a:p>
          <a:p>
            <a:pPr algn="l"/>
            <a:r>
              <a:rPr lang="en-US" sz="1800" b="0" i="0" u="none" strike="noStrike" baseline="0" dirty="0">
                <a:latin typeface="CMSS10"/>
              </a:rPr>
              <a:t>	Tree automata based on automatic approximations for the analysis</a:t>
            </a:r>
          </a:p>
          <a:p>
            <a:pPr algn="l"/>
            <a:r>
              <a:rPr lang="en-IN" sz="1800" b="0" i="0" u="none" strike="noStrike" baseline="0" dirty="0">
                <a:latin typeface="CMSS10"/>
              </a:rPr>
              <a:t>	of security protocols (TA4SP)</a:t>
            </a:r>
            <a:endParaRPr lang="en-IN" dirty="0"/>
          </a:p>
        </p:txBody>
      </p:sp>
    </p:spTree>
    <p:extLst>
      <p:ext uri="{BB962C8B-B14F-4D97-AF65-F5344CB8AC3E}">
        <p14:creationId xmlns:p14="http://schemas.microsoft.com/office/powerpoint/2010/main" val="32119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5" y="20202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IN" dirty="0"/>
              <a:t>Security Analysis - Anonymity</a:t>
            </a:r>
            <a:endParaRPr dirty="0"/>
          </a:p>
        </p:txBody>
      </p:sp>
      <p:sp>
        <p:nvSpPr>
          <p:cNvPr id="5" name="TextBox 4">
            <a:extLst>
              <a:ext uri="{FF2B5EF4-FFF2-40B4-BE49-F238E27FC236}">
                <a16:creationId xmlns:a16="http://schemas.microsoft.com/office/drawing/2014/main" id="{7B24571A-402A-B0C8-ECC7-F39B1A833C70}"/>
              </a:ext>
            </a:extLst>
          </p:cNvPr>
          <p:cNvSpPr txBox="1"/>
          <p:nvPr/>
        </p:nvSpPr>
        <p:spPr>
          <a:xfrm>
            <a:off x="259109" y="1276340"/>
            <a:ext cx="8121651" cy="2031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MSS10"/>
              </a:rPr>
              <a:t>Preserves privacy by hiding the identities of the communicating</a:t>
            </a:r>
          </a:p>
          <a:p>
            <a:pPr algn="l"/>
            <a:r>
              <a:rPr lang="en-IN" sz="1800" dirty="0">
                <a:latin typeface="CMSS10"/>
              </a:rPr>
              <a:t>     </a:t>
            </a:r>
            <a:r>
              <a:rPr lang="en-IN" sz="1800" b="0" i="0" u="none" strike="noStrike" baseline="0" dirty="0">
                <a:latin typeface="CMSS10"/>
              </a:rPr>
              <a:t>entities from eavesdroppers</a:t>
            </a:r>
          </a:p>
          <a:p>
            <a:pPr algn="l"/>
            <a:endParaRPr lang="en-IN" sz="1800" b="0" i="0" u="none" strike="noStrike" baseline="0" dirty="0">
              <a:latin typeface="CMSS10"/>
            </a:endParaRPr>
          </a:p>
          <a:p>
            <a:pPr marL="285750" indent="-285750" algn="l">
              <a:buFont typeface="Arial" panose="020B0604020202020204" pitchFamily="34" charset="0"/>
              <a:buChar char="•"/>
            </a:pPr>
            <a:r>
              <a:rPr lang="pt-BR" sz="1800" b="0" i="0" u="none" strike="noStrike" baseline="0" dirty="0">
                <a:latin typeface="CMSS10"/>
              </a:rPr>
              <a:t>Temporal identities as </a:t>
            </a:r>
            <a:r>
              <a:rPr lang="pt-BR" sz="1800" b="0" i="0" u="none" strike="noStrike" baseline="0" dirty="0">
                <a:latin typeface="CMMI10"/>
              </a:rPr>
              <a:t>TD</a:t>
            </a:r>
            <a:r>
              <a:rPr lang="pt-BR" sz="1800" b="0" i="0" u="none" strike="noStrike" baseline="0" dirty="0">
                <a:latin typeface="CMMI8"/>
              </a:rPr>
              <a:t>i </a:t>
            </a:r>
            <a:r>
              <a:rPr lang="pt-BR" sz="1800" b="0" i="0" u="none" strike="noStrike" baseline="0" dirty="0">
                <a:latin typeface="CMR10"/>
              </a:rPr>
              <a:t>= </a:t>
            </a:r>
            <a:r>
              <a:rPr lang="pt-BR" sz="1800" b="0" i="0" u="none" strike="noStrike" baseline="0" dirty="0">
                <a:latin typeface="CMMI10"/>
              </a:rPr>
              <a:t>h</a:t>
            </a:r>
            <a:r>
              <a:rPr lang="pt-BR" sz="1800" b="0" i="0" u="none" strike="noStrike" baseline="0" dirty="0">
                <a:latin typeface="CMR10"/>
              </a:rPr>
              <a:t>(</a:t>
            </a:r>
            <a:r>
              <a:rPr lang="pt-BR" sz="1800" b="0" i="0" u="none" strike="noStrike" baseline="0" dirty="0">
                <a:latin typeface="CMMI10"/>
              </a:rPr>
              <a:t>ID</a:t>
            </a:r>
            <a:r>
              <a:rPr lang="pt-BR" sz="1800" b="0" i="0" u="none" strike="noStrike" baseline="0" dirty="0">
                <a:latin typeface="CMMI8"/>
              </a:rPr>
              <a:t>i</a:t>
            </a:r>
            <a:r>
              <a:rPr lang="pt-BR" sz="1800" b="0" i="0" u="none" strike="noStrike" baseline="0" dirty="0">
                <a:latin typeface="CMSY10"/>
              </a:rPr>
              <a:t>||</a:t>
            </a:r>
            <a:r>
              <a:rPr lang="pt-BR" sz="1800" b="0" i="0" u="none" strike="noStrike" baseline="0" dirty="0">
                <a:latin typeface="CMMI10"/>
              </a:rPr>
              <a:t>K</a:t>
            </a:r>
            <a:r>
              <a:rPr lang="pt-BR" sz="1800" b="0" i="0" u="none" strike="noStrike" baseline="0" dirty="0">
                <a:latin typeface="CMMI8"/>
              </a:rPr>
              <a:t>U</a:t>
            </a:r>
            <a:r>
              <a:rPr lang="pt-BR" sz="1800" b="0" i="0" u="none" strike="noStrike" baseline="0" dirty="0">
                <a:latin typeface="CMMI6"/>
              </a:rPr>
              <a:t>i </a:t>
            </a:r>
            <a:r>
              <a:rPr lang="pt-BR" sz="1800" b="0" i="0" u="none" strike="noStrike" baseline="0" dirty="0">
                <a:latin typeface="CMSY10"/>
              </a:rPr>
              <a:t>||</a:t>
            </a:r>
            <a:r>
              <a:rPr lang="pt-BR" sz="1800" b="0" i="0" u="none" strike="noStrike" baseline="0" dirty="0">
                <a:latin typeface="CMMI10"/>
              </a:rPr>
              <a:t>N</a:t>
            </a:r>
            <a:r>
              <a:rPr lang="pt-BR" sz="1800" b="0" i="0" u="none" strike="noStrike" baseline="0" dirty="0">
                <a:latin typeface="CMMI8"/>
              </a:rPr>
              <a:t>i</a:t>
            </a:r>
            <a:r>
              <a:rPr lang="pt-BR" sz="1800" b="0" i="0" u="none" strike="noStrike" baseline="0" dirty="0">
                <a:latin typeface="CMR10"/>
              </a:rPr>
              <a:t>)</a:t>
            </a:r>
            <a:r>
              <a:rPr lang="pt-BR" sz="1800" b="0" i="0" u="none" strike="noStrike" baseline="0" dirty="0">
                <a:latin typeface="CMSS10"/>
              </a:rPr>
              <a:t>, </a:t>
            </a:r>
            <a:r>
              <a:rPr lang="en-IN" sz="1800" b="0" i="0" u="none" strike="noStrike" baseline="0" dirty="0">
                <a:latin typeface="CMMI10"/>
              </a:rPr>
              <a:t>TD</a:t>
            </a:r>
            <a:r>
              <a:rPr lang="en-IN" sz="1800" b="0" i="0" u="none" strike="noStrike" baseline="0" dirty="0">
                <a:latin typeface="CMMI8"/>
              </a:rPr>
              <a:t>G </a:t>
            </a:r>
            <a:r>
              <a:rPr lang="en-IN" sz="1800" b="0" i="0" u="none" strike="noStrike" baseline="0" dirty="0">
                <a:latin typeface="CMR10"/>
              </a:rPr>
              <a:t>= </a:t>
            </a:r>
            <a:r>
              <a:rPr lang="en-IN" sz="1800" b="0" i="0" u="none" strike="noStrike" baseline="0" dirty="0">
                <a:latin typeface="CMMI10"/>
              </a:rPr>
              <a:t>h</a:t>
            </a:r>
            <a:r>
              <a:rPr lang="en-IN" sz="1800" b="0" i="0" u="none" strike="noStrike" baseline="0" dirty="0">
                <a:latin typeface="CMR10"/>
              </a:rPr>
              <a:t>(</a:t>
            </a:r>
            <a:r>
              <a:rPr lang="en-IN" sz="1800" b="0" i="0" u="none" strike="noStrike" baseline="0" dirty="0" err="1">
                <a:latin typeface="CMMI10"/>
              </a:rPr>
              <a:t>ID</a:t>
            </a:r>
            <a:r>
              <a:rPr lang="en-IN" sz="1800" b="0" i="0" u="none" strike="noStrike" baseline="0" dirty="0" err="1">
                <a:latin typeface="CMMI8"/>
              </a:rPr>
              <a:t>i</a:t>
            </a:r>
            <a:r>
              <a:rPr lang="en-IN" sz="1800" b="0" i="0" u="none" strike="noStrike" baseline="0" dirty="0">
                <a:latin typeface="CMSY10"/>
              </a:rPr>
              <a:t>||</a:t>
            </a:r>
            <a:r>
              <a:rPr lang="en-IN" sz="1800" b="0" i="0" u="none" strike="noStrike" baseline="0" dirty="0">
                <a:latin typeface="CMMI10"/>
              </a:rPr>
              <a:t>K</a:t>
            </a:r>
            <a:r>
              <a:rPr lang="en-IN" sz="1800" b="0" i="0" u="none" strike="noStrike" baseline="0" dirty="0">
                <a:latin typeface="CMMI8"/>
              </a:rPr>
              <a:t>G</a:t>
            </a:r>
            <a:r>
              <a:rPr lang="en-IN" sz="1800" b="0" i="0" u="none" strike="noStrike" baseline="0" dirty="0">
                <a:latin typeface="CMSY10"/>
              </a:rPr>
              <a:t>||</a:t>
            </a:r>
            <a:r>
              <a:rPr lang="en-IN" sz="1800" b="0" i="0" u="none" strike="noStrike" baseline="0" dirty="0">
                <a:latin typeface="CMMI10"/>
              </a:rPr>
              <a:t>N</a:t>
            </a:r>
            <a:r>
              <a:rPr lang="en-IN" sz="1800" b="0" i="0" u="none" strike="noStrike" baseline="0" dirty="0">
                <a:latin typeface="CMMI8"/>
              </a:rPr>
              <a:t>G</a:t>
            </a:r>
            <a:r>
              <a:rPr lang="en-IN" sz="1800" b="0" i="0" u="none" strike="noStrike" baseline="0" dirty="0">
                <a:latin typeface="CMR10"/>
              </a:rPr>
              <a:t>) </a:t>
            </a:r>
            <a:r>
              <a:rPr lang="en-IN" sz="1800" b="0" i="0" u="none" strike="noStrike" baseline="0" dirty="0">
                <a:latin typeface="CMSS10"/>
              </a:rPr>
              <a:t>and </a:t>
            </a:r>
            <a:r>
              <a:rPr lang="en-IN" sz="1800" b="0" i="0" u="none" strike="noStrike" baseline="0" dirty="0" err="1">
                <a:latin typeface="CMMI10"/>
              </a:rPr>
              <a:t>TD</a:t>
            </a:r>
            <a:r>
              <a:rPr lang="en-IN" sz="1800" b="0" i="0" u="none" strike="noStrike" baseline="0" dirty="0" err="1">
                <a:latin typeface="CMMI8"/>
              </a:rPr>
              <a:t>j</a:t>
            </a:r>
            <a:r>
              <a:rPr lang="en-IN" sz="1800" b="0" i="0" u="none" strike="noStrike" baseline="0" dirty="0">
                <a:latin typeface="CMMI8"/>
              </a:rPr>
              <a:t> </a:t>
            </a:r>
            <a:r>
              <a:rPr lang="en-IN" sz="1800" b="0" i="0" u="none" strike="noStrike" baseline="0" dirty="0">
                <a:latin typeface="CMR10"/>
              </a:rPr>
              <a:t>= </a:t>
            </a:r>
            <a:r>
              <a:rPr lang="en-IN" sz="1800" b="0" i="0" u="none" strike="noStrike" baseline="0" dirty="0">
                <a:latin typeface="CMMI10"/>
              </a:rPr>
              <a:t>h</a:t>
            </a:r>
            <a:r>
              <a:rPr lang="en-IN" sz="1800" b="0" i="0" u="none" strike="noStrike" baseline="0" dirty="0">
                <a:latin typeface="CMR10"/>
              </a:rPr>
              <a:t>(</a:t>
            </a:r>
            <a:r>
              <a:rPr lang="en-IN" sz="1800" b="0" i="0" u="none" strike="noStrike" baseline="0" dirty="0" err="1">
                <a:latin typeface="CMMI10"/>
              </a:rPr>
              <a:t>ID</a:t>
            </a:r>
            <a:r>
              <a:rPr lang="en-IN" sz="1800" b="0" i="0" u="none" strike="noStrike" baseline="0" dirty="0" err="1">
                <a:latin typeface="CMMI8"/>
              </a:rPr>
              <a:t>j</a:t>
            </a:r>
            <a:r>
              <a:rPr lang="en-IN" sz="1800" b="0" i="0" u="none" strike="noStrike" baseline="0" dirty="0">
                <a:latin typeface="CMR10"/>
              </a:rPr>
              <a:t>)</a:t>
            </a:r>
            <a:r>
              <a:rPr lang="en-IN" sz="1800" b="0" i="0" u="none" strike="noStrike" baseline="0" dirty="0">
                <a:latin typeface="CMSY10"/>
              </a:rPr>
              <a:t>||</a:t>
            </a:r>
            <a:r>
              <a:rPr lang="en-IN" sz="1800" b="0" i="0" u="none" strike="noStrike" baseline="0" dirty="0" err="1">
                <a:latin typeface="CMMI10"/>
              </a:rPr>
              <a:t>K</a:t>
            </a:r>
            <a:r>
              <a:rPr lang="en-IN" sz="1800" b="0" i="0" u="none" strike="noStrike" baseline="0" dirty="0" err="1">
                <a:latin typeface="CMMI8"/>
              </a:rPr>
              <a:t>j</a:t>
            </a:r>
            <a:r>
              <a:rPr lang="en-IN" sz="1800" b="0" i="0" u="none" strike="noStrike" baseline="0" dirty="0">
                <a:latin typeface="CMMI8"/>
              </a:rPr>
              <a:t> </a:t>
            </a:r>
            <a:r>
              <a:rPr lang="en-IN" sz="1800" b="0" i="0" u="none" strike="noStrike" baseline="0" dirty="0">
                <a:latin typeface="CMSY10"/>
              </a:rPr>
              <a:t>||</a:t>
            </a:r>
            <a:r>
              <a:rPr lang="en-IN" sz="1800" b="0" i="0" u="none" strike="noStrike" baseline="0" dirty="0">
                <a:latin typeface="CMMI10"/>
              </a:rPr>
              <a:t>N</a:t>
            </a:r>
            <a:r>
              <a:rPr lang="en-IN" sz="1800" b="0" i="0" u="none" strike="noStrike" baseline="0" dirty="0">
                <a:latin typeface="CMMI8"/>
              </a:rPr>
              <a:t>j</a:t>
            </a:r>
            <a:r>
              <a:rPr lang="en-IN" sz="1800" b="0" i="0" u="none" strike="noStrike" baseline="0" dirty="0">
                <a:latin typeface="CMR10"/>
              </a:rPr>
              <a:t>)</a:t>
            </a:r>
          </a:p>
          <a:p>
            <a:pPr algn="l"/>
            <a:endParaRPr lang="en-IN" sz="1800" b="0" i="0" u="none" strike="noStrike" baseline="0" dirty="0">
              <a:latin typeface="CMR10"/>
            </a:endParaRPr>
          </a:p>
          <a:p>
            <a:pPr marL="285750" indent="-285750" algn="l">
              <a:buFont typeface="Arial" panose="020B0604020202020204" pitchFamily="34" charset="0"/>
              <a:buChar char="•"/>
            </a:pPr>
            <a:r>
              <a:rPr lang="en-US" sz="1800" b="0" i="0" u="none" strike="noStrike" baseline="0" dirty="0">
                <a:latin typeface="CMSS10"/>
              </a:rPr>
              <a:t>Temporal identities vary for each session.</a:t>
            </a:r>
            <a:endParaRPr lang="en-IN" dirty="0"/>
          </a:p>
        </p:txBody>
      </p:sp>
    </p:spTree>
    <p:extLst>
      <p:ext uri="{BB962C8B-B14F-4D97-AF65-F5344CB8AC3E}">
        <p14:creationId xmlns:p14="http://schemas.microsoft.com/office/powerpoint/2010/main" val="401993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154357" y="240065"/>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Introduction</a:t>
            </a:r>
            <a:endParaRPr dirty="0"/>
          </a:p>
        </p:txBody>
      </p:sp>
      <p:sp>
        <p:nvSpPr>
          <p:cNvPr id="3" name="Rectangle 2">
            <a:extLst>
              <a:ext uri="{FF2B5EF4-FFF2-40B4-BE49-F238E27FC236}">
                <a16:creationId xmlns:a16="http://schemas.microsoft.com/office/drawing/2014/main" id="{47823D40-06B2-6206-2BE1-E1E216785679}"/>
              </a:ext>
            </a:extLst>
          </p:cNvPr>
          <p:cNvSpPr>
            <a:spLocks noChangeArrowheads="1"/>
          </p:cNvSpPr>
          <p:nvPr/>
        </p:nvSpPr>
        <p:spPr bwMode="auto">
          <a:xfrm>
            <a:off x="125783" y="1521286"/>
            <a:ext cx="9203955" cy="23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eorgia" panose="02040502050405020303" pitchFamily="18" charset="0"/>
              </a:rPr>
              <a:t>Current authentication methods within the IoBT context often prove inadequate in ensuring battlefield security.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Georgia" panose="02040502050405020303" pitchFamily="18" charset="0"/>
              </a:rPr>
              <a:t>Inadequacy of traditional methods:</a:t>
            </a:r>
            <a:r>
              <a:rPr kumimoji="0" lang="en-US" altLang="en-US" b="0" i="0" u="none" strike="noStrike" cap="none" normalizeH="0" baseline="0" dirty="0">
                <a:ln>
                  <a:noFill/>
                </a:ln>
                <a:solidFill>
                  <a:schemeClr val="tx1"/>
                </a:solidFill>
                <a:effectLst/>
                <a:latin typeface="Georgia" panose="02040502050405020303" pitchFamily="18" charset="0"/>
              </a:rPr>
              <a:t> Passwords and tokens present several vulnerabilities in the battlefield:</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eorgia" panose="02040502050405020303" pitchFamily="18" charset="0"/>
            </a:endParaRPr>
          </a:p>
          <a:p>
            <a:pPr lvl="2" eaLnBrk="0" fontAlgn="base" hangingPunct="0">
              <a:lnSpc>
                <a:spcPct val="150000"/>
              </a:lnSpc>
              <a:spcBef>
                <a:spcPct val="0"/>
              </a:spcBef>
              <a:spcAft>
                <a:spcPct val="0"/>
              </a:spcAft>
              <a:buClrTx/>
            </a:pPr>
            <a:r>
              <a:rPr kumimoji="0" lang="en-US" altLang="en-US" b="1" i="0" u="none" strike="noStrike" cap="none" normalizeH="0" baseline="0" dirty="0">
                <a:ln>
                  <a:noFill/>
                </a:ln>
                <a:solidFill>
                  <a:schemeClr val="tx1"/>
                </a:solidFill>
                <a:effectLst/>
                <a:latin typeface="Georgia" panose="02040502050405020303" pitchFamily="18" charset="0"/>
              </a:rPr>
              <a:t>	</a:t>
            </a:r>
            <a:r>
              <a:rPr kumimoji="0" lang="en-US" altLang="en-US" i="0" u="none" strike="noStrike" cap="none" normalizeH="0" baseline="0" dirty="0">
                <a:ln>
                  <a:noFill/>
                </a:ln>
                <a:solidFill>
                  <a:schemeClr val="tx1"/>
                </a:solidFill>
                <a:effectLst/>
                <a:latin typeface="Georgia" panose="02040502050405020303" pitchFamily="18" charset="0"/>
              </a:rPr>
              <a:t>1) Risk of loss or compromise</a:t>
            </a:r>
          </a:p>
          <a:p>
            <a:pPr marL="0" marR="0" lvl="0" indent="0" defTabSz="914400" rtl="0" eaLnBrk="0" fontAlgn="base" latinLnBrk="0" hangingPunct="0">
              <a:lnSpc>
                <a:spcPct val="15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Georgia" panose="02040502050405020303" pitchFamily="18" charset="0"/>
              </a:rPr>
              <a:t>	2) Operational delays</a:t>
            </a:r>
          </a:p>
          <a:p>
            <a:pPr marL="0" marR="0" lvl="0" indent="0" defTabSz="914400" rtl="0" eaLnBrk="0" fontAlgn="base" latinLnBrk="0" hangingPunct="0">
              <a:lnSpc>
                <a:spcPct val="15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Georgia" panose="02040502050405020303" pitchFamily="18" charset="0"/>
              </a:rPr>
              <a:t>	3) Need for instant, resilient authentication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5" y="20202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IN" dirty="0"/>
              <a:t>Security Analysis using AVISPA – Key Freshness</a:t>
            </a:r>
            <a:endParaRPr dirty="0"/>
          </a:p>
        </p:txBody>
      </p:sp>
      <p:sp>
        <p:nvSpPr>
          <p:cNvPr id="2" name="TextBox 1">
            <a:extLst>
              <a:ext uri="{FF2B5EF4-FFF2-40B4-BE49-F238E27FC236}">
                <a16:creationId xmlns:a16="http://schemas.microsoft.com/office/drawing/2014/main" id="{6DE3B67A-E240-CAED-3FC0-1FF7FDF450DC}"/>
              </a:ext>
            </a:extLst>
          </p:cNvPr>
          <p:cNvSpPr txBox="1"/>
          <p:nvPr/>
        </p:nvSpPr>
        <p:spPr>
          <a:xfrm>
            <a:off x="259109" y="1276340"/>
            <a:ext cx="8121651" cy="14773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MSS10"/>
              </a:rPr>
              <a:t>Generated session key is fresh and is not used in any previous run </a:t>
            </a:r>
            <a:r>
              <a:rPr lang="en-IN" sz="1800" b="0" i="0" u="none" strike="noStrike" baseline="0" dirty="0">
                <a:latin typeface="CMSS10"/>
              </a:rPr>
              <a:t>of the protocol</a:t>
            </a:r>
          </a:p>
          <a:p>
            <a:pPr marL="285750" indent="-285750" algn="l">
              <a:buFont typeface="Arial" panose="020B0604020202020204" pitchFamily="34" charset="0"/>
              <a:buChar char="•"/>
            </a:pPr>
            <a:endParaRPr lang="en-IN" sz="1800" b="0" i="0" u="none" strike="noStrike" baseline="0" dirty="0">
              <a:latin typeface="CMSS10"/>
            </a:endParaRPr>
          </a:p>
          <a:p>
            <a:pPr marL="285750" indent="-285750" algn="l">
              <a:buFont typeface="Arial" panose="020B0604020202020204" pitchFamily="34" charset="0"/>
              <a:buChar char="•"/>
            </a:pPr>
            <a:r>
              <a:rPr lang="en-IN" sz="1800" b="0" i="0" u="none" strike="noStrike" baseline="0" dirty="0">
                <a:latin typeface="CMMI10"/>
              </a:rPr>
              <a:t>K</a:t>
            </a:r>
            <a:r>
              <a:rPr lang="en-IN" sz="1800" b="0" i="0" u="none" strike="noStrike" baseline="0" dirty="0">
                <a:latin typeface="CMMI8"/>
              </a:rPr>
              <a:t>s </a:t>
            </a:r>
            <a:r>
              <a:rPr lang="en-IN" sz="1800" b="0" i="0" u="none" strike="noStrike" baseline="0" dirty="0">
                <a:latin typeface="CMR10"/>
              </a:rPr>
              <a:t>= </a:t>
            </a:r>
            <a:r>
              <a:rPr lang="en-IN" sz="1800" b="0" i="0" u="none" strike="noStrike" baseline="0" dirty="0">
                <a:latin typeface="CMMI10"/>
              </a:rPr>
              <a:t>h</a:t>
            </a:r>
            <a:r>
              <a:rPr lang="en-IN" sz="1800" b="0" i="0" u="none" strike="noStrike" baseline="0" dirty="0">
                <a:latin typeface="CMR10"/>
              </a:rPr>
              <a:t>(</a:t>
            </a:r>
            <a:r>
              <a:rPr lang="en-IN" sz="1800" b="0" i="0" u="none" strike="noStrike" baseline="0" dirty="0">
                <a:latin typeface="CMMI10"/>
              </a:rPr>
              <a:t>h</a:t>
            </a:r>
            <a:r>
              <a:rPr lang="en-IN" sz="1800" b="0" i="0" u="none" strike="noStrike" baseline="0" dirty="0">
                <a:latin typeface="CMR10"/>
              </a:rPr>
              <a:t>(</a:t>
            </a:r>
            <a:r>
              <a:rPr lang="en-IN" sz="1800" b="0" i="0" u="none" strike="noStrike" baseline="0" dirty="0">
                <a:latin typeface="CMMI10"/>
              </a:rPr>
              <a:t>S</a:t>
            </a:r>
            <a:r>
              <a:rPr lang="en-IN" sz="1800" b="0" i="0" u="none" strike="noStrike" baseline="0" dirty="0">
                <a:latin typeface="CMMI8"/>
              </a:rPr>
              <a:t>i</a:t>
            </a:r>
            <a:r>
              <a:rPr lang="en-IN" sz="1800" b="0" i="0" u="none" strike="noStrike" baseline="0" dirty="0">
                <a:latin typeface="CMSY10"/>
              </a:rPr>
              <a:t>||</a:t>
            </a:r>
            <a:r>
              <a:rPr lang="en-IN" sz="1800" b="0" i="0" u="none" strike="noStrike" baseline="0" dirty="0" err="1">
                <a:latin typeface="CMMI10"/>
              </a:rPr>
              <a:t>ID</a:t>
            </a:r>
            <a:r>
              <a:rPr lang="en-IN" sz="1800" b="0" i="0" u="none" strike="noStrike" baseline="0" dirty="0" err="1">
                <a:latin typeface="CMMI8"/>
              </a:rPr>
              <a:t>i</a:t>
            </a:r>
            <a:r>
              <a:rPr lang="en-IN" sz="1800" b="0" i="0" u="none" strike="noStrike" baseline="0" dirty="0">
                <a:latin typeface="CMR10"/>
              </a:rPr>
              <a:t>)</a:t>
            </a:r>
            <a:r>
              <a:rPr lang="en-IN" sz="1800" b="0" i="0" u="none" strike="noStrike" baseline="0" dirty="0">
                <a:latin typeface="CMSY10"/>
              </a:rPr>
              <a:t>||</a:t>
            </a:r>
            <a:r>
              <a:rPr lang="en-IN" sz="1800" b="0" i="0" u="none" strike="noStrike" baseline="0" dirty="0">
                <a:latin typeface="CMMI10"/>
              </a:rPr>
              <a:t>N</a:t>
            </a:r>
            <a:r>
              <a:rPr lang="en-IN" sz="1800" b="0" i="0" u="none" strike="noStrike" baseline="0" dirty="0">
                <a:latin typeface="CMMI8"/>
              </a:rPr>
              <a:t>G</a:t>
            </a:r>
            <a:r>
              <a:rPr lang="en-IN" sz="1800" b="0" i="0" u="none" strike="noStrike" baseline="0" dirty="0">
                <a:latin typeface="CMSY10"/>
              </a:rPr>
              <a:t>||</a:t>
            </a:r>
            <a:r>
              <a:rPr lang="en-IN" sz="1800" b="0" i="0" u="none" strike="noStrike" baseline="0" dirty="0">
                <a:latin typeface="CMMI10"/>
              </a:rPr>
              <a:t>h</a:t>
            </a:r>
            <a:r>
              <a:rPr lang="en-IN" sz="1800" b="0" i="0" u="none" strike="noStrike" baseline="0" dirty="0">
                <a:latin typeface="CMR10"/>
              </a:rPr>
              <a:t>(</a:t>
            </a:r>
            <a:r>
              <a:rPr lang="en-IN" sz="1800" b="0" i="0" u="none" strike="noStrike" baseline="0" dirty="0" err="1">
                <a:latin typeface="CMMI10"/>
              </a:rPr>
              <a:t>S</a:t>
            </a:r>
            <a:r>
              <a:rPr lang="en-IN" sz="1800" b="0" i="0" u="none" strike="noStrike" baseline="0" dirty="0" err="1">
                <a:latin typeface="CMMI8"/>
              </a:rPr>
              <a:t>j</a:t>
            </a:r>
            <a:r>
              <a:rPr lang="en-IN" sz="1800" b="0" i="0" u="none" strike="noStrike" baseline="0" dirty="0">
                <a:latin typeface="CMMI8"/>
              </a:rPr>
              <a:t> </a:t>
            </a:r>
            <a:r>
              <a:rPr lang="en-IN" sz="1800" b="0" i="0" u="none" strike="noStrike" baseline="0" dirty="0">
                <a:latin typeface="CMSY10"/>
              </a:rPr>
              <a:t>||</a:t>
            </a:r>
            <a:r>
              <a:rPr lang="en-IN" sz="1800" b="0" i="0" u="none" strike="noStrike" baseline="0" dirty="0" err="1">
                <a:latin typeface="CMMI10"/>
              </a:rPr>
              <a:t>ID</a:t>
            </a:r>
            <a:r>
              <a:rPr lang="en-IN" sz="1800" b="0" i="0" u="none" strike="noStrike" baseline="0" dirty="0" err="1">
                <a:latin typeface="CMMI8"/>
              </a:rPr>
              <a:t>j</a:t>
            </a:r>
            <a:r>
              <a:rPr lang="en-IN" sz="1800" b="0" i="0" u="none" strike="noStrike" baseline="0" dirty="0">
                <a:latin typeface="CMR10"/>
              </a:rPr>
              <a:t>))</a:t>
            </a:r>
          </a:p>
          <a:p>
            <a:pPr marL="285750" indent="-285750" algn="l">
              <a:buFont typeface="Arial" panose="020B0604020202020204" pitchFamily="34" charset="0"/>
              <a:buChar char="•"/>
            </a:pPr>
            <a:endParaRPr lang="en-IN" sz="1800" b="0" i="0" u="none" strike="noStrike" baseline="0" dirty="0">
              <a:latin typeface="CMR10"/>
            </a:endParaRPr>
          </a:p>
          <a:p>
            <a:pPr marL="285750" indent="-285750" algn="l">
              <a:buFont typeface="Arial" panose="020B0604020202020204" pitchFamily="34" charset="0"/>
              <a:buChar char="•"/>
            </a:pPr>
            <a:r>
              <a:rPr lang="en-US" sz="1800" b="0" i="0" u="none" strike="noStrike" baseline="0" dirty="0">
                <a:latin typeface="CMSS10"/>
              </a:rPr>
              <a:t>Freshness of the key is ensured by the presence of nonce generated </a:t>
            </a:r>
            <a:r>
              <a:rPr lang="en-IN" sz="1800" b="0" i="0" u="none" strike="noStrike" baseline="0" dirty="0">
                <a:latin typeface="CMSS10"/>
              </a:rPr>
              <a:t>by </a:t>
            </a:r>
            <a:r>
              <a:rPr lang="en-IN" sz="1800" b="0" i="0" u="none" strike="noStrike" baseline="0" dirty="0">
                <a:latin typeface="CMMI10"/>
              </a:rPr>
              <a:t>G</a:t>
            </a:r>
            <a:endParaRPr lang="en-IN" dirty="0"/>
          </a:p>
        </p:txBody>
      </p:sp>
    </p:spTree>
    <p:extLst>
      <p:ext uri="{BB962C8B-B14F-4D97-AF65-F5344CB8AC3E}">
        <p14:creationId xmlns:p14="http://schemas.microsoft.com/office/powerpoint/2010/main" val="343598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4" y="202023"/>
            <a:ext cx="8665815"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IN" dirty="0"/>
              <a:t>Security Analysis using AVISPA – Fake Gateway Attack</a:t>
            </a:r>
            <a:endParaRPr dirty="0"/>
          </a:p>
        </p:txBody>
      </p:sp>
      <p:sp>
        <p:nvSpPr>
          <p:cNvPr id="2" name="TextBox 1">
            <a:extLst>
              <a:ext uri="{FF2B5EF4-FFF2-40B4-BE49-F238E27FC236}">
                <a16:creationId xmlns:a16="http://schemas.microsoft.com/office/drawing/2014/main" id="{6DE3B67A-E240-CAED-3FC0-1FF7FDF450DC}"/>
              </a:ext>
            </a:extLst>
          </p:cNvPr>
          <p:cNvSpPr txBox="1"/>
          <p:nvPr/>
        </p:nvSpPr>
        <p:spPr>
          <a:xfrm>
            <a:off x="259109" y="1308090"/>
            <a:ext cx="8121651" cy="25853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MSS10"/>
              </a:rPr>
              <a:t>Adversary adds a fake gateway to steal the credentials, such as stored keys, or hijacks communication between the user and the </a:t>
            </a:r>
            <a:r>
              <a:rPr lang="en-IN" sz="1800" b="0" i="0" u="none" strike="noStrike" baseline="0" dirty="0">
                <a:latin typeface="CMSS10"/>
              </a:rPr>
              <a:t>smart device.</a:t>
            </a:r>
          </a:p>
          <a:p>
            <a:pPr marL="285750" indent="-285750" algn="l">
              <a:buFont typeface="Arial" panose="020B0604020202020204" pitchFamily="34" charset="0"/>
              <a:buChar char="•"/>
            </a:pPr>
            <a:endParaRPr lang="en-IN" sz="1800" b="0" i="0" u="none" strike="noStrike" baseline="0" dirty="0">
              <a:latin typeface="CMSS10"/>
            </a:endParaRPr>
          </a:p>
          <a:p>
            <a:pPr marL="285750" indent="-285750" algn="l">
              <a:buFont typeface="Arial" panose="020B0604020202020204" pitchFamily="34" charset="0"/>
              <a:buChar char="•"/>
            </a:pPr>
            <a:r>
              <a:rPr lang="en-US" sz="1800" b="0" i="0" u="none" strike="noStrike" baseline="0" dirty="0">
                <a:latin typeface="CMSS10"/>
              </a:rPr>
              <a:t>The fake gateway won’t be able to decrypt the message </a:t>
            </a:r>
            <a:r>
              <a:rPr lang="en-US" sz="1800" b="0" i="0" u="none" strike="noStrike" baseline="0" dirty="0">
                <a:latin typeface="CMMI10"/>
              </a:rPr>
              <a:t>&lt; </a:t>
            </a:r>
            <a:r>
              <a:rPr lang="en-US" sz="1800" b="0" i="0" u="none" strike="noStrike" baseline="0" dirty="0" err="1">
                <a:latin typeface="CMMI10"/>
              </a:rPr>
              <a:t>TD</a:t>
            </a:r>
            <a:r>
              <a:rPr lang="en-US" sz="1800" b="0" i="0" u="none" strike="noStrike" baseline="0" dirty="0" err="1">
                <a:latin typeface="CMMI8"/>
              </a:rPr>
              <a:t>i</a:t>
            </a:r>
            <a:r>
              <a:rPr lang="en-US" sz="1800" b="0" i="0" u="none" strike="noStrike" baseline="0" dirty="0">
                <a:latin typeface="CMMI10"/>
              </a:rPr>
              <a:t>, TD</a:t>
            </a:r>
            <a:r>
              <a:rPr lang="en-US" sz="1800" b="0" i="0" u="none" strike="noStrike" baseline="0" dirty="0">
                <a:latin typeface="CMMI8"/>
              </a:rPr>
              <a:t>G</a:t>
            </a:r>
            <a:r>
              <a:rPr lang="en-US" sz="1800" b="0" i="0" u="none" strike="noStrike" baseline="0" dirty="0">
                <a:latin typeface="CMMI10"/>
              </a:rPr>
              <a:t>, </a:t>
            </a:r>
            <a:r>
              <a:rPr lang="en-US" sz="1800" b="0" i="0" u="none" strike="noStrike" baseline="0" dirty="0" err="1">
                <a:latin typeface="CMMI10"/>
              </a:rPr>
              <a:t>TD</a:t>
            </a:r>
            <a:r>
              <a:rPr lang="en-US" sz="1800" b="0" i="0" u="none" strike="noStrike" baseline="0" dirty="0" err="1">
                <a:latin typeface="CMMI8"/>
              </a:rPr>
              <a:t>j</a:t>
            </a:r>
            <a:r>
              <a:rPr lang="en-US" sz="1800" b="0" i="0" u="none" strike="noStrike" baseline="0" dirty="0">
                <a:latin typeface="CMMI8"/>
              </a:rPr>
              <a:t> </a:t>
            </a:r>
            <a:r>
              <a:rPr lang="en-US" sz="1800" b="0" i="0" u="none" strike="noStrike" baseline="0" dirty="0">
                <a:latin typeface="CMMI10"/>
              </a:rPr>
              <a:t>, h</a:t>
            </a:r>
            <a:r>
              <a:rPr lang="en-US" sz="1800" b="0" i="0" u="none" strike="noStrike" baseline="0" dirty="0">
                <a:latin typeface="CMR10"/>
              </a:rPr>
              <a:t>(</a:t>
            </a:r>
            <a:r>
              <a:rPr lang="en-US" sz="1800" b="0" i="0" u="none" strike="noStrike" baseline="0" dirty="0">
                <a:latin typeface="CMMI10"/>
              </a:rPr>
              <a:t>I</a:t>
            </a:r>
            <a:r>
              <a:rPr lang="en-US" sz="1800" b="0" i="0" u="none" strike="noStrike" baseline="0" dirty="0">
                <a:latin typeface="CMR10"/>
              </a:rPr>
              <a:t>)</a:t>
            </a:r>
            <a:r>
              <a:rPr lang="en-US" sz="1800" b="0" i="0" u="none" strike="noStrike" baseline="0" dirty="0">
                <a:latin typeface="CMMI10"/>
              </a:rPr>
              <a:t>,</a:t>
            </a:r>
            <a:r>
              <a:rPr lang="en-US" sz="1800" b="0" i="0" u="none" strike="noStrike" baseline="0" dirty="0" err="1">
                <a:latin typeface="CMMI10"/>
              </a:rPr>
              <a:t>N</a:t>
            </a:r>
            <a:r>
              <a:rPr lang="en-US" sz="1800" b="0" i="0" u="none" strike="noStrike" baseline="0" dirty="0" err="1">
                <a:latin typeface="CMMI8"/>
              </a:rPr>
              <a:t>i</a:t>
            </a:r>
            <a:r>
              <a:rPr lang="en-US" sz="1800" b="0" i="0" u="none" strike="noStrike" baseline="0" dirty="0" err="1">
                <a:latin typeface="CMMI10"/>
              </a:rPr>
              <a:t>,C</a:t>
            </a:r>
            <a:r>
              <a:rPr lang="en-US" sz="1800" b="0" i="0" u="none" strike="noStrike" baseline="0" dirty="0" err="1">
                <a:latin typeface="CMMI8"/>
              </a:rPr>
              <a:t>i</a:t>
            </a:r>
            <a:r>
              <a:rPr lang="en-US" sz="1800" b="0" i="0" u="none" strike="noStrike" baseline="0" dirty="0">
                <a:latin typeface="CMMI10"/>
              </a:rPr>
              <a:t>, </a:t>
            </a:r>
            <a:r>
              <a:rPr lang="en-US" sz="1800" b="0" i="0" u="none" strike="noStrike" baseline="0" dirty="0">
                <a:latin typeface="CMSY10"/>
              </a:rPr>
              <a:t>{</a:t>
            </a:r>
            <a:r>
              <a:rPr lang="en-US" sz="1800" b="0" i="0" u="none" strike="noStrike" baseline="0" dirty="0">
                <a:latin typeface="CMMI10"/>
              </a:rPr>
              <a:t>I</a:t>
            </a:r>
            <a:r>
              <a:rPr lang="en-US" sz="1800" b="0" i="0" u="none" strike="noStrike" baseline="0" dirty="0">
                <a:latin typeface="CMSY10"/>
              </a:rPr>
              <a:t>}</a:t>
            </a:r>
            <a:r>
              <a:rPr lang="en-US" sz="1800" b="0" i="0" u="none" strike="noStrike" baseline="0" dirty="0" err="1">
                <a:latin typeface="CMMI8"/>
              </a:rPr>
              <a:t>K</a:t>
            </a:r>
            <a:r>
              <a:rPr lang="en-US" sz="1800" b="0" i="0" u="none" strike="noStrike" baseline="0" dirty="0" err="1">
                <a:latin typeface="CMMI6"/>
              </a:rPr>
              <a:t>UiG</a:t>
            </a:r>
            <a:r>
              <a:rPr lang="en-US" sz="1800" b="0" i="0" u="none" strike="noStrike" baseline="0" dirty="0">
                <a:latin typeface="CMMI6"/>
              </a:rPr>
              <a:t> </a:t>
            </a:r>
            <a:r>
              <a:rPr lang="en-US" sz="1800" b="0" i="0" u="none" strike="noStrike" baseline="0" dirty="0">
                <a:latin typeface="CMMI10"/>
              </a:rPr>
              <a:t>&gt; </a:t>
            </a:r>
            <a:r>
              <a:rPr lang="en-US" sz="1800" b="0" i="0" u="none" strike="noStrike" baseline="0" dirty="0">
                <a:latin typeface="CMSS10"/>
              </a:rPr>
              <a:t>as it doesn’t own the </a:t>
            </a:r>
            <a:r>
              <a:rPr lang="en-IN" sz="1800" b="0" i="0" u="none" strike="noStrike" baseline="0" dirty="0">
                <a:latin typeface="CMSS10"/>
              </a:rPr>
              <a:t>key </a:t>
            </a:r>
            <a:r>
              <a:rPr lang="en-IN" sz="1800" b="0" i="0" u="none" strike="noStrike" baseline="0" dirty="0" err="1">
                <a:latin typeface="CMMI10"/>
              </a:rPr>
              <a:t>K</a:t>
            </a:r>
            <a:r>
              <a:rPr lang="en-IN" sz="1800" b="0" i="0" u="none" strike="noStrike" baseline="0" dirty="0" err="1">
                <a:latin typeface="CMMI8"/>
              </a:rPr>
              <a:t>U</a:t>
            </a:r>
            <a:r>
              <a:rPr lang="en-IN" sz="1800" b="0" i="0" u="none" strike="noStrike" baseline="0" dirty="0" err="1">
                <a:latin typeface="CMMI6"/>
              </a:rPr>
              <a:t>i</a:t>
            </a:r>
            <a:r>
              <a:rPr lang="en-IN" sz="1800" b="0" i="0" u="none" strike="noStrike" baseline="0" dirty="0" err="1">
                <a:latin typeface="CMMI8"/>
              </a:rPr>
              <a:t>G</a:t>
            </a:r>
            <a:endParaRPr lang="en-IN" sz="1800" b="0" i="0" u="none" strike="noStrike" baseline="0" dirty="0">
              <a:latin typeface="CMMI8"/>
            </a:endParaRPr>
          </a:p>
          <a:p>
            <a:pPr marL="285750" indent="-285750" algn="l">
              <a:buFont typeface="Arial" panose="020B0604020202020204" pitchFamily="34" charset="0"/>
              <a:buChar char="•"/>
            </a:pPr>
            <a:endParaRPr lang="en-IN" sz="1800" b="0" i="0" u="none" strike="noStrike" baseline="0" dirty="0">
              <a:latin typeface="CMMI8"/>
            </a:endParaRPr>
          </a:p>
          <a:p>
            <a:pPr marL="285750" indent="-285750" algn="l">
              <a:buFont typeface="Arial" panose="020B0604020202020204" pitchFamily="34" charset="0"/>
              <a:buChar char="•"/>
            </a:pPr>
            <a:r>
              <a:rPr lang="en-US" sz="1800" b="0" i="0" u="none" strike="noStrike" baseline="0" dirty="0">
                <a:latin typeface="CMSS10"/>
              </a:rPr>
              <a:t>Fake gateway won’t be able to compute the message </a:t>
            </a:r>
            <a:r>
              <a:rPr lang="en-IN" sz="1800" b="0" i="0" u="none" strike="noStrike" baseline="0" dirty="0">
                <a:latin typeface="CMMI10"/>
              </a:rPr>
              <a:t>&lt; M, </a:t>
            </a:r>
            <a:r>
              <a:rPr lang="en-IN" sz="1800" b="0" i="0" u="none" strike="noStrike" baseline="0" dirty="0" err="1">
                <a:latin typeface="CMMI10"/>
              </a:rPr>
              <a:t>P</a:t>
            </a:r>
            <a:r>
              <a:rPr lang="en-IN" sz="1800" b="0" i="0" u="none" strike="noStrike" baseline="0" dirty="0" err="1">
                <a:latin typeface="CMMI8"/>
              </a:rPr>
              <a:t>U</a:t>
            </a:r>
            <a:r>
              <a:rPr lang="en-IN" sz="1800" b="0" i="0" u="none" strike="noStrike" baseline="0" dirty="0" err="1">
                <a:latin typeface="CMMI10"/>
              </a:rPr>
              <a:t>,N</a:t>
            </a:r>
            <a:r>
              <a:rPr lang="en-IN" sz="1800" b="0" i="0" u="none" strike="noStrike" baseline="0" dirty="0" err="1">
                <a:latin typeface="CMMI8"/>
              </a:rPr>
              <a:t>G</a:t>
            </a:r>
            <a:r>
              <a:rPr lang="en-IN" sz="1800" b="0" i="0" u="none" strike="noStrike" baseline="0" dirty="0" err="1">
                <a:latin typeface="CMMI6"/>
              </a:rPr>
              <a:t>i</a:t>
            </a:r>
            <a:r>
              <a:rPr lang="en-IN" sz="1800" b="0" i="0" u="none" strike="noStrike" baseline="0" dirty="0">
                <a:latin typeface="CMMI6"/>
              </a:rPr>
              <a:t> </a:t>
            </a:r>
            <a:r>
              <a:rPr lang="en-IN" sz="1800" b="0" i="0" u="none" strike="noStrike" baseline="0" dirty="0">
                <a:latin typeface="CMMI10"/>
              </a:rPr>
              <a:t>,C</a:t>
            </a:r>
            <a:r>
              <a:rPr lang="en-IN" sz="1800" b="0" i="0" u="none" strike="noStrike" baseline="0" dirty="0">
                <a:latin typeface="CMMI8"/>
              </a:rPr>
              <a:t>i </a:t>
            </a:r>
            <a:r>
              <a:rPr lang="en-IN" sz="1800" b="0" i="0" u="none" strike="noStrike" baseline="0" dirty="0">
                <a:latin typeface="CMMI10"/>
              </a:rPr>
              <a:t>&gt;</a:t>
            </a:r>
          </a:p>
          <a:p>
            <a:pPr marL="285750" indent="-285750" algn="l">
              <a:buFont typeface="Arial" panose="020B0604020202020204" pitchFamily="34" charset="0"/>
              <a:buChar char="•"/>
            </a:pPr>
            <a:endParaRPr lang="en-IN" sz="1800" b="0" i="0" u="none" strike="noStrike" baseline="0" dirty="0">
              <a:latin typeface="CMMI10"/>
            </a:endParaRPr>
          </a:p>
          <a:p>
            <a:pPr marL="285750" indent="-285750" algn="l">
              <a:buFont typeface="Arial" panose="020B0604020202020204" pitchFamily="34" charset="0"/>
              <a:buChar char="•"/>
            </a:pPr>
            <a:r>
              <a:rPr lang="en-US" sz="1800" b="0" i="0" u="none" strike="noStrike" baseline="0" dirty="0">
                <a:latin typeface="CMSS10"/>
              </a:rPr>
              <a:t>Mutual authentication prevents fake gateway attacks</a:t>
            </a:r>
            <a:endParaRPr lang="en-IN" dirty="0"/>
          </a:p>
        </p:txBody>
      </p:sp>
    </p:spTree>
    <p:extLst>
      <p:ext uri="{BB962C8B-B14F-4D97-AF65-F5344CB8AC3E}">
        <p14:creationId xmlns:p14="http://schemas.microsoft.com/office/powerpoint/2010/main" val="327434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5" y="20202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IN" dirty="0"/>
              <a:t>Security Analysis - </a:t>
            </a:r>
            <a:r>
              <a:rPr lang="en-US" dirty="0"/>
              <a:t>Resilience to Replay Attacks</a:t>
            </a:r>
            <a:endParaRPr dirty="0"/>
          </a:p>
        </p:txBody>
      </p:sp>
      <p:sp>
        <p:nvSpPr>
          <p:cNvPr id="2" name="TextBox 1">
            <a:extLst>
              <a:ext uri="{FF2B5EF4-FFF2-40B4-BE49-F238E27FC236}">
                <a16:creationId xmlns:a16="http://schemas.microsoft.com/office/drawing/2014/main" id="{6DE3B67A-E240-CAED-3FC0-1FF7FDF450DC}"/>
              </a:ext>
            </a:extLst>
          </p:cNvPr>
          <p:cNvSpPr txBox="1"/>
          <p:nvPr/>
        </p:nvSpPr>
        <p:spPr>
          <a:xfrm>
            <a:off x="259109" y="1308090"/>
            <a:ext cx="8121651" cy="12003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IN" sz="1800" b="0" i="0" u="none" strike="noStrike" baseline="0" dirty="0">
                <a:latin typeface="CMSS10"/>
              </a:rPr>
              <a:t>Adversary replays the message </a:t>
            </a:r>
            <a:r>
              <a:rPr lang="en-IN" sz="1800" b="0" i="0" u="none" strike="noStrike" baseline="0" dirty="0">
                <a:latin typeface="CMMI10"/>
              </a:rPr>
              <a:t>&lt; </a:t>
            </a:r>
            <a:r>
              <a:rPr lang="en-IN" sz="1800" b="0" i="0" u="none" strike="noStrike" baseline="0" dirty="0" err="1">
                <a:latin typeface="CMMI10"/>
              </a:rPr>
              <a:t>TD</a:t>
            </a:r>
            <a:r>
              <a:rPr lang="en-IN" sz="1800" b="0" i="0" u="none" strike="noStrike" baseline="0" dirty="0" err="1">
                <a:latin typeface="CMMI8"/>
              </a:rPr>
              <a:t>i</a:t>
            </a:r>
            <a:r>
              <a:rPr lang="en-IN" sz="1800" b="0" i="0" u="none" strike="noStrike" baseline="0" dirty="0">
                <a:latin typeface="CMMI10"/>
              </a:rPr>
              <a:t>, TD</a:t>
            </a:r>
            <a:r>
              <a:rPr lang="en-IN" sz="1800" b="0" i="0" u="none" strike="noStrike" baseline="0" dirty="0">
                <a:latin typeface="CMMI8"/>
              </a:rPr>
              <a:t>G</a:t>
            </a:r>
            <a:r>
              <a:rPr lang="en-IN" sz="1800" b="0" i="0" u="none" strike="noStrike" baseline="0" dirty="0">
                <a:latin typeface="CMMI10"/>
              </a:rPr>
              <a:t>, </a:t>
            </a:r>
            <a:r>
              <a:rPr lang="en-IN" sz="1800" b="0" i="0" u="none" strike="noStrike" baseline="0" dirty="0" err="1">
                <a:latin typeface="CMMI10"/>
              </a:rPr>
              <a:t>TD</a:t>
            </a:r>
            <a:r>
              <a:rPr lang="en-IN" sz="1800" b="0" i="0" u="none" strike="noStrike" baseline="0" dirty="0" err="1">
                <a:latin typeface="CMMI8"/>
              </a:rPr>
              <a:t>j</a:t>
            </a:r>
            <a:r>
              <a:rPr lang="en-IN" sz="1800" b="0" i="0" u="none" strike="noStrike" baseline="0" dirty="0">
                <a:latin typeface="CMMI8"/>
              </a:rPr>
              <a:t> </a:t>
            </a:r>
            <a:r>
              <a:rPr lang="en-IN" sz="1800" b="0" i="0" u="none" strike="noStrike" baseline="0" dirty="0">
                <a:latin typeface="CMMI10"/>
              </a:rPr>
              <a:t>, h</a:t>
            </a:r>
            <a:r>
              <a:rPr lang="en-IN" sz="1800" b="0" i="0" u="none" strike="noStrike" baseline="0" dirty="0">
                <a:latin typeface="CMR10"/>
              </a:rPr>
              <a:t>(</a:t>
            </a:r>
            <a:r>
              <a:rPr lang="en-IN" sz="1800" b="0" i="0" u="none" strike="noStrike" baseline="0" dirty="0">
                <a:latin typeface="CMMI10"/>
              </a:rPr>
              <a:t>I</a:t>
            </a:r>
            <a:r>
              <a:rPr lang="en-IN" sz="1800" b="0" i="0" u="none" strike="noStrike" baseline="0" dirty="0">
                <a:latin typeface="CMR10"/>
              </a:rPr>
              <a:t>)</a:t>
            </a:r>
            <a:r>
              <a:rPr lang="en-IN" sz="1800" b="0" i="0" u="none" strike="noStrike" baseline="0" dirty="0">
                <a:latin typeface="CMMI10"/>
              </a:rPr>
              <a:t>,</a:t>
            </a:r>
            <a:r>
              <a:rPr lang="en-IN" sz="1800" b="0" i="0" u="none" strike="noStrike" baseline="0" dirty="0" err="1">
                <a:latin typeface="CMMI10"/>
              </a:rPr>
              <a:t>N</a:t>
            </a:r>
            <a:r>
              <a:rPr lang="en-IN" sz="1800" b="0" i="0" u="none" strike="noStrike" baseline="0" dirty="0" err="1">
                <a:latin typeface="CMMI8"/>
              </a:rPr>
              <a:t>i</a:t>
            </a:r>
            <a:r>
              <a:rPr lang="en-IN" sz="1800" b="0" i="0" u="none" strike="noStrike" baseline="0" dirty="0" err="1">
                <a:latin typeface="CMMI10"/>
              </a:rPr>
              <a:t>,C</a:t>
            </a:r>
            <a:r>
              <a:rPr lang="en-IN" sz="1800" b="0" i="0" u="none" strike="noStrike" baseline="0" dirty="0" err="1">
                <a:latin typeface="CMMI8"/>
              </a:rPr>
              <a:t>i</a:t>
            </a:r>
            <a:r>
              <a:rPr lang="en-IN" sz="1800" b="0" i="0" u="none" strike="noStrike" baseline="0" dirty="0">
                <a:latin typeface="CMMI10"/>
              </a:rPr>
              <a:t>, </a:t>
            </a:r>
            <a:r>
              <a:rPr lang="en-IN" sz="1800" b="0" i="0" u="none" strike="noStrike" baseline="0" dirty="0">
                <a:latin typeface="CMSY10"/>
              </a:rPr>
              <a:t>{</a:t>
            </a:r>
            <a:r>
              <a:rPr lang="en-IN" sz="1800" b="0" i="0" u="none" strike="noStrike" baseline="0" dirty="0">
                <a:latin typeface="CMMI10"/>
              </a:rPr>
              <a:t>I</a:t>
            </a:r>
            <a:r>
              <a:rPr lang="en-IN" sz="1800" b="0" i="0" u="none" strike="noStrike" baseline="0" dirty="0">
                <a:latin typeface="CMSY10"/>
              </a:rPr>
              <a:t>}</a:t>
            </a:r>
            <a:r>
              <a:rPr lang="en-IN" sz="1800" b="0" i="0" u="none" strike="noStrike" baseline="0" dirty="0" err="1">
                <a:latin typeface="CMMI8"/>
              </a:rPr>
              <a:t>K</a:t>
            </a:r>
            <a:r>
              <a:rPr lang="en-IN" sz="1800" b="0" i="0" u="none" strike="noStrike" baseline="0" dirty="0" err="1">
                <a:latin typeface="CMMI6"/>
              </a:rPr>
              <a:t>UiG</a:t>
            </a:r>
            <a:r>
              <a:rPr lang="en-IN" sz="1800" b="0" i="0" u="none" strike="noStrike" baseline="0" dirty="0">
                <a:latin typeface="CMMI6"/>
              </a:rPr>
              <a:t> </a:t>
            </a:r>
            <a:r>
              <a:rPr lang="en-IN" sz="1800" b="0" i="0" u="none" strike="noStrike" baseline="0" dirty="0">
                <a:latin typeface="CMMI10"/>
              </a:rPr>
              <a:t>&gt; </a:t>
            </a:r>
            <a:r>
              <a:rPr lang="en-IN" sz="1800" b="0" i="0" u="none" strike="noStrike" baseline="0" dirty="0">
                <a:latin typeface="CMSS10"/>
              </a:rPr>
              <a:t>with a modified </a:t>
            </a:r>
            <a:r>
              <a:rPr lang="en-IN" sz="1800" b="0" i="0" u="none" strike="noStrike" baseline="0" dirty="0">
                <a:latin typeface="CMMI10"/>
              </a:rPr>
              <a:t>N</a:t>
            </a:r>
            <a:r>
              <a:rPr lang="en-IN" sz="1800" b="0" i="0" u="none" strike="noStrike" baseline="0" dirty="0">
                <a:latin typeface="CMMI8"/>
              </a:rPr>
              <a:t>i</a:t>
            </a:r>
          </a:p>
          <a:p>
            <a:pPr marL="285750" indent="-285750" algn="l">
              <a:buFont typeface="Arial" panose="020B0604020202020204" pitchFamily="34" charset="0"/>
              <a:buChar char="•"/>
            </a:pPr>
            <a:endParaRPr lang="en-IN" sz="1800" b="0" i="0" u="none" strike="noStrike" baseline="0" dirty="0">
              <a:latin typeface="CMMI8"/>
            </a:endParaRPr>
          </a:p>
          <a:p>
            <a:pPr marL="285750" indent="-285750" algn="l">
              <a:buFont typeface="Arial" panose="020B0604020202020204" pitchFamily="34" charset="0"/>
              <a:buChar char="•"/>
            </a:pPr>
            <a:r>
              <a:rPr lang="en-US" sz="1800" b="0" i="0" u="none" strike="noStrike" baseline="0" dirty="0">
                <a:latin typeface="CMMI10"/>
              </a:rPr>
              <a:t>G </a:t>
            </a:r>
            <a:r>
              <a:rPr lang="en-US" sz="1800" b="0" i="0" u="none" strike="noStrike" baseline="0" dirty="0">
                <a:latin typeface="CMSS10"/>
              </a:rPr>
              <a:t>will abort the protocol as </a:t>
            </a:r>
            <a:r>
              <a:rPr lang="en-US" sz="1800" b="0" i="0" u="none" strike="noStrike" baseline="0" dirty="0">
                <a:latin typeface="CMMI10"/>
              </a:rPr>
              <a:t>C</a:t>
            </a:r>
            <a:r>
              <a:rPr lang="en-US" sz="1800" b="0" i="0" u="none" strike="noStrike" baseline="0" dirty="0">
                <a:latin typeface="CMMI8"/>
              </a:rPr>
              <a:t>i </a:t>
            </a:r>
            <a:r>
              <a:rPr lang="en-US" sz="1800" b="0" i="0" u="none" strike="noStrike" baseline="0" dirty="0">
                <a:latin typeface="CMSS10"/>
              </a:rPr>
              <a:t>won’t match with the received </a:t>
            </a:r>
            <a:r>
              <a:rPr lang="en-IN" sz="1800" b="0" i="0" u="none" strike="noStrike" baseline="0" dirty="0">
                <a:latin typeface="CMSS10"/>
              </a:rPr>
              <a:t>value.</a:t>
            </a:r>
            <a:endParaRPr lang="en-IN" dirty="0"/>
          </a:p>
        </p:txBody>
      </p:sp>
    </p:spTree>
    <p:extLst>
      <p:ext uri="{BB962C8B-B14F-4D97-AF65-F5344CB8AC3E}">
        <p14:creationId xmlns:p14="http://schemas.microsoft.com/office/powerpoint/2010/main" val="259911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a:spLocks noGrp="1"/>
          </p:cNvSpPr>
          <p:nvPr>
            <p:ph type="title"/>
          </p:nvPr>
        </p:nvSpPr>
        <p:spPr>
          <a:xfrm>
            <a:off x="376584" y="309973"/>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US" dirty="0"/>
              <a:t>Security Analysis - Resilience to Fingerprint Forgery Attacks</a:t>
            </a:r>
          </a:p>
        </p:txBody>
      </p:sp>
      <p:sp>
        <p:nvSpPr>
          <p:cNvPr id="2" name="TextBox 1">
            <a:extLst>
              <a:ext uri="{FF2B5EF4-FFF2-40B4-BE49-F238E27FC236}">
                <a16:creationId xmlns:a16="http://schemas.microsoft.com/office/drawing/2014/main" id="{6DE3B67A-E240-CAED-3FC0-1FF7FDF450DC}"/>
              </a:ext>
            </a:extLst>
          </p:cNvPr>
          <p:cNvSpPr txBox="1"/>
          <p:nvPr/>
        </p:nvSpPr>
        <p:spPr>
          <a:xfrm>
            <a:off x="259109" y="1308090"/>
            <a:ext cx="8121651" cy="14773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CMMI10"/>
              </a:rPr>
              <a:t>A </a:t>
            </a:r>
            <a:r>
              <a:rPr lang="en-US" sz="1800" b="0" i="0" u="none" strike="noStrike" baseline="0" dirty="0">
                <a:latin typeface="CMSS10"/>
              </a:rPr>
              <a:t>generates a forged key using the </a:t>
            </a:r>
            <a:r>
              <a:rPr lang="en-US" sz="1800" dirty="0">
                <a:latin typeface="CMMI10"/>
              </a:rPr>
              <a:t>fuzzy-extractor</a:t>
            </a:r>
            <a:r>
              <a:rPr lang="en-US" sz="1800" b="0" i="0" u="none" strike="noStrike" baseline="0" dirty="0">
                <a:latin typeface="CMMI8"/>
              </a:rPr>
              <a:t> </a:t>
            </a:r>
            <a:r>
              <a:rPr lang="en-US" sz="1800" b="0" i="0" u="none" strike="noStrike" baseline="0" dirty="0">
                <a:latin typeface="CMSS10"/>
              </a:rPr>
              <a:t>extracted from publicly available images of the user </a:t>
            </a:r>
            <a:r>
              <a:rPr lang="en-US" sz="1800" b="0" i="0" u="none" strike="noStrike" baseline="0" dirty="0">
                <a:latin typeface="CMMI10"/>
              </a:rPr>
              <a:t>U</a:t>
            </a:r>
            <a:r>
              <a:rPr lang="en-US" sz="1800" b="0" i="0" u="none" strike="noStrike" baseline="0" dirty="0">
                <a:latin typeface="CMMI8"/>
              </a:rPr>
              <a:t>i</a:t>
            </a:r>
          </a:p>
          <a:p>
            <a:pPr marL="285750" indent="-285750" algn="l">
              <a:buFont typeface="Arial" panose="020B0604020202020204" pitchFamily="34" charset="0"/>
              <a:buChar char="•"/>
            </a:pPr>
            <a:endParaRPr lang="en-US" sz="1800" b="0" i="0" u="none" strike="noStrike" baseline="0" dirty="0">
              <a:latin typeface="CMMI8"/>
            </a:endParaRPr>
          </a:p>
          <a:p>
            <a:pPr marL="285750" indent="-285750" algn="l">
              <a:buFont typeface="Arial" panose="020B0604020202020204" pitchFamily="34" charset="0"/>
              <a:buChar char="•"/>
            </a:pPr>
            <a:r>
              <a:rPr lang="en-US" sz="1800" b="0" i="0" u="none" strike="noStrike" baseline="0" dirty="0">
                <a:latin typeface="CMMI10"/>
              </a:rPr>
              <a:t>A </a:t>
            </a:r>
            <a:r>
              <a:rPr lang="en-US" sz="1800" b="0" i="0" u="none" strike="noStrike" baseline="0" dirty="0">
                <a:latin typeface="CMSS10"/>
              </a:rPr>
              <a:t>does not possess the shared key </a:t>
            </a:r>
            <a:r>
              <a:rPr lang="en-US" sz="1800" b="0" i="0" u="none" strike="noStrike" baseline="0" dirty="0" err="1">
                <a:latin typeface="CMMI10"/>
              </a:rPr>
              <a:t>K</a:t>
            </a:r>
            <a:r>
              <a:rPr lang="en-US" sz="1800" b="0" i="0" u="none" strike="noStrike" baseline="0" dirty="0" err="1">
                <a:latin typeface="CMMI8"/>
              </a:rPr>
              <a:t>U</a:t>
            </a:r>
            <a:r>
              <a:rPr lang="en-US" sz="1800" b="0" i="0" u="none" strike="noStrike" baseline="0" dirty="0" err="1">
                <a:latin typeface="CMMI6"/>
              </a:rPr>
              <a:t>i</a:t>
            </a:r>
            <a:r>
              <a:rPr lang="en-US" sz="1800" b="0" i="0" u="none" strike="noStrike" baseline="0" dirty="0" err="1">
                <a:latin typeface="CMMI8"/>
              </a:rPr>
              <a:t>G</a:t>
            </a:r>
            <a:r>
              <a:rPr lang="en-US" sz="1800" b="0" i="0" u="none" strike="noStrike" baseline="0" dirty="0">
                <a:latin typeface="CMSS10"/>
              </a:rPr>
              <a:t>, public keys of </a:t>
            </a:r>
            <a:r>
              <a:rPr lang="en-US" sz="1800" b="0" i="0" u="none" strike="noStrike" baseline="0" dirty="0">
                <a:latin typeface="CMMI10"/>
              </a:rPr>
              <a:t>U</a:t>
            </a:r>
            <a:r>
              <a:rPr lang="en-US" sz="1800" b="0" i="0" u="none" strike="noStrike" baseline="0" dirty="0">
                <a:latin typeface="CMMI8"/>
              </a:rPr>
              <a:t>i </a:t>
            </a:r>
            <a:r>
              <a:rPr lang="en-US" sz="1800" b="0" i="0" u="none" strike="noStrike" baseline="0" dirty="0">
                <a:latin typeface="CMSS10"/>
              </a:rPr>
              <a:t>and </a:t>
            </a:r>
            <a:r>
              <a:rPr lang="en-US" sz="1800" b="0" i="0" u="none" strike="noStrike" baseline="0" dirty="0">
                <a:latin typeface="CMMI10"/>
              </a:rPr>
              <a:t>G</a:t>
            </a:r>
            <a:r>
              <a:rPr lang="en-US" sz="1800" b="0" i="0" u="none" strike="noStrike" baseline="0" dirty="0">
                <a:latin typeface="CMSS10"/>
              </a:rPr>
              <a:t>, the share </a:t>
            </a:r>
            <a:r>
              <a:rPr lang="en-US" sz="1800" b="0" i="0" u="none" strike="noStrike" baseline="0" dirty="0" err="1">
                <a:latin typeface="CMMI10"/>
              </a:rPr>
              <a:t>s</a:t>
            </a:r>
            <a:r>
              <a:rPr lang="en-US" sz="1800" b="0" i="0" u="none" strike="noStrike" baseline="0" dirty="0" err="1">
                <a:latin typeface="CMMI8"/>
              </a:rPr>
              <a:t>i</a:t>
            </a:r>
            <a:r>
              <a:rPr lang="en-US" sz="1800" b="0" i="0" u="none" strike="noStrike" baseline="0" dirty="0">
                <a:latin typeface="CMMI8"/>
              </a:rPr>
              <a:t> </a:t>
            </a:r>
            <a:r>
              <a:rPr lang="en-US" sz="1800" b="0" i="0" u="none" strike="noStrike" baseline="0" dirty="0">
                <a:latin typeface="CMSS10"/>
              </a:rPr>
              <a:t>and </a:t>
            </a:r>
            <a:r>
              <a:rPr lang="en-US" sz="1800" b="0" i="0" u="none" strike="noStrike" baseline="0" dirty="0">
                <a:latin typeface="CMMI10"/>
              </a:rPr>
              <a:t>h</a:t>
            </a:r>
            <a:r>
              <a:rPr lang="en-US" sz="1800" b="0" i="0" u="none" strike="noStrike" baseline="0" dirty="0">
                <a:latin typeface="CMR10"/>
              </a:rPr>
              <a:t>(</a:t>
            </a:r>
            <a:r>
              <a:rPr lang="en-US" sz="1800" b="0" i="0" u="none" strike="noStrike" baseline="0" dirty="0">
                <a:latin typeface="CMMI10"/>
              </a:rPr>
              <a:t>S</a:t>
            </a:r>
            <a:r>
              <a:rPr lang="en-US" sz="1800" b="0" i="0" u="none" strike="noStrike" baseline="0" dirty="0">
                <a:latin typeface="CMMI8"/>
              </a:rPr>
              <a:t>i</a:t>
            </a:r>
            <a:r>
              <a:rPr lang="en-US" sz="1800" b="0" i="0" u="none" strike="noStrike" baseline="0" dirty="0">
                <a:latin typeface="CMSY10"/>
              </a:rPr>
              <a:t>||</a:t>
            </a:r>
            <a:r>
              <a:rPr lang="en-US" sz="1800" b="0" i="0" u="none" strike="noStrike" baseline="0" dirty="0">
                <a:latin typeface="CMMI10"/>
              </a:rPr>
              <a:t>ID</a:t>
            </a:r>
            <a:r>
              <a:rPr lang="en-US" sz="1800" b="0" i="0" u="none" strike="noStrike" baseline="0" dirty="0">
                <a:latin typeface="CMMI8"/>
              </a:rPr>
              <a:t>G</a:t>
            </a:r>
            <a:r>
              <a:rPr lang="en-US" sz="1800" b="0" i="0" u="none" strike="noStrike" baseline="0" dirty="0">
                <a:latin typeface="CMR10"/>
              </a:rPr>
              <a:t>)</a:t>
            </a:r>
            <a:endParaRPr lang="en-IN" dirty="0"/>
          </a:p>
        </p:txBody>
      </p:sp>
    </p:spTree>
    <p:extLst>
      <p:ext uri="{BB962C8B-B14F-4D97-AF65-F5344CB8AC3E}">
        <p14:creationId xmlns:p14="http://schemas.microsoft.com/office/powerpoint/2010/main" val="168452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44"/>
          <p:cNvSpPr txBox="1">
            <a:spLocks noGrp="1"/>
          </p:cNvSpPr>
          <p:nvPr>
            <p:ph type="title"/>
          </p:nvPr>
        </p:nvSpPr>
        <p:spPr>
          <a:xfrm>
            <a:off x="153105" y="150815"/>
            <a:ext cx="7886700" cy="316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Current status</a:t>
            </a:r>
            <a:endParaRPr dirty="0"/>
          </a:p>
        </p:txBody>
      </p:sp>
      <p:pic>
        <p:nvPicPr>
          <p:cNvPr id="3" name="Picture 2">
            <a:extLst>
              <a:ext uri="{FF2B5EF4-FFF2-40B4-BE49-F238E27FC236}">
                <a16:creationId xmlns:a16="http://schemas.microsoft.com/office/drawing/2014/main" id="{B9CCE3E8-BCB7-5535-AEA8-6FFC66E73AAA}"/>
              </a:ext>
            </a:extLst>
          </p:cNvPr>
          <p:cNvPicPr>
            <a:picLocks noChangeAspect="1"/>
          </p:cNvPicPr>
          <p:nvPr/>
        </p:nvPicPr>
        <p:blipFill rotWithShape="1">
          <a:blip r:embed="rId3"/>
          <a:srcRect r="1693"/>
          <a:stretch/>
        </p:blipFill>
        <p:spPr>
          <a:xfrm>
            <a:off x="254642" y="656429"/>
            <a:ext cx="5994098" cy="3572671"/>
          </a:xfrm>
          <a:prstGeom prst="rect">
            <a:avLst/>
          </a:prstGeom>
        </p:spPr>
      </p:pic>
      <p:sp>
        <p:nvSpPr>
          <p:cNvPr id="4" name="TextBox 3">
            <a:extLst>
              <a:ext uri="{FF2B5EF4-FFF2-40B4-BE49-F238E27FC236}">
                <a16:creationId xmlns:a16="http://schemas.microsoft.com/office/drawing/2014/main" id="{9FDCCCEB-7836-BD33-9F50-094826E8E351}"/>
              </a:ext>
            </a:extLst>
          </p:cNvPr>
          <p:cNvSpPr txBox="1"/>
          <p:nvPr/>
        </p:nvSpPr>
        <p:spPr>
          <a:xfrm>
            <a:off x="6522244" y="1714500"/>
            <a:ext cx="2367114" cy="1169551"/>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The Session Key has been generated on both device and user and is coming equal given that the same key is being provided to the protocol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6"/>
          <p:cNvSpPr txBox="1">
            <a:spLocks noGrp="1"/>
          </p:cNvSpPr>
          <p:nvPr>
            <p:ph type="title"/>
          </p:nvPr>
        </p:nvSpPr>
        <p:spPr>
          <a:xfrm>
            <a:off x="428624" y="261496"/>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a:t>References</a:t>
            </a:r>
            <a:endParaRPr/>
          </a:p>
        </p:txBody>
      </p:sp>
      <p:sp>
        <p:nvSpPr>
          <p:cNvPr id="7" name="Rectangle 3">
            <a:extLst>
              <a:ext uri="{FF2B5EF4-FFF2-40B4-BE49-F238E27FC236}">
                <a16:creationId xmlns:a16="http://schemas.microsoft.com/office/drawing/2014/main" id="{7E74B1E1-99C6-690C-ED8D-7D75A33E7015}"/>
              </a:ext>
            </a:extLst>
          </p:cNvPr>
          <p:cNvSpPr>
            <a:spLocks noChangeArrowheads="1"/>
          </p:cNvSpPr>
          <p:nvPr/>
        </p:nvSpPr>
        <p:spPr bwMode="auto">
          <a:xfrm>
            <a:off x="289932" y="710387"/>
            <a:ext cx="840314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Wazid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K. Das, N. Kumar, and J. J. Rodrigues, "Lightweight and privacy-preserving remote user authentication for smart homes," in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10, pp. 138512-138523, 2021,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10.1109/ACCESS.2021.3138664.</a:t>
            </a:r>
            <a:endParaRPr lang="en-US" altLang="en-US"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Li, F. Guo, Y. Mu, W. Susilo and S. Nepal, "Fuzzy Extractors for Biometric Identification," 2017 IEEE 37th International Conference on Distributed Computing Systems (ICDCS), Atlanta, GA, USA, 2017, pp. 667-677,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10.1109/ICDCS.2017.107. keywords: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Authentication;Data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mining;Protocols;Servers;Biometrics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 control);Noise measurement}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Iqbal, Ummer &amp; Tandon, Aditya &amp; Gupta, Sonali &amp; Yadav, Arvind &amp;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Neware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Rahul &amp;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Gelana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A Novel Secure Authentication Protocol for IoT and Cloud Servers. Wireless Communications and Mobile Computing. 2022. 1-17. 10.1155/2022/7707543.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Times New Roman" panose="02020603050405020304" pitchFamily="18" charset="0"/>
                <a:cs typeface="Times New Roman" panose="02020603050405020304" pitchFamily="18" charset="0"/>
              </a:rPr>
              <a:t>Raja, P., </a:t>
            </a:r>
            <a:r>
              <a:rPr lang="en-US" altLang="en-US" dirty="0" err="1">
                <a:solidFill>
                  <a:schemeClr val="tx1"/>
                </a:solidFill>
                <a:latin typeface="Times New Roman" panose="02020603050405020304" pitchFamily="18" charset="0"/>
                <a:cs typeface="Times New Roman" panose="02020603050405020304" pitchFamily="18" charset="0"/>
              </a:rPr>
              <a:t>Bagwari</a:t>
            </a:r>
            <a:r>
              <a:rPr lang="en-US" altLang="en-US" dirty="0">
                <a:solidFill>
                  <a:schemeClr val="tx1"/>
                </a:solidFill>
                <a:latin typeface="Times New Roman" panose="02020603050405020304" pitchFamily="18" charset="0"/>
                <a:cs typeface="Times New Roman" panose="02020603050405020304" pitchFamily="18" charset="0"/>
              </a:rPr>
              <a:t>, S., Raja, P., &amp; </a:t>
            </a:r>
            <a:r>
              <a:rPr lang="en-US" altLang="en-US" dirty="0" err="1">
                <a:solidFill>
                  <a:schemeClr val="tx1"/>
                </a:solidFill>
                <a:latin typeface="Times New Roman" panose="02020603050405020304" pitchFamily="18" charset="0"/>
                <a:cs typeface="Times New Roman" panose="02020603050405020304" pitchFamily="18" charset="0"/>
              </a:rPr>
              <a:t>Bagwari</a:t>
            </a:r>
            <a:r>
              <a:rPr lang="en-US" altLang="en-US" dirty="0">
                <a:solidFill>
                  <a:schemeClr val="tx1"/>
                </a:solidFill>
                <a:latin typeface="Times New Roman" panose="02020603050405020304" pitchFamily="18" charset="0"/>
                <a:cs typeface="Times New Roman" panose="02020603050405020304" pitchFamily="18" charset="0"/>
              </a:rPr>
              <a:t>, S. (2018, April). IoT Based Military Assistance and Surveillance [Paper presentation]. 2018 International Conference on Intelligent Circuits and Systems (ICICS), 76-81.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Nimmy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Sankaran, 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Achuthan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Calyam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"Lightweight and Privacy-Preserving Remote User Authentication for Smart Homes," in IEEE Access, vol. 10, pp. 176-190, 2022, doi: 10.1109/ACCESS.2021.3137175. keywords: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Authentication;Protocols;Smart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homes;Security;Cryptography;Logic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gates;Passwords;Resilience;Internet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Things;Authentication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protocol;Internet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Things;protocol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resiliency;geometric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secret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sharing;smart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home;PRNU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7"/>
          <p:cNvSpPr txBox="1">
            <a:spLocks noGrp="1"/>
          </p:cNvSpPr>
          <p:nvPr>
            <p:ph type="title"/>
          </p:nvPr>
        </p:nvSpPr>
        <p:spPr>
          <a:xfrm>
            <a:off x="623888" y="1282305"/>
            <a:ext cx="7886700" cy="213955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500"/>
              <a:buFont typeface="Poppins"/>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154357" y="240065"/>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Introduction</a:t>
            </a:r>
            <a:endParaRPr dirty="0"/>
          </a:p>
        </p:txBody>
      </p:sp>
      <p:sp>
        <p:nvSpPr>
          <p:cNvPr id="2" name="Text Placeholder 1">
            <a:extLst>
              <a:ext uri="{FF2B5EF4-FFF2-40B4-BE49-F238E27FC236}">
                <a16:creationId xmlns:a16="http://schemas.microsoft.com/office/drawing/2014/main" id="{BFDCF1B8-2BA0-CAD8-7D0C-26CD3C11E846}"/>
              </a:ext>
            </a:extLst>
          </p:cNvPr>
          <p:cNvSpPr>
            <a:spLocks noGrp="1" noChangeArrowheads="1"/>
          </p:cNvSpPr>
          <p:nvPr>
            <p:ph type="body" idx="1"/>
          </p:nvPr>
        </p:nvSpPr>
        <p:spPr bwMode="auto">
          <a:xfrm>
            <a:off x="154357" y="1519633"/>
            <a:ext cx="8722518"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Georgia" panose="02040502050405020303" pitchFamily="18" charset="0"/>
              </a:rPr>
              <a:t>Enhanced Data Security</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Georgia" panose="02040502050405020303" pitchFamily="18" charset="0"/>
              </a:rPr>
              <a:t>Increased Operational Efficiency</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1400" dirty="0">
              <a:solidFill>
                <a:schemeClr val="tx1"/>
              </a:solidFill>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Georgia" panose="02040502050405020303" pitchFamily="18" charset="0"/>
              </a:rPr>
              <a:t>Improved Soldier Safety</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1400" dirty="0">
              <a:solidFill>
                <a:schemeClr val="tx1"/>
              </a:solidFill>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Georgia" panose="02040502050405020303" pitchFamily="18" charset="0"/>
              </a:rPr>
              <a:t>Transferable Application</a:t>
            </a:r>
          </a:p>
        </p:txBody>
      </p:sp>
    </p:spTree>
    <p:extLst>
      <p:ext uri="{BB962C8B-B14F-4D97-AF65-F5344CB8AC3E}">
        <p14:creationId xmlns:p14="http://schemas.microsoft.com/office/powerpoint/2010/main" val="336267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154357" y="240065"/>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t>Motivation</a:t>
            </a:r>
            <a:endParaRPr dirty="0"/>
          </a:p>
        </p:txBody>
      </p:sp>
      <p:sp>
        <p:nvSpPr>
          <p:cNvPr id="4" name="Text Placeholder 1">
            <a:extLst>
              <a:ext uri="{FF2B5EF4-FFF2-40B4-BE49-F238E27FC236}">
                <a16:creationId xmlns:a16="http://schemas.microsoft.com/office/drawing/2014/main" id="{710F76B8-FA07-6DBE-0C60-5D591BDA4123}"/>
              </a:ext>
            </a:extLst>
          </p:cNvPr>
          <p:cNvSpPr>
            <a:spLocks noGrp="1" noChangeArrowheads="1"/>
          </p:cNvSpPr>
          <p:nvPr>
            <p:ph type="body" idx="1"/>
          </p:nvPr>
        </p:nvSpPr>
        <p:spPr bwMode="auto">
          <a:xfrm>
            <a:off x="154357" y="862477"/>
            <a:ext cx="8715375"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Georgia" panose="02040502050405020303" pitchFamily="18" charset="0"/>
              </a:rPr>
              <a:t>Real-time tactical advantage:</a:t>
            </a:r>
            <a:r>
              <a:rPr kumimoji="0" lang="en-US" altLang="en-US" sz="1400" b="0" i="0" u="none" strike="noStrike" cap="none" normalizeH="0" baseline="0" dirty="0">
                <a:ln>
                  <a:noFill/>
                </a:ln>
                <a:solidFill>
                  <a:schemeClr val="tx1"/>
                </a:solidFill>
                <a:effectLst/>
                <a:latin typeface="Georgia" panose="02040502050405020303" pitchFamily="18" charset="0"/>
              </a:rPr>
              <a:t> Secure, rapid authentication enables soldiers to obtain critical battlefield data in the heat of the moment, facilitating informed decision-making.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Georgia" panose="02040502050405020303" pitchFamily="18" charset="0"/>
              </a:rPr>
              <a:t>Protection of sensitive data:</a:t>
            </a:r>
            <a:r>
              <a:rPr kumimoji="0" lang="en-US" altLang="en-US" sz="1400" b="0" i="0" u="none" strike="noStrike" cap="none" normalizeH="0" baseline="0" dirty="0">
                <a:ln>
                  <a:noFill/>
                </a:ln>
                <a:solidFill>
                  <a:schemeClr val="tx1"/>
                </a:solidFill>
                <a:effectLst/>
                <a:latin typeface="Georgia" panose="02040502050405020303" pitchFamily="18" charset="0"/>
              </a:rPr>
              <a:t> Robust authentication mechanisms prevent adversaries from compromising battlefield intelligence, safeguarding strategic information assets.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Georgia" panose="02040502050405020303" pitchFamily="18" charset="0"/>
              </a:rPr>
              <a:t>Ensuring life-saving efficiency:</a:t>
            </a:r>
            <a:r>
              <a:rPr kumimoji="0" lang="en-US" altLang="en-US" sz="1400" b="0" i="0" u="none" strike="noStrike" cap="none" normalizeH="0" baseline="0" dirty="0">
                <a:ln>
                  <a:noFill/>
                </a:ln>
                <a:solidFill>
                  <a:schemeClr val="tx1"/>
                </a:solidFill>
                <a:effectLst/>
                <a:latin typeface="Georgia" panose="02040502050405020303" pitchFamily="18" charset="0"/>
              </a:rPr>
              <a:t> Instantaneous authentication empowers medics to access vital medical records, leading to swift and potentially life-saving treatment in the field.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Georgia" panose="02040502050405020303" pitchFamily="18" charset="0"/>
              </a:rPr>
              <a:t>Prevention of impersonation:</a:t>
            </a:r>
            <a:r>
              <a:rPr kumimoji="0" lang="en-US" altLang="en-US" sz="1400" b="0" i="0" u="none" strike="noStrike" cap="none" normalizeH="0" baseline="0" dirty="0">
                <a:ln>
                  <a:noFill/>
                </a:ln>
                <a:solidFill>
                  <a:schemeClr val="tx1"/>
                </a:solidFill>
                <a:effectLst/>
                <a:latin typeface="Georgia" panose="02040502050405020303" pitchFamily="18" charset="0"/>
              </a:rPr>
              <a:t> The system safeguards the IoBT against malicious actors who may attempt to impersonate authorized personnel, bolstering operational security. </a:t>
            </a:r>
          </a:p>
        </p:txBody>
      </p:sp>
    </p:spTree>
    <p:extLst>
      <p:ext uri="{BB962C8B-B14F-4D97-AF65-F5344CB8AC3E}">
        <p14:creationId xmlns:p14="http://schemas.microsoft.com/office/powerpoint/2010/main" val="314391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189572" y="343272"/>
            <a:ext cx="7886700" cy="316081"/>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A4123F"/>
              </a:buClr>
              <a:buSzPct val="100000"/>
              <a:buFont typeface="Georgia"/>
              <a:buNone/>
            </a:pPr>
            <a:r>
              <a:rPr lang="en" dirty="0">
                <a:latin typeface="Georgia"/>
                <a:ea typeface="Georgia"/>
                <a:cs typeface="Georgia"/>
                <a:sym typeface="Georgia"/>
              </a:rPr>
              <a:t>Background Study/Related Work</a:t>
            </a:r>
            <a:endParaRPr dirty="0">
              <a:latin typeface="Georgia"/>
              <a:ea typeface="Georgia"/>
              <a:cs typeface="Georgia"/>
              <a:sym typeface="Georgia"/>
            </a:endParaRPr>
          </a:p>
          <a:p>
            <a:pPr marL="0" lvl="0" indent="0" algn="l" rtl="0">
              <a:lnSpc>
                <a:spcPct val="90000"/>
              </a:lnSpc>
              <a:spcBef>
                <a:spcPts val="0"/>
              </a:spcBef>
              <a:spcAft>
                <a:spcPts val="0"/>
              </a:spcAft>
              <a:buClr>
                <a:srgbClr val="A4123F"/>
              </a:buClr>
              <a:buSzPct val="100000"/>
              <a:buFont typeface="Georgia"/>
              <a:buNone/>
            </a:pPr>
            <a:endParaRPr dirty="0"/>
          </a:p>
        </p:txBody>
      </p:sp>
      <p:graphicFrame>
        <p:nvGraphicFramePr>
          <p:cNvPr id="2" name="Table 1">
            <a:extLst>
              <a:ext uri="{FF2B5EF4-FFF2-40B4-BE49-F238E27FC236}">
                <a16:creationId xmlns:a16="http://schemas.microsoft.com/office/drawing/2014/main" id="{9CE44C20-1CE5-6402-2267-9DA51BE08AFD}"/>
              </a:ext>
            </a:extLst>
          </p:cNvPr>
          <p:cNvGraphicFramePr>
            <a:graphicFrameLocks noGrp="1"/>
          </p:cNvGraphicFramePr>
          <p:nvPr>
            <p:extLst>
              <p:ext uri="{D42A27DB-BD31-4B8C-83A1-F6EECF244321}">
                <p14:modId xmlns:p14="http://schemas.microsoft.com/office/powerpoint/2010/main" val="2032297384"/>
              </p:ext>
            </p:extLst>
          </p:nvPr>
        </p:nvGraphicFramePr>
        <p:xfrm>
          <a:off x="273205" y="594350"/>
          <a:ext cx="8597589" cy="3954800"/>
        </p:xfrm>
        <a:graphic>
          <a:graphicData uri="http://schemas.openxmlformats.org/drawingml/2006/table">
            <a:tbl>
              <a:tblPr firstRow="1" bandRow="1">
                <a:tableStyleId>{E2AF0742-96FF-4E79-8D4D-5845F5A5EF58}</a:tableStyleId>
              </a:tblPr>
              <a:tblGrid>
                <a:gridCol w="1006547">
                  <a:extLst>
                    <a:ext uri="{9D8B030D-6E8A-4147-A177-3AD203B41FA5}">
                      <a16:colId xmlns:a16="http://schemas.microsoft.com/office/drawing/2014/main" val="1734557720"/>
                    </a:ext>
                  </a:extLst>
                </a:gridCol>
                <a:gridCol w="2119510">
                  <a:extLst>
                    <a:ext uri="{9D8B030D-6E8A-4147-A177-3AD203B41FA5}">
                      <a16:colId xmlns:a16="http://schemas.microsoft.com/office/drawing/2014/main" val="1657634144"/>
                    </a:ext>
                  </a:extLst>
                </a:gridCol>
                <a:gridCol w="2032496">
                  <a:extLst>
                    <a:ext uri="{9D8B030D-6E8A-4147-A177-3AD203B41FA5}">
                      <a16:colId xmlns:a16="http://schemas.microsoft.com/office/drawing/2014/main" val="3372209245"/>
                    </a:ext>
                  </a:extLst>
                </a:gridCol>
                <a:gridCol w="1719518">
                  <a:extLst>
                    <a:ext uri="{9D8B030D-6E8A-4147-A177-3AD203B41FA5}">
                      <a16:colId xmlns:a16="http://schemas.microsoft.com/office/drawing/2014/main" val="3037073510"/>
                    </a:ext>
                  </a:extLst>
                </a:gridCol>
                <a:gridCol w="1719518">
                  <a:extLst>
                    <a:ext uri="{9D8B030D-6E8A-4147-A177-3AD203B41FA5}">
                      <a16:colId xmlns:a16="http://schemas.microsoft.com/office/drawing/2014/main" val="1322818364"/>
                    </a:ext>
                  </a:extLst>
                </a:gridCol>
              </a:tblGrid>
              <a:tr h="539644">
                <a:tc>
                  <a:txBody>
                    <a:bodyPr/>
                    <a:lstStyle/>
                    <a:p>
                      <a:pPr marL="0" marR="0" lvl="0" indent="0" algn="ctr" rtl="0">
                        <a:spcBef>
                          <a:spcPts val="0"/>
                        </a:spcBef>
                        <a:spcAft>
                          <a:spcPts val="0"/>
                        </a:spcAft>
                        <a:buNone/>
                      </a:pPr>
                      <a:endParaRPr sz="1100" u="none" strike="noStrike" cap="none" dirty="0"/>
                    </a:p>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Title </a:t>
                      </a:r>
                      <a:r>
                        <a:rPr lang="en" sz="1100" dirty="0">
                          <a:latin typeface="Times New Roman"/>
                          <a:ea typeface="Times New Roman"/>
                          <a:cs typeface="Times New Roman"/>
                          <a:sym typeface="Times New Roman"/>
                        </a:rPr>
                        <a:t>&amp; year</a:t>
                      </a:r>
                      <a:r>
                        <a:rPr lang="en" sz="1100" b="0" i="0" u="none" strike="noStrike" cap="none" dirty="0">
                          <a:latin typeface="Times New Roman"/>
                          <a:ea typeface="Times New Roman"/>
                          <a:cs typeface="Times New Roman"/>
                          <a:sym typeface="Times New Roman"/>
                        </a:rPr>
                        <a:t> </a:t>
                      </a:r>
                      <a:endParaRPr sz="1100" b="0" i="0" u="none" strike="noStrike" cap="none" dirty="0"/>
                    </a:p>
                  </a:txBody>
                  <a:tcPr marL="68600" marR="68600" marT="34300" marB="34300"/>
                </a:tc>
                <a:tc>
                  <a:txBody>
                    <a:bodyPr/>
                    <a:lstStyle/>
                    <a:p>
                      <a:pPr marL="0" marR="0" lvl="0" indent="0" algn="ctr" rtl="0">
                        <a:spcBef>
                          <a:spcPts val="0"/>
                        </a:spcBef>
                        <a:spcAft>
                          <a:spcPts val="0"/>
                        </a:spcAft>
                        <a:buNone/>
                      </a:pPr>
                      <a:endParaRPr sz="1100" u="none" strike="noStrike" cap="none"/>
                    </a:p>
                    <a:p>
                      <a:pPr marL="0" marR="0" lvl="0" indent="0" algn="ctr" rtl="0">
                        <a:spcBef>
                          <a:spcPts val="0"/>
                        </a:spcBef>
                        <a:spcAft>
                          <a:spcPts val="0"/>
                        </a:spcAft>
                        <a:buNone/>
                      </a:pPr>
                      <a:r>
                        <a:rPr lang="en" sz="1100" b="0" i="0" u="none" strike="noStrike" cap="none">
                          <a:latin typeface="Times New Roman"/>
                          <a:ea typeface="Times New Roman"/>
                          <a:cs typeface="Times New Roman"/>
                          <a:sym typeface="Times New Roman"/>
                        </a:rPr>
                        <a:t>Problem </a:t>
                      </a:r>
                      <a:endParaRPr sz="1100" b="0" i="0" u="none" strike="noStrike" cap="none"/>
                    </a:p>
                  </a:txBody>
                  <a:tcPr marL="68600" marR="68600" marT="34300" marB="34300"/>
                </a:tc>
                <a:tc>
                  <a:txBody>
                    <a:bodyPr/>
                    <a:lstStyle/>
                    <a:p>
                      <a:pPr marL="0" marR="0" lvl="0" indent="0" algn="ctr" rtl="0">
                        <a:spcBef>
                          <a:spcPts val="0"/>
                        </a:spcBef>
                        <a:spcAft>
                          <a:spcPts val="0"/>
                        </a:spcAft>
                        <a:buNone/>
                      </a:pPr>
                      <a:endParaRPr sz="1100" u="none" strike="noStrike" cap="none"/>
                    </a:p>
                    <a:p>
                      <a:pPr marL="0" marR="0" lvl="0" indent="0" algn="ctr" rtl="0">
                        <a:spcBef>
                          <a:spcPts val="0"/>
                        </a:spcBef>
                        <a:spcAft>
                          <a:spcPts val="0"/>
                        </a:spcAft>
                        <a:buNone/>
                      </a:pPr>
                      <a:r>
                        <a:rPr lang="en" sz="1100" b="0" i="0" u="none" strike="noStrike" cap="none">
                          <a:latin typeface="Times New Roman"/>
                          <a:ea typeface="Times New Roman"/>
                          <a:cs typeface="Times New Roman"/>
                          <a:sym typeface="Times New Roman"/>
                        </a:rPr>
                        <a:t>Contributions </a:t>
                      </a:r>
                      <a:endParaRPr sz="1100" b="0" i="0" u="none" strike="noStrike" cap="none"/>
                    </a:p>
                  </a:txBody>
                  <a:tcPr marL="68600" marR="68600" marT="34300" marB="34300"/>
                </a:tc>
                <a:tc>
                  <a:txBody>
                    <a:bodyPr/>
                    <a:lstStyle/>
                    <a:p>
                      <a:pPr marL="0" marR="0" lvl="0" indent="0" algn="ctr" rtl="0">
                        <a:spcBef>
                          <a:spcPts val="0"/>
                        </a:spcBef>
                        <a:spcAft>
                          <a:spcPts val="0"/>
                        </a:spcAft>
                        <a:buNone/>
                      </a:pPr>
                      <a:endParaRPr sz="1100" u="none" strike="noStrike" cap="none"/>
                    </a:p>
                    <a:p>
                      <a:pPr marL="0" marR="0" lvl="0" indent="0" algn="ctr" rtl="0">
                        <a:spcBef>
                          <a:spcPts val="0"/>
                        </a:spcBef>
                        <a:spcAft>
                          <a:spcPts val="0"/>
                        </a:spcAft>
                        <a:buNone/>
                      </a:pPr>
                      <a:r>
                        <a:rPr lang="en" sz="1100" b="0" i="0" u="none" strike="noStrike" cap="none">
                          <a:latin typeface="Times New Roman"/>
                          <a:ea typeface="Times New Roman"/>
                          <a:cs typeface="Times New Roman"/>
                          <a:sym typeface="Times New Roman"/>
                        </a:rPr>
                        <a:t>Limitations </a:t>
                      </a:r>
                      <a:endParaRPr sz="1100" b="0" i="0" u="none" strike="noStrike" cap="none"/>
                    </a:p>
                  </a:txBody>
                  <a:tcPr marL="68600" marR="68600" marT="34300" marB="34300"/>
                </a:tc>
                <a:tc>
                  <a:txBody>
                    <a:bodyPr/>
                    <a:lstStyle/>
                    <a:p>
                      <a:pPr marL="0" marR="0" lvl="0" indent="0" algn="ctr" rtl="0">
                        <a:spcBef>
                          <a:spcPts val="0"/>
                        </a:spcBef>
                        <a:spcAft>
                          <a:spcPts val="0"/>
                        </a:spcAft>
                        <a:buNone/>
                      </a:pPr>
                      <a:endParaRPr sz="1100" u="none" strike="noStrike" cap="none" dirty="0"/>
                    </a:p>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Open problems/Future work </a:t>
                      </a:r>
                      <a:endParaRPr sz="1100" b="0" i="0" u="none" strike="noStrike" cap="none" dirty="0"/>
                    </a:p>
                  </a:txBody>
                  <a:tcPr marL="68600" marR="68600" marT="34300" marB="34300"/>
                </a:tc>
                <a:extLst>
                  <a:ext uri="{0D108BD9-81ED-4DB2-BD59-A6C34878D82A}">
                    <a16:rowId xmlns:a16="http://schemas.microsoft.com/office/drawing/2014/main" val="3865706964"/>
                  </a:ext>
                </a:extLst>
              </a:tr>
              <a:tr h="3194584">
                <a:tc>
                  <a:txBody>
                    <a:bodyPr/>
                    <a:lstStyle/>
                    <a:p>
                      <a:pPr marL="0" marR="0" lvl="0" indent="0" algn="l" rtl="0">
                        <a:spcBef>
                          <a:spcPts val="0"/>
                        </a:spcBef>
                        <a:spcAft>
                          <a:spcPts val="0"/>
                        </a:spcAft>
                        <a:buNone/>
                      </a:pPr>
                      <a:r>
                        <a:rPr lang="en-US" sz="1200" dirty="0">
                          <a:latin typeface="Times New Roman"/>
                          <a:ea typeface="Times New Roman"/>
                          <a:cs typeface="Times New Roman"/>
                          <a:sym typeface="Times New Roman"/>
                        </a:rPr>
                        <a:t>A Secure, Lightweight, and Anonymous User Authentication Protocol for IoT Environments</a:t>
                      </a: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r>
                        <a:rPr lang="en-US" sz="1200" dirty="0">
                          <a:latin typeface="Times New Roman"/>
                          <a:ea typeface="Times New Roman"/>
                          <a:cs typeface="Times New Roman"/>
                          <a:sym typeface="Times New Roman"/>
                        </a:rPr>
                        <a:t>Date - August 2021</a:t>
                      </a:r>
                    </a:p>
                    <a:p>
                      <a:pPr marL="0" marR="0" lvl="0" indent="0" algn="l" rtl="0">
                        <a:spcBef>
                          <a:spcPts val="0"/>
                        </a:spcBef>
                        <a:spcAft>
                          <a:spcPts val="0"/>
                        </a:spcAft>
                        <a:buNone/>
                      </a:pPr>
                      <a:endParaRPr sz="1200" dirty="0">
                        <a:latin typeface="Times New Roman"/>
                        <a:ea typeface="Times New Roman"/>
                        <a:cs typeface="Times New Roman"/>
                        <a:sym typeface="Times New Roman"/>
                      </a:endParaRPr>
                    </a:p>
                  </a:txBody>
                  <a:tcPr marL="68600" marR="68600" marT="34300" marB="34300" anchor="ctr"/>
                </a:tc>
                <a:tc>
                  <a:txBody>
                    <a:bodyPr/>
                    <a:lstStyle/>
                    <a:p>
                      <a:pPr marL="171450" marR="0" lvl="0" indent="-171450" algn="l" rtl="0">
                        <a:spcBef>
                          <a:spcPts val="0"/>
                        </a:spcBef>
                        <a:spcAft>
                          <a:spcPts val="0"/>
                        </a:spcAft>
                        <a:buFont typeface="Arial" panose="020B0604020202020204" pitchFamily="34" charset="0"/>
                        <a:buChar char="•"/>
                      </a:pPr>
                      <a:r>
                        <a:rPr lang="en-IN" sz="1200" u="none" strike="noStrike" cap="none" dirty="0">
                          <a:latin typeface="Times New Roman" panose="02020603050405020304" pitchFamily="18" charset="0"/>
                          <a:cs typeface="Times New Roman" panose="02020603050405020304" pitchFamily="18" charset="0"/>
                        </a:rPr>
                        <a:t>Existing authentication schemes in IoT environments often suffer from security vulnerabilities</a:t>
                      </a:r>
                    </a:p>
                    <a:p>
                      <a:pPr marL="0" marR="0" lvl="0" indent="0" algn="l" rtl="0">
                        <a:spcBef>
                          <a:spcPts val="0"/>
                        </a:spcBef>
                        <a:spcAft>
                          <a:spcPts val="0"/>
                        </a:spcAft>
                        <a:buFont typeface="Arial" panose="020B0604020202020204" pitchFamily="34" charset="0"/>
                        <a:buNone/>
                      </a:pPr>
                      <a:endParaRPr lang="en-IN"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IN" sz="1200" u="none" strike="noStrike" cap="none" dirty="0">
                          <a:latin typeface="Times New Roman" panose="02020603050405020304" pitchFamily="18" charset="0"/>
                          <a:cs typeface="Times New Roman" panose="02020603050405020304" pitchFamily="18" charset="0"/>
                        </a:rPr>
                        <a:t>Many of these schemes require significant computational resources, making them unsuitable for resource-constrained IoT devices.</a:t>
                      </a:r>
                    </a:p>
                    <a:p>
                      <a:pPr marL="0" marR="0" lvl="0" indent="0" algn="l" rtl="0">
                        <a:spcBef>
                          <a:spcPts val="0"/>
                        </a:spcBef>
                        <a:spcAft>
                          <a:spcPts val="0"/>
                        </a:spcAft>
                        <a:buFont typeface="Arial" panose="020B0604020202020204" pitchFamily="34" charset="0"/>
                        <a:buNone/>
                      </a:pPr>
                      <a:endParaRPr lang="en-IN"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IN" sz="1200" u="none" strike="noStrike" cap="none" dirty="0">
                          <a:latin typeface="Times New Roman" panose="02020603050405020304" pitchFamily="18" charset="0"/>
                          <a:cs typeface="Times New Roman" panose="02020603050405020304" pitchFamily="18" charset="0"/>
                        </a:rPr>
                        <a:t>Lack of focus on user anonymity and untraceability, crucial for privacy in IoT contexts.</a:t>
                      </a:r>
                      <a:endParaRPr sz="1200" u="none" strike="noStrike" cap="none"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 sz="900" b="0" i="0" u="none" strike="noStrike" cap="none" dirty="0">
                          <a:latin typeface="Times New Roman"/>
                          <a:ea typeface="Times New Roman"/>
                          <a:cs typeface="Times New Roman"/>
                          <a:sym typeface="Times New Roman"/>
                        </a:rPr>
                        <a:t>  </a:t>
                      </a:r>
                      <a:endParaRPr sz="1400" b="0" i="0" u="none" strike="noStrike" cap="none" dirty="0"/>
                    </a:p>
                  </a:txBody>
                  <a:tcPr marL="68600" marR="68600" marT="34300" marB="34300" anchor="ctr"/>
                </a:tc>
                <a:tc>
                  <a:txBody>
                    <a:bodyPr/>
                    <a:lstStyle/>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The protocol primarily relies on hash functions and XOR operations. These are efficient compared to heavier cryptographic operations, making the protocol suitable for low-power IoT devices.</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Three-Factor Authentication: The protocol incorporates three factors:</a:t>
                      </a:r>
                    </a:p>
                    <a:p>
                      <a:pPr marL="0"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Password</a:t>
                      </a:r>
                    </a:p>
                    <a:p>
                      <a:pPr marL="0" lvl="1"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Smart Card</a:t>
                      </a:r>
                    </a:p>
                    <a:p>
                      <a:pPr marL="0" lvl="1"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Biometric Data</a:t>
                      </a:r>
                      <a:endParaRPr sz="1200" u="none" strike="noStrike" cap="none"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 sz="900" b="0" i="0" u="none" strike="noStrike" cap="none" dirty="0">
                          <a:latin typeface="Times New Roman"/>
                          <a:ea typeface="Times New Roman"/>
                          <a:cs typeface="Times New Roman"/>
                          <a:sym typeface="Times New Roman"/>
                        </a:rPr>
                        <a:t>  </a:t>
                      </a:r>
                      <a:endParaRPr sz="1400" b="0" i="0" u="none" strike="noStrike" cap="none" dirty="0"/>
                    </a:p>
                  </a:txBody>
                  <a:tcPr marL="68600" marR="68600" marT="34300" marB="34300" anchor="ct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Resilience to Physical Attacks: The paper focuses heavily on withstanding network-based attacks.  However, IoT devices can be vulnerable to physical attacks </a:t>
                      </a: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Large-scale scenarios with many concurrent users could introduce potential bottlenecks not evident in theoretical analysis.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Real-World Biometric Integration</a:t>
                      </a: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Evaluating the scalability of the protocol under heavy load or in scenarios with a large number of users and devices.</a:t>
                      </a:r>
                    </a:p>
                    <a:p>
                      <a:pPr marL="0" indent="0">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Analyzing the protocol's vulnerability to physical attacks, such as smart card cloning or side-channel attacks on devices.</a:t>
                      </a:r>
                    </a:p>
                    <a:p>
                      <a:pPr marL="171450" indent="-1714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728996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8"/>
          <p:cNvGraphicFramePr/>
          <p:nvPr>
            <p:extLst>
              <p:ext uri="{D42A27DB-BD31-4B8C-83A1-F6EECF244321}">
                <p14:modId xmlns:p14="http://schemas.microsoft.com/office/powerpoint/2010/main" val="1468289702"/>
              </p:ext>
            </p:extLst>
          </p:nvPr>
        </p:nvGraphicFramePr>
        <p:xfrm>
          <a:off x="245329" y="297364"/>
          <a:ext cx="8623609" cy="4132595"/>
        </p:xfrm>
        <a:graphic>
          <a:graphicData uri="http://schemas.openxmlformats.org/drawingml/2006/table">
            <a:tbl>
              <a:tblPr>
                <a:noFill/>
                <a:tableStyleId>{E2AF0742-96FF-4E79-8D4D-5845F5A5EF58}</a:tableStyleId>
              </a:tblPr>
              <a:tblGrid>
                <a:gridCol w="1147247">
                  <a:extLst>
                    <a:ext uri="{9D8B030D-6E8A-4147-A177-3AD203B41FA5}">
                      <a16:colId xmlns:a16="http://schemas.microsoft.com/office/drawing/2014/main" val="20000"/>
                    </a:ext>
                  </a:extLst>
                </a:gridCol>
                <a:gridCol w="1871015">
                  <a:extLst>
                    <a:ext uri="{9D8B030D-6E8A-4147-A177-3AD203B41FA5}">
                      <a16:colId xmlns:a16="http://schemas.microsoft.com/office/drawing/2014/main" val="20001"/>
                    </a:ext>
                  </a:extLst>
                </a:gridCol>
                <a:gridCol w="2155903">
                  <a:extLst>
                    <a:ext uri="{9D8B030D-6E8A-4147-A177-3AD203B41FA5}">
                      <a16:colId xmlns:a16="http://schemas.microsoft.com/office/drawing/2014/main" val="20002"/>
                    </a:ext>
                  </a:extLst>
                </a:gridCol>
                <a:gridCol w="1724722">
                  <a:extLst>
                    <a:ext uri="{9D8B030D-6E8A-4147-A177-3AD203B41FA5}">
                      <a16:colId xmlns:a16="http://schemas.microsoft.com/office/drawing/2014/main" val="20003"/>
                    </a:ext>
                  </a:extLst>
                </a:gridCol>
                <a:gridCol w="1724722">
                  <a:extLst>
                    <a:ext uri="{9D8B030D-6E8A-4147-A177-3AD203B41FA5}">
                      <a16:colId xmlns:a16="http://schemas.microsoft.com/office/drawing/2014/main" val="20004"/>
                    </a:ext>
                  </a:extLst>
                </a:gridCol>
              </a:tblGrid>
              <a:tr h="389804">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Title </a:t>
                      </a:r>
                      <a:r>
                        <a:rPr lang="en" sz="1100" dirty="0">
                          <a:latin typeface="Times New Roman"/>
                          <a:ea typeface="Times New Roman"/>
                          <a:cs typeface="Times New Roman"/>
                          <a:sym typeface="Times New Roman"/>
                        </a:rPr>
                        <a:t>&amp; year</a:t>
                      </a:r>
                      <a:r>
                        <a:rPr lang="en" sz="1100" b="0" i="0" u="none" strike="noStrike" cap="none" dirty="0">
                          <a:latin typeface="Times New Roman"/>
                          <a:ea typeface="Times New Roman"/>
                          <a:cs typeface="Times New Roman"/>
                          <a:sym typeface="Times New Roman"/>
                        </a:rPr>
                        <a:t>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Problem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Contributions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Limitations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Open problems/Future work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28715">
                <a:tc>
                  <a:txBody>
                    <a:bodyPr/>
                    <a:lstStyle/>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r>
                        <a:rPr lang="en-US" sz="1200" dirty="0">
                          <a:latin typeface="Times New Roman"/>
                          <a:ea typeface="Times New Roman"/>
                          <a:cs typeface="Times New Roman"/>
                          <a:sym typeface="Times New Roman"/>
                        </a:rPr>
                        <a:t>A Novel Secure Authentication Protocol for IoT and Cloud Servers</a:t>
                      </a:r>
                      <a:endParaRPr sz="1200" dirty="0">
                        <a:latin typeface="Times New Roman"/>
                        <a:ea typeface="Times New Roman"/>
                        <a:cs typeface="Times New Roman"/>
                        <a:sym typeface="Times New Roman"/>
                      </a:endParaRPr>
                    </a:p>
                    <a:p>
                      <a:pPr marL="0" marR="0" lvl="0" indent="0" algn="l" rtl="0">
                        <a:spcBef>
                          <a:spcPts val="0"/>
                        </a:spcBef>
                        <a:spcAft>
                          <a:spcPts val="0"/>
                        </a:spcAft>
                        <a:buNone/>
                      </a:pPr>
                      <a:endParaRPr lang="en-IN" sz="900" dirty="0">
                        <a:latin typeface="Times New Roman"/>
                        <a:ea typeface="Times New Roman"/>
                        <a:cs typeface="Times New Roman"/>
                        <a:sym typeface="Times New Roman"/>
                      </a:endParaRPr>
                    </a:p>
                    <a:p>
                      <a:pPr marL="0" marR="0" lvl="0" indent="0" algn="l" rtl="0">
                        <a:spcBef>
                          <a:spcPts val="0"/>
                        </a:spcBef>
                        <a:spcAft>
                          <a:spcPts val="0"/>
                        </a:spcAft>
                        <a:buNone/>
                      </a:pPr>
                      <a:r>
                        <a:rPr lang="en-IN" sz="1200" dirty="0">
                          <a:latin typeface="Times New Roman"/>
                          <a:ea typeface="Times New Roman"/>
                          <a:cs typeface="Times New Roman"/>
                          <a:sym typeface="Times New Roman"/>
                        </a:rPr>
                        <a:t>Date - Mar 2022</a:t>
                      </a:r>
                      <a:endParaRPr sz="12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txBody>
                  <a:tcPr marL="68600" marR="68600" marT="0" marB="343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Existing authentication methods for IoT environments are often susceptible to attacks like impersonation, man-in-the-middle attacks, offline password guessing, etc.</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u="none" strike="noStrike" cap="none" dirty="0">
                          <a:latin typeface="Times New Roman" panose="02020603050405020304" pitchFamily="18" charset="0"/>
                          <a:cs typeface="Times New Roman" panose="02020603050405020304" pitchFamily="18" charset="0"/>
                        </a:rPr>
                        <a:t>Ensuring robust security in IoT can introduce computational burdens, which might be unsuitable for resource-constrained IoT devices.</a:t>
                      </a:r>
                    </a:p>
                    <a:p>
                      <a:pPr marL="0" marR="0" lvl="0" indent="0" algn="l" rtl="0">
                        <a:spcBef>
                          <a:spcPts val="0"/>
                        </a:spcBef>
                        <a:spcAft>
                          <a:spcPts val="0"/>
                        </a:spcAft>
                        <a:buFont typeface="Arial" panose="020B0604020202020204" pitchFamily="34" charset="0"/>
                        <a:buNone/>
                      </a:pPr>
                      <a:endParaRPr lang="en-US" sz="1200" b="0" u="none" strike="noStrike" cap="none"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 sz="900" b="0" i="0" u="none" strike="noStrike" cap="none" dirty="0">
                          <a:latin typeface="Times New Roman"/>
                          <a:ea typeface="Times New Roman"/>
                          <a:cs typeface="Times New Roman"/>
                          <a:sym typeface="Times New Roman"/>
                        </a:rPr>
                        <a:t>  </a:t>
                      </a:r>
                      <a:endParaRPr sz="1400" b="0" i="0" u="none" strike="noStrike" cap="none" dirty="0"/>
                    </a:p>
                  </a:txBody>
                  <a:tcPr marL="68600" marR="68600" marT="34300" marB="343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ECC-Based Protocol: They propose a new authentication scheme that leverages Elliptic Curve Cryptography (ECC). ECC offers strong security with smaller key sizes, potentially making it suitable for IoT.</a:t>
                      </a:r>
                    </a:p>
                    <a:p>
                      <a:pPr marL="0" marR="0" lvl="0" indent="0" algn="l" rtl="0">
                        <a:spcBef>
                          <a:spcPts val="0"/>
                        </a:spcBef>
                        <a:spcAft>
                          <a:spcPts val="0"/>
                        </a:spcAft>
                        <a:buFont typeface="Arial" panose="020B0604020202020204" pitchFamily="34" charset="0"/>
                        <a:buNone/>
                      </a:pPr>
                      <a:endParaRPr lang="en-US" sz="12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L="171450" marR="0" lvl="0" indent="-171450" algn="l" rtl="0">
                        <a:spcBef>
                          <a:spcPts val="0"/>
                        </a:spcBef>
                        <a:spcAft>
                          <a:spcPts val="0"/>
                        </a:spcAft>
                        <a:buFont typeface="Arial" panose="020B0604020202020204" pitchFamily="34" charset="0"/>
                        <a:buChar cha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They claim that their protocol has improved computational efficiency / reduced communication overhead compared to existing alternatives.</a:t>
                      </a:r>
                      <a:endParaRPr lang="en" sz="12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 sz="900" b="0" i="0" u="none" strike="noStrike" cap="none" dirty="0">
                          <a:latin typeface="Times New Roman"/>
                          <a:ea typeface="Times New Roman"/>
                          <a:cs typeface="Times New Roman"/>
                          <a:sym typeface="Times New Roman"/>
                        </a:rPr>
                        <a:t>  </a:t>
                      </a:r>
                      <a:endParaRPr sz="1400" b="0" i="0" u="none" strike="noStrike" cap="none" dirty="0"/>
                    </a:p>
                  </a:txBody>
                  <a:tcPr marL="68600" marR="68600" marT="34300" marB="343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Theoretical Focus: The emphasis is likely on theoretical analysis and potential security advantages without extensive real-world implementation and testing.</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Hardware Constraints: ECC, while relatively efficient, still may introduce overhead for extremely low-powered IoT devices.</a:t>
                      </a:r>
                    </a:p>
                    <a:p>
                      <a:pPr marL="0" marR="0" lvl="0" indent="0" algn="l" rtl="0">
                        <a:spcBef>
                          <a:spcPts val="0"/>
                        </a:spcBef>
                        <a:spcAft>
                          <a:spcPts val="0"/>
                        </a:spcAft>
                        <a:buNone/>
                      </a:pPr>
                      <a:endParaRPr sz="1400" u="none" strike="noStrike" cap="none" dirty="0"/>
                    </a:p>
                    <a:p>
                      <a:pPr marL="0" marR="0" lvl="0" indent="0" algn="l" rtl="0">
                        <a:spcBef>
                          <a:spcPts val="0"/>
                        </a:spcBef>
                        <a:spcAft>
                          <a:spcPts val="0"/>
                        </a:spcAft>
                        <a:buNone/>
                      </a:pPr>
                      <a:r>
                        <a:rPr lang="en" sz="900" b="0" i="0" u="none" strike="noStrike" cap="none" dirty="0">
                          <a:latin typeface="Times New Roman"/>
                          <a:ea typeface="Times New Roman"/>
                          <a:cs typeface="Times New Roman"/>
                          <a:sym typeface="Times New Roman"/>
                        </a:rPr>
                        <a:t>  </a:t>
                      </a:r>
                      <a:endParaRPr sz="1400" b="0" i="0" u="none" strike="noStrike" cap="none" dirty="0"/>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Analyze the protocol's vulnerability to side-channel attacks on IoT devices. </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Check potential countermeasures like masking techniques or randomization to make side-channel analysis more difficult.</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Investigate integration with post-quantum cryptography algorithms as they mature</a:t>
                      </a:r>
                      <a:endParaRPr lang="en-US" sz="1400" b="0" i="0" u="none" strike="noStrike" cap="none"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200" u="none" strike="noStrike" cap="none" dirty="0">
                        <a:latin typeface="Times New Roman" panose="02020603050405020304" pitchFamily="18" charset="0"/>
                        <a:cs typeface="Times New Roman" panose="02020603050405020304" pitchFamily="18" charset="0"/>
                      </a:endParaRPr>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3437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8"/>
          <p:cNvGraphicFramePr/>
          <p:nvPr>
            <p:extLst>
              <p:ext uri="{D42A27DB-BD31-4B8C-83A1-F6EECF244321}">
                <p14:modId xmlns:p14="http://schemas.microsoft.com/office/powerpoint/2010/main" val="4217210762"/>
              </p:ext>
            </p:extLst>
          </p:nvPr>
        </p:nvGraphicFramePr>
        <p:xfrm>
          <a:off x="178420" y="193286"/>
          <a:ext cx="8854067" cy="4312960"/>
        </p:xfrm>
        <a:graphic>
          <a:graphicData uri="http://schemas.openxmlformats.org/drawingml/2006/table">
            <a:tbl>
              <a:tblPr>
                <a:noFill/>
                <a:tableStyleId>{E2AF0742-96FF-4E79-8D4D-5845F5A5EF58}</a:tableStyleId>
              </a:tblPr>
              <a:tblGrid>
                <a:gridCol w="1008400">
                  <a:extLst>
                    <a:ext uri="{9D8B030D-6E8A-4147-A177-3AD203B41FA5}">
                      <a16:colId xmlns:a16="http://schemas.microsoft.com/office/drawing/2014/main" val="20000"/>
                    </a:ext>
                  </a:extLst>
                </a:gridCol>
                <a:gridCol w="1779981">
                  <a:extLst>
                    <a:ext uri="{9D8B030D-6E8A-4147-A177-3AD203B41FA5}">
                      <a16:colId xmlns:a16="http://schemas.microsoft.com/office/drawing/2014/main" val="20001"/>
                    </a:ext>
                  </a:extLst>
                </a:gridCol>
                <a:gridCol w="2360575">
                  <a:extLst>
                    <a:ext uri="{9D8B030D-6E8A-4147-A177-3AD203B41FA5}">
                      <a16:colId xmlns:a16="http://schemas.microsoft.com/office/drawing/2014/main" val="20002"/>
                    </a:ext>
                  </a:extLst>
                </a:gridCol>
                <a:gridCol w="2169591">
                  <a:extLst>
                    <a:ext uri="{9D8B030D-6E8A-4147-A177-3AD203B41FA5}">
                      <a16:colId xmlns:a16="http://schemas.microsoft.com/office/drawing/2014/main" val="20003"/>
                    </a:ext>
                  </a:extLst>
                </a:gridCol>
                <a:gridCol w="1535520">
                  <a:extLst>
                    <a:ext uri="{9D8B030D-6E8A-4147-A177-3AD203B41FA5}">
                      <a16:colId xmlns:a16="http://schemas.microsoft.com/office/drawing/2014/main" val="20004"/>
                    </a:ext>
                  </a:extLst>
                </a:gridCol>
              </a:tblGrid>
              <a:tr h="374659">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Title </a:t>
                      </a:r>
                      <a:r>
                        <a:rPr lang="en" sz="1100" dirty="0">
                          <a:latin typeface="Times New Roman"/>
                          <a:ea typeface="Times New Roman"/>
                          <a:cs typeface="Times New Roman"/>
                          <a:sym typeface="Times New Roman"/>
                        </a:rPr>
                        <a:t>&amp; year</a:t>
                      </a:r>
                      <a:r>
                        <a:rPr lang="en" sz="1100" b="0" i="0" u="none" strike="noStrike" cap="none" dirty="0">
                          <a:latin typeface="Times New Roman"/>
                          <a:ea typeface="Times New Roman"/>
                          <a:cs typeface="Times New Roman"/>
                          <a:sym typeface="Times New Roman"/>
                        </a:rPr>
                        <a:t>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Problem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Contributions </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Limitations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Open problems/Future work</a:t>
                      </a: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92336">
                <a:tc>
                  <a:txBody>
                    <a:bodyPr/>
                    <a:lstStyle/>
                    <a:p>
                      <a:pPr marL="0" marR="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IoT Based Military Assistance and Surveillance Year - 2018</a:t>
                      </a:r>
                      <a:endParaRPr sz="12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0" i="0" u="none" strike="noStrike" cap="none" dirty="0">
                          <a:latin typeface="Times New Roman" panose="02020603050405020304" pitchFamily="18" charset="0"/>
                          <a:cs typeface="Times New Roman" panose="02020603050405020304" pitchFamily="18" charset="0"/>
                        </a:rPr>
                        <a:t>Soldiers on the battlefield lack a system to easily gather data from their surroundings, communicate with teammates and base stations, and monitor their health.</a:t>
                      </a:r>
                      <a:endParaRPr sz="12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Proposed a wearable military assistance and surveillance system (MASS) concept:</a:t>
                      </a:r>
                      <a:r>
                        <a:rPr lang="en-GB" sz="1200" dirty="0">
                          <a:latin typeface="Times New Roman" panose="02020603050405020304" pitchFamily="18" charset="0"/>
                          <a:cs typeface="Times New Roman" panose="02020603050405020304" pitchFamily="18" charset="0"/>
                        </a:rPr>
                        <a:t> The authors propose a novel concept for a wearable system called MASS that can address the limitations of current military communication and monitoring systems.</a:t>
                      </a:r>
                    </a:p>
                    <a:p>
                      <a:pPr marL="171450" marR="0" lvl="0" indent="-171450" algn="l" rtl="0">
                        <a:spcBef>
                          <a:spcPts val="0"/>
                        </a:spcBef>
                        <a:spcAft>
                          <a:spcPts val="0"/>
                        </a:spcAf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Designed a system to monitor soldier's health and surroundings:</a:t>
                      </a:r>
                      <a:r>
                        <a:rPr lang="en-GB" sz="1200" dirty="0">
                          <a:latin typeface="Times New Roman" panose="02020603050405020304" pitchFamily="18" charset="0"/>
                          <a:cs typeface="Times New Roman" panose="02020603050405020304" pitchFamily="18" charset="0"/>
                        </a:rPr>
                        <a:t> The MASS system incorporates various sensors to monitor a soldier's health, including heart rate, and surrounding conditions such as temperature, humidity, air quality, and presence of harmful gases. </a:t>
                      </a:r>
                    </a:p>
                    <a:p>
                      <a:pPr marL="171450" marR="0" lvl="0" indent="-171450" algn="l" rtl="0">
                        <a:spcBef>
                          <a:spcPts val="0"/>
                        </a:spcBef>
                        <a:spcAft>
                          <a:spcPts val="0"/>
                        </a:spcAft>
                        <a:buFont typeface="Arial" panose="020B0604020202020204" pitchFamily="34" charset="0"/>
                        <a:buChar char="•"/>
                      </a:pPr>
                      <a:r>
                        <a:rPr lang="en-IN" sz="1200" b="0" i="0" u="none" strike="noStrike" cap="none" dirty="0">
                          <a:latin typeface="Times New Roman" panose="02020603050405020304" pitchFamily="18" charset="0"/>
                          <a:cs typeface="Times New Roman" panose="02020603050405020304" pitchFamily="18" charset="0"/>
                        </a:rPr>
                        <a:t>Incorporated soldier messaging capabilities</a:t>
                      </a:r>
                      <a:endParaRPr sz="1200" b="0" i="0" u="none" strike="noStrike" cap="none" dirty="0">
                        <a:latin typeface="Times New Roman" panose="02020603050405020304" pitchFamily="18" charset="0"/>
                        <a:cs typeface="Times New Roman" panose="02020603050405020304" pitchFamily="18" charset="0"/>
                      </a:endParaRPr>
                    </a:p>
                  </a:txBody>
                  <a:tcPr marL="68600" marR="68600" marT="34300" marB="3430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GB" sz="1200" b="1" i="0" u="none" strike="noStrike" cap="none" dirty="0">
                          <a:latin typeface="Times New Roman" panose="02020603050405020304" pitchFamily="18" charset="0"/>
                          <a:cs typeface="Times New Roman" panose="02020603050405020304" pitchFamily="18" charset="0"/>
                        </a:rPr>
                        <a:t>Challenges with programming and hardware integration</a:t>
                      </a:r>
                      <a:r>
                        <a:rPr lang="en-GB" sz="1200" b="0" i="0" u="none" strike="noStrike" cap="none" dirty="0">
                          <a:latin typeface="Times New Roman" panose="02020603050405020304" pitchFamily="18" charset="0"/>
                          <a:cs typeface="Times New Roman" panose="02020603050405020304" pitchFamily="18" charset="0"/>
                        </a:rPr>
                        <a:t>: Limitations with using analog pins on the Node MCU microcontroller, which necessitated using an Arduino Nano in parallel to address these limitations.</a:t>
                      </a:r>
                    </a:p>
                    <a:p>
                      <a:pPr marL="0" marR="0" lvl="0" indent="0" algn="l" rtl="0">
                        <a:spcBef>
                          <a:spcPts val="0"/>
                        </a:spcBef>
                        <a:spcAft>
                          <a:spcPts val="0"/>
                        </a:spcAft>
                        <a:buFont typeface="Arial" panose="020B0604020202020204" pitchFamily="34" charset="0"/>
                        <a:buNone/>
                      </a:pPr>
                      <a:endParaRPr lang="en-GB" sz="12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faced challenges with the DHT11 sensor not functioning properly when used in conjunction with other sensors due to software interrupt conflicts. The solution involved implementing a daisy chain methodology to manage the sensors effectively.</a:t>
                      </a:r>
                      <a:endParaRPr lang="en-GB" sz="12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GB" sz="1200" b="0" i="0" u="none" strike="noStrike" cap="none" dirty="0">
                          <a:latin typeface="Times New Roman" panose="02020603050405020304" pitchFamily="18" charset="0"/>
                          <a:ea typeface="Times New Roman"/>
                          <a:cs typeface="Times New Roman" panose="02020603050405020304" pitchFamily="18" charset="0"/>
                          <a:sym typeface="Times New Roman"/>
                        </a:rPr>
                        <a:t> The authors acknowledge that the current prototype of the MASS system is relatively bulky due to the various components and sensors involved  Future work could focus on designing a more compact and ergonomic enclosure that would be comfortable for soldiers to wear during missions</a:t>
                      </a:r>
                      <a:endParaRPr lang="en" sz="1200" b="0" i="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3352286522"/>
                  </a:ext>
                </a:extLst>
              </a:tr>
            </a:tbl>
          </a:graphicData>
        </a:graphic>
      </p:graphicFrame>
    </p:spTree>
    <p:extLst>
      <p:ext uri="{BB962C8B-B14F-4D97-AF65-F5344CB8AC3E}">
        <p14:creationId xmlns:p14="http://schemas.microsoft.com/office/powerpoint/2010/main" val="37305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8"/>
          <p:cNvGraphicFramePr/>
          <p:nvPr>
            <p:extLst>
              <p:ext uri="{D42A27DB-BD31-4B8C-83A1-F6EECF244321}">
                <p14:modId xmlns:p14="http://schemas.microsoft.com/office/powerpoint/2010/main" val="819051897"/>
              </p:ext>
            </p:extLst>
          </p:nvPr>
        </p:nvGraphicFramePr>
        <p:xfrm>
          <a:off x="133816" y="193286"/>
          <a:ext cx="8898672" cy="4328200"/>
        </p:xfrm>
        <a:graphic>
          <a:graphicData uri="http://schemas.openxmlformats.org/drawingml/2006/table">
            <a:tbl>
              <a:tblPr>
                <a:noFill/>
                <a:tableStyleId>{E2AF0742-96FF-4E79-8D4D-5845F5A5EF58}</a:tableStyleId>
              </a:tblPr>
              <a:tblGrid>
                <a:gridCol w="1308408">
                  <a:extLst>
                    <a:ext uri="{9D8B030D-6E8A-4147-A177-3AD203B41FA5}">
                      <a16:colId xmlns:a16="http://schemas.microsoft.com/office/drawing/2014/main" val="20000"/>
                    </a:ext>
                  </a:extLst>
                </a:gridCol>
                <a:gridCol w="1055649">
                  <a:extLst>
                    <a:ext uri="{9D8B030D-6E8A-4147-A177-3AD203B41FA5}">
                      <a16:colId xmlns:a16="http://schemas.microsoft.com/office/drawing/2014/main" val="20001"/>
                    </a:ext>
                  </a:extLst>
                </a:gridCol>
                <a:gridCol w="1821366">
                  <a:extLst>
                    <a:ext uri="{9D8B030D-6E8A-4147-A177-3AD203B41FA5}">
                      <a16:colId xmlns:a16="http://schemas.microsoft.com/office/drawing/2014/main" val="20002"/>
                    </a:ext>
                  </a:extLst>
                </a:gridCol>
                <a:gridCol w="3233854">
                  <a:extLst>
                    <a:ext uri="{9D8B030D-6E8A-4147-A177-3AD203B41FA5}">
                      <a16:colId xmlns:a16="http://schemas.microsoft.com/office/drawing/2014/main" val="20003"/>
                    </a:ext>
                  </a:extLst>
                </a:gridCol>
                <a:gridCol w="1479395">
                  <a:extLst>
                    <a:ext uri="{9D8B030D-6E8A-4147-A177-3AD203B41FA5}">
                      <a16:colId xmlns:a16="http://schemas.microsoft.com/office/drawing/2014/main" val="20004"/>
                    </a:ext>
                  </a:extLst>
                </a:gridCol>
              </a:tblGrid>
              <a:tr h="374659">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Title </a:t>
                      </a:r>
                      <a:r>
                        <a:rPr lang="en" sz="1100" dirty="0">
                          <a:latin typeface="Times New Roman" panose="02020603050405020304" pitchFamily="18" charset="0"/>
                          <a:ea typeface="Times New Roman"/>
                          <a:cs typeface="Times New Roman" panose="02020603050405020304" pitchFamily="18" charset="0"/>
                          <a:sym typeface="Times New Roman"/>
                        </a:rPr>
                        <a:t>&amp; year</a:t>
                      </a: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Problem </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Contributions </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Limitations </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panose="02020603050405020304" pitchFamily="18" charset="0"/>
                          <a:ea typeface="Times New Roman"/>
                          <a:cs typeface="Times New Roman" panose="02020603050405020304" pitchFamily="18" charset="0"/>
                          <a:sym typeface="Times New Roman"/>
                        </a:rPr>
                        <a:t>Open problems/Future work</a:t>
                      </a:r>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92336">
                <a:tc>
                  <a:txBody>
                    <a:bodyPr/>
                    <a:lstStyle/>
                    <a:p>
                      <a:pPr marL="0" marR="0" lvl="0" indent="0" algn="ctr" rtl="0">
                        <a:spcBef>
                          <a:spcPts val="0"/>
                        </a:spcBef>
                        <a:spcAft>
                          <a:spcPts val="0"/>
                        </a:spcAft>
                        <a:buNone/>
                      </a:pPr>
                      <a:r>
                        <a:rPr lang="en-US" sz="1100" b="0" i="0" u="none" strike="noStrike" cap="none" dirty="0">
                          <a:latin typeface="Times New Roman" panose="02020603050405020304" pitchFamily="18" charset="0"/>
                          <a:cs typeface="Times New Roman" panose="02020603050405020304" pitchFamily="18" charset="0"/>
                        </a:rPr>
                        <a:t> </a:t>
                      </a:r>
                      <a:r>
                        <a:rPr lang="en-US" sz="1200" b="0" i="0" u="none" strike="noStrike" cap="none" dirty="0">
                          <a:latin typeface="Times New Roman" panose="02020603050405020304" pitchFamily="18" charset="0"/>
                          <a:cs typeface="Times New Roman" panose="02020603050405020304" pitchFamily="18" charset="0"/>
                        </a:rPr>
                        <a:t>Lightweight and Privacy-Preserving Remote User Authentication for Smart Homes Published in: IEEE Access ( Volume: 10 ) Date of Publication: 21 December 2021</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dirty="0">
                          <a:latin typeface="Times New Roman" panose="02020603050405020304" pitchFamily="18" charset="0"/>
                          <a:cs typeface="Times New Roman" panose="02020603050405020304" pitchFamily="18" charset="0"/>
                        </a:rPr>
                        <a:t>Existing user authentication protocols are not resilient to smart home attacks and incur additional computational overhead.</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100" b="0" i="0" u="none" strike="noStrike" cap="none" dirty="0">
                          <a:latin typeface="Times New Roman" panose="02020603050405020304" pitchFamily="18" charset="0"/>
                          <a:cs typeface="Times New Roman" panose="02020603050405020304" pitchFamily="18" charset="0"/>
                        </a:rPr>
                        <a:t>The protocol is resilient to smartphone capture attacks and phishing attacks due to the use of Photo Response Non-Uniformity (PRNU). It is also lightweight and suitable for deployment on resource-constrained IoT devices.</a:t>
                      </a: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100" b="0" i="0" u="none" strike="noStrike" cap="none" dirty="0">
                          <a:latin typeface="Times New Roman" panose="02020603050405020304" pitchFamily="18" charset="0"/>
                          <a:cs typeface="Times New Roman" panose="02020603050405020304" pitchFamily="18" charset="0"/>
                        </a:rPr>
                        <a:t>Geometric secret sharing is used for establishing mutual authentication among the participating entities.</a:t>
                      </a: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100" b="0" i="0" u="none" strike="noStrike" cap="none" dirty="0">
                          <a:latin typeface="Times New Roman" panose="02020603050405020304" pitchFamily="18" charset="0"/>
                          <a:cs typeface="Times New Roman" panose="02020603050405020304" pitchFamily="18" charset="0"/>
                        </a:rPr>
                        <a:t>The comparison with existing schemes reveals that their scheme incurs a 20% reduction in communication overhead on smart devices.</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cs typeface="Times New Roman" panose="02020603050405020304" pitchFamily="18" charset="0"/>
                        </a:rPr>
                        <a:t>PRNU Reliance</a:t>
                      </a:r>
                      <a:r>
                        <a:rPr lang="en-US" sz="1100" b="0" i="0" u="none" strike="noStrike" cap="none" dirty="0">
                          <a:latin typeface="Times New Roman" panose="02020603050405020304" pitchFamily="18" charset="0"/>
                          <a:cs typeface="Times New Roman" panose="02020603050405020304" pitchFamily="18" charset="0"/>
                        </a:rPr>
                        <a:t>: The protocol heavily depends on the Photo Response Non-Uniformity (PRNU) feature of smartphone cameras. While promising, potential inconsistencies in image sensor noise or variability caused by image processing techniques could affect the reliability of this feature.</a:t>
                      </a: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cs typeface="Times New Roman" panose="02020603050405020304" pitchFamily="18" charset="0"/>
                        </a:rPr>
                        <a:t>Single Device Assumption</a:t>
                      </a:r>
                      <a:r>
                        <a:rPr lang="en-US" sz="1100" b="0" i="0" u="none" strike="noStrike" cap="none" dirty="0">
                          <a:latin typeface="Times New Roman" panose="02020603050405020304" pitchFamily="18" charset="0"/>
                          <a:cs typeface="Times New Roman" panose="02020603050405020304" pitchFamily="18" charset="0"/>
                        </a:rPr>
                        <a:t>: The protocol seems to assume a scenario where the user interacts primarily with a single smart home device. More complex multi-device authentication flows might need additional considerations.</a:t>
                      </a: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cs typeface="Times New Roman" panose="02020603050405020304" pitchFamily="18" charset="0"/>
                        </a:rPr>
                        <a:t>Physical Attacks</a:t>
                      </a:r>
                      <a:r>
                        <a:rPr lang="en-US" sz="1100" b="0" i="0" u="none" strike="noStrike" cap="none" dirty="0">
                          <a:latin typeface="Times New Roman" panose="02020603050405020304" pitchFamily="18" charset="0"/>
                          <a:cs typeface="Times New Roman" panose="02020603050405020304" pitchFamily="18" charset="0"/>
                        </a:rPr>
                        <a:t>: While the paper addresses remote attacks, it does not explicitly discuss the protocol's robustness against physical side-channel attacks on smart devices, if an attacker gains access to the device.</a:t>
                      </a: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cs typeface="Times New Roman" panose="02020603050405020304" pitchFamily="18" charset="0"/>
                        </a:rPr>
                        <a:t>Scalability</a:t>
                      </a:r>
                      <a:r>
                        <a:rPr lang="en-US" sz="1100" b="0" i="0" u="none" strike="noStrike" cap="none" dirty="0">
                          <a:latin typeface="Times New Roman" panose="02020603050405020304" pitchFamily="18" charset="0"/>
                          <a:cs typeface="Times New Roman" panose="02020603050405020304" pitchFamily="18" charset="0"/>
                        </a:rPr>
                        <a:t>: The computational overhead for large-scale, many-user smart home environments is not thoroughly evaluated.</a:t>
                      </a:r>
                      <a:endParaRPr sz="1100" b="0" i="0" u="none" strike="noStrike" cap="none" dirty="0">
                        <a:latin typeface="Times New Roman" panose="02020603050405020304" pitchFamily="18" charset="0"/>
                        <a:cs typeface="Times New Roman" panose="02020603050405020304" pitchFamily="18" charset="0"/>
                      </a:endParaRPr>
                    </a:p>
                  </a:txBody>
                  <a:tcPr marL="68600" marR="68600" marT="34300" marB="3430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ea typeface="Times New Roman"/>
                          <a:cs typeface="Times New Roman" panose="02020603050405020304" pitchFamily="18" charset="0"/>
                          <a:sym typeface="Times New Roman"/>
                        </a:rPr>
                        <a:t>Resistance to Physical Attacks</a:t>
                      </a:r>
                      <a:r>
                        <a:rPr lang="en-US" sz="1100" b="0" i="0" u="none" strike="noStrike" cap="none" dirty="0">
                          <a:latin typeface="Times New Roman" panose="02020603050405020304" pitchFamily="18" charset="0"/>
                          <a:ea typeface="Times New Roman"/>
                          <a:cs typeface="Times New Roman" panose="02020603050405020304" pitchFamily="18" charset="0"/>
                          <a:sym typeface="Times New Roman"/>
                        </a:rPr>
                        <a:t>: Exploring defenses or countermeasures against possible side-channel attacks on physical devices in the system.</a:t>
                      </a:r>
                    </a:p>
                    <a:p>
                      <a:pPr marL="171450" marR="0" lvl="0" indent="-171450" algn="l" rtl="0">
                        <a:spcBef>
                          <a:spcPts val="0"/>
                        </a:spcBef>
                        <a:spcAft>
                          <a:spcPts val="0"/>
                        </a:spcAft>
                        <a:buFont typeface="Arial" panose="020B0604020202020204" pitchFamily="34" charset="0"/>
                        <a:buChar char="•"/>
                      </a:pPr>
                      <a:endParaRPr lang="en-US" sz="11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Font typeface="Arial" panose="020B0604020202020204" pitchFamily="34" charset="0"/>
                        <a:buNone/>
                      </a:pPr>
                      <a:endParaRPr lang="en-US" sz="1100" b="0" i="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71450" marR="0" lvl="0" indent="-171450" algn="l" rtl="0">
                        <a:spcBef>
                          <a:spcPts val="0"/>
                        </a:spcBef>
                        <a:spcAft>
                          <a:spcPts val="0"/>
                        </a:spcAft>
                        <a:buFont typeface="Arial" panose="020B0604020202020204" pitchFamily="34" charset="0"/>
                        <a:buChar char="•"/>
                      </a:pPr>
                      <a:r>
                        <a:rPr lang="en-US" sz="1100" b="1" i="0" u="none" strike="noStrike" cap="none" dirty="0">
                          <a:latin typeface="Times New Roman" panose="02020603050405020304" pitchFamily="18" charset="0"/>
                          <a:ea typeface="Times New Roman"/>
                          <a:cs typeface="Times New Roman" panose="02020603050405020304" pitchFamily="18" charset="0"/>
                          <a:sym typeface="Times New Roman"/>
                        </a:rPr>
                        <a:t>Integration with Other Technologies: </a:t>
                      </a:r>
                      <a:r>
                        <a:rPr lang="en-US" sz="1100" b="0" i="0" u="none" strike="noStrike" cap="none" dirty="0">
                          <a:latin typeface="Times New Roman" panose="02020603050405020304" pitchFamily="18" charset="0"/>
                          <a:ea typeface="Times New Roman"/>
                          <a:cs typeface="Times New Roman" panose="02020603050405020304" pitchFamily="18" charset="0"/>
                          <a:sym typeface="Times New Roman"/>
                        </a:rPr>
                        <a:t>Investigating how the proposed protocol could be integrated with other emerging technologies like blockchain or advanced biometrics to further enhance security.</a:t>
                      </a:r>
                      <a:endParaRPr lang="en" sz="1100" b="0" i="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600" marR="68600"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3352286522"/>
                  </a:ext>
                </a:extLst>
              </a:tr>
            </a:tbl>
          </a:graphicData>
        </a:graphic>
      </p:graphicFrame>
    </p:spTree>
    <p:extLst>
      <p:ext uri="{BB962C8B-B14F-4D97-AF65-F5344CB8AC3E}">
        <p14:creationId xmlns:p14="http://schemas.microsoft.com/office/powerpoint/2010/main" val="289408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8"/>
          <p:cNvGraphicFramePr/>
          <p:nvPr>
            <p:extLst>
              <p:ext uri="{D42A27DB-BD31-4B8C-83A1-F6EECF244321}">
                <p14:modId xmlns:p14="http://schemas.microsoft.com/office/powerpoint/2010/main" val="3292415046"/>
              </p:ext>
            </p:extLst>
          </p:nvPr>
        </p:nvGraphicFramePr>
        <p:xfrm>
          <a:off x="178420" y="193286"/>
          <a:ext cx="8854067" cy="4312960"/>
        </p:xfrm>
        <a:graphic>
          <a:graphicData uri="http://schemas.openxmlformats.org/drawingml/2006/table">
            <a:tbl>
              <a:tblPr>
                <a:noFill/>
                <a:tableStyleId>{E2AF0742-96FF-4E79-8D4D-5845F5A5EF58}</a:tableStyleId>
              </a:tblPr>
              <a:tblGrid>
                <a:gridCol w="1008400">
                  <a:extLst>
                    <a:ext uri="{9D8B030D-6E8A-4147-A177-3AD203B41FA5}">
                      <a16:colId xmlns:a16="http://schemas.microsoft.com/office/drawing/2014/main" val="20000"/>
                    </a:ext>
                  </a:extLst>
                </a:gridCol>
                <a:gridCol w="1779981">
                  <a:extLst>
                    <a:ext uri="{9D8B030D-6E8A-4147-A177-3AD203B41FA5}">
                      <a16:colId xmlns:a16="http://schemas.microsoft.com/office/drawing/2014/main" val="20001"/>
                    </a:ext>
                  </a:extLst>
                </a:gridCol>
                <a:gridCol w="2360575">
                  <a:extLst>
                    <a:ext uri="{9D8B030D-6E8A-4147-A177-3AD203B41FA5}">
                      <a16:colId xmlns:a16="http://schemas.microsoft.com/office/drawing/2014/main" val="20002"/>
                    </a:ext>
                  </a:extLst>
                </a:gridCol>
                <a:gridCol w="2169591">
                  <a:extLst>
                    <a:ext uri="{9D8B030D-6E8A-4147-A177-3AD203B41FA5}">
                      <a16:colId xmlns:a16="http://schemas.microsoft.com/office/drawing/2014/main" val="20003"/>
                    </a:ext>
                  </a:extLst>
                </a:gridCol>
                <a:gridCol w="1535520">
                  <a:extLst>
                    <a:ext uri="{9D8B030D-6E8A-4147-A177-3AD203B41FA5}">
                      <a16:colId xmlns:a16="http://schemas.microsoft.com/office/drawing/2014/main" val="20004"/>
                    </a:ext>
                  </a:extLst>
                </a:gridCol>
              </a:tblGrid>
              <a:tr h="374659">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Title </a:t>
                      </a:r>
                      <a:r>
                        <a:rPr lang="en" sz="1100" dirty="0">
                          <a:latin typeface="Times New Roman"/>
                          <a:ea typeface="Times New Roman"/>
                          <a:cs typeface="Times New Roman"/>
                          <a:sym typeface="Times New Roman"/>
                        </a:rPr>
                        <a:t>&amp; year</a:t>
                      </a:r>
                      <a:r>
                        <a:rPr lang="en" sz="1100" b="0" i="0" u="none" strike="noStrike" cap="none" dirty="0">
                          <a:latin typeface="Times New Roman"/>
                          <a:ea typeface="Times New Roman"/>
                          <a:cs typeface="Times New Roman"/>
                          <a:sym typeface="Times New Roman"/>
                        </a:rPr>
                        <a:t>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Problem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Contributions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Limitations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 sz="1100" b="0" i="0" u="none" strike="noStrike" cap="none" dirty="0">
                          <a:latin typeface="Times New Roman"/>
                          <a:ea typeface="Times New Roman"/>
                          <a:cs typeface="Times New Roman"/>
                          <a:sym typeface="Times New Roman"/>
                        </a:rPr>
                        <a:t>Open problems/Future work </a:t>
                      </a:r>
                      <a:endParaRPr sz="1100" b="0" i="0" u="none" strike="noStrike" cap="none" dirty="0"/>
                    </a:p>
                  </a:txBody>
                  <a:tcPr marL="68600" marR="68600" marT="34300" marB="34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95899">
                <a:tc>
                  <a:txBody>
                    <a:bodyPr/>
                    <a:lstStyle/>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r>
                        <a:rPr lang="en-US" sz="1200" dirty="0">
                          <a:latin typeface="Times New Roman"/>
                          <a:ea typeface="Times New Roman"/>
                          <a:cs typeface="Times New Roman"/>
                          <a:sym typeface="Times New Roman"/>
                        </a:rPr>
                        <a:t>Fuzzy Extractors from Fingerprints</a:t>
                      </a:r>
                    </a:p>
                    <a:p>
                      <a:pPr marL="0" marR="0" lvl="0" indent="0" algn="l" rtl="0">
                        <a:spcBef>
                          <a:spcPts val="0"/>
                        </a:spcBef>
                        <a:spcAft>
                          <a:spcPts val="0"/>
                        </a:spcAft>
                        <a:buNone/>
                      </a:pPr>
                      <a:endParaRPr lang="en-US" sz="1200" dirty="0">
                        <a:latin typeface="Times New Roman"/>
                        <a:ea typeface="Times New Roman"/>
                        <a:cs typeface="Times New Roman"/>
                        <a:sym typeface="Times New Roman"/>
                      </a:endParaRPr>
                    </a:p>
                    <a:p>
                      <a:pPr marL="0" marR="0" lvl="0" indent="0" algn="l" rtl="0">
                        <a:spcBef>
                          <a:spcPts val="0"/>
                        </a:spcBef>
                        <a:spcAft>
                          <a:spcPts val="0"/>
                        </a:spcAft>
                        <a:buNone/>
                      </a:pPr>
                      <a:r>
                        <a:rPr lang="en-US" sz="1200" dirty="0">
                          <a:latin typeface="Times New Roman"/>
                          <a:ea typeface="Times New Roman"/>
                          <a:cs typeface="Times New Roman"/>
                          <a:sym typeface="Times New Roman"/>
                        </a:rPr>
                        <a:t>Year - 2013</a:t>
                      </a: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p>
                      <a:pPr marL="0" marR="0" lvl="0" indent="0" algn="l" rtl="0">
                        <a:spcBef>
                          <a:spcPts val="0"/>
                        </a:spcBef>
                        <a:spcAft>
                          <a:spcPts val="0"/>
                        </a:spcAft>
                        <a:buNone/>
                      </a:pPr>
                      <a:endParaRPr sz="900" dirty="0">
                        <a:latin typeface="Times New Roman"/>
                        <a:ea typeface="Times New Roman"/>
                        <a:cs typeface="Times New Roman"/>
                        <a:sym typeface="Times New Roman"/>
                      </a:endParaRPr>
                    </a:p>
                  </a:txBody>
                  <a:tcPr marL="68600" marR="68600" marT="0" marB="343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IN" sz="1200" b="1" i="0" u="none" strike="noStrike" cap="none" dirty="0">
                          <a:latin typeface="Times New Roman"/>
                          <a:ea typeface="Times New Roman"/>
                          <a:cs typeface="Times New Roman"/>
                          <a:sym typeface="Times New Roman"/>
                        </a:rPr>
                        <a:t>Noisy Biometric Data </a:t>
                      </a:r>
                      <a:r>
                        <a:rPr lang="en-IN" sz="1200" b="0" i="0" u="none" strike="noStrike" cap="none" dirty="0">
                          <a:latin typeface="Times New Roman"/>
                          <a:ea typeface="Times New Roman"/>
                          <a:cs typeface="Times New Roman"/>
                          <a:sym typeface="Times New Roman"/>
                        </a:rPr>
                        <a:t>Fingerprint possess inherent intra-class variability. Variations due to sensor quality, pressure, and environmental factors prevent direct use as cryptographic keys.</a:t>
                      </a:r>
                    </a:p>
                    <a:p>
                      <a:pPr marL="0" marR="0" lvl="0" indent="0" algn="l" rtl="0">
                        <a:spcBef>
                          <a:spcPts val="0"/>
                        </a:spcBef>
                        <a:spcAft>
                          <a:spcPts val="0"/>
                        </a:spcAft>
                        <a:buFont typeface="Arial" panose="020B0604020202020204" pitchFamily="34" charset="0"/>
                        <a:buNone/>
                      </a:pPr>
                      <a:endParaRPr lang="en-IN" sz="1200" b="0" i="0" u="none" strike="noStrike" cap="none" dirty="0">
                        <a:latin typeface="Times New Roman"/>
                        <a:ea typeface="Times New Roman"/>
                        <a:cs typeface="Times New Roman"/>
                        <a:sym typeface="Times New Roman"/>
                      </a:endParaRPr>
                    </a:p>
                    <a:p>
                      <a:pPr marL="171450" marR="0" lvl="0" indent="-171450" algn="l" rtl="0">
                        <a:spcBef>
                          <a:spcPts val="0"/>
                        </a:spcBef>
                        <a:spcAft>
                          <a:spcPts val="0"/>
                        </a:spcAft>
                        <a:buFont typeface="Arial" panose="020B0604020202020204" pitchFamily="34" charset="0"/>
                        <a:buChar char="•"/>
                      </a:pPr>
                      <a:r>
                        <a:rPr lang="en-IN" sz="1200" b="1" i="0" u="none" strike="noStrike" cap="none" dirty="0">
                          <a:latin typeface="Times New Roman"/>
                          <a:ea typeface="Times New Roman"/>
                          <a:cs typeface="Times New Roman"/>
                          <a:sym typeface="Times New Roman"/>
                        </a:rPr>
                        <a:t>Inefficient Fuzzy Extractors:  </a:t>
                      </a:r>
                      <a:r>
                        <a:rPr lang="en-IN" sz="1200" b="0" i="0" u="none" strike="noStrike" cap="none" dirty="0">
                          <a:latin typeface="Times New Roman"/>
                          <a:ea typeface="Times New Roman"/>
                          <a:cs typeface="Times New Roman"/>
                          <a:sym typeface="Times New Roman"/>
                        </a:rPr>
                        <a:t>Existing fuzzy extractor constructions at the time often exhibited high computational overhead, making their deployment in user authentication systems impractical.</a:t>
                      </a:r>
                      <a:endParaRPr sz="2400" b="0" i="0" u="none" strike="noStrike" cap="none" dirty="0"/>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200" b="0" i="0" u="none" strike="noStrike" cap="none" dirty="0">
                          <a:latin typeface="Times New Roman" panose="02020603050405020304" pitchFamily="18" charset="0"/>
                          <a:cs typeface="Times New Roman" panose="02020603050405020304" pitchFamily="18" charset="0"/>
                        </a:rPr>
                        <a:t>The authors likely focus on minimizing the size of the "helper data" generated by the fuzzy extractor. This reduces storage overhead.</a:t>
                      </a:r>
                    </a:p>
                    <a:p>
                      <a:pPr marL="0" marR="0" lvl="0" indent="0" algn="l" rtl="0">
                        <a:spcBef>
                          <a:spcPts val="0"/>
                        </a:spcBef>
                        <a:spcAft>
                          <a:spcPts val="0"/>
                        </a:spcAft>
                        <a:buFont typeface="Arial" panose="020B0604020202020204" pitchFamily="34" charset="0"/>
                        <a:buNone/>
                      </a:pPr>
                      <a:endParaRPr lang="en-US" sz="12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b="1" i="0" u="none" strike="noStrike" cap="none" dirty="0">
                          <a:latin typeface="Times New Roman" panose="02020603050405020304" pitchFamily="18" charset="0"/>
                          <a:cs typeface="Times New Roman" panose="02020603050405020304" pitchFamily="18" charset="0"/>
                        </a:rPr>
                        <a:t>Key Indistinguishability</a:t>
                      </a:r>
                      <a:r>
                        <a:rPr lang="en-US" sz="1200" b="0" i="0" u="none" strike="noStrike" cap="none" dirty="0">
                          <a:latin typeface="Times New Roman" panose="02020603050405020304" pitchFamily="18" charset="0"/>
                          <a:cs typeface="Times New Roman" panose="02020603050405020304" pitchFamily="18" charset="0"/>
                        </a:rPr>
                        <a:t>: An adversary cannot learn substantial information about the secret key derived from the fingerprint, even with access to the helper data.</a:t>
                      </a:r>
                    </a:p>
                    <a:p>
                      <a:pPr marL="0" marR="0" lvl="0" indent="0" algn="l" rtl="0">
                        <a:spcBef>
                          <a:spcPts val="0"/>
                        </a:spcBef>
                        <a:spcAft>
                          <a:spcPts val="0"/>
                        </a:spcAft>
                        <a:buFont typeface="Arial" panose="020B0604020202020204" pitchFamily="34" charset="0"/>
                        <a:buNone/>
                      </a:pPr>
                      <a:endParaRPr lang="en-US" sz="12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b="0" i="0" u="none" strike="noStrike" cap="none" dirty="0">
                          <a:latin typeface="Times New Roman" panose="02020603050405020304" pitchFamily="18" charset="0"/>
                          <a:cs typeface="Times New Roman" panose="02020603050405020304" pitchFamily="18" charset="0"/>
                        </a:rPr>
                        <a:t>They achieved constant computational cost during the identification phase. This is crucial for real-time authentication scenarios, especially on resource-constrained devices.</a:t>
                      </a:r>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200" b="0" i="0" u="none" strike="noStrike" cap="none" dirty="0">
                          <a:latin typeface="Times New Roman" panose="02020603050405020304" pitchFamily="18" charset="0"/>
                          <a:cs typeface="Times New Roman" panose="02020603050405020304" pitchFamily="18" charset="0"/>
                        </a:rPr>
                        <a:t>The fuzzy extractor's performance is likely tied to the type of fingerprint sensor used. Optimizations for one sensor might not generalize perfectly to sensors with significantly different characteristics.</a:t>
                      </a:r>
                    </a:p>
                    <a:p>
                      <a:pPr marL="0" marR="0" lvl="0" indent="0" algn="l" rtl="0">
                        <a:spcBef>
                          <a:spcPts val="0"/>
                        </a:spcBef>
                        <a:spcAft>
                          <a:spcPts val="0"/>
                        </a:spcAft>
                        <a:buFont typeface="Arial" panose="020B0604020202020204" pitchFamily="34" charset="0"/>
                        <a:buNone/>
                      </a:pPr>
                      <a:endParaRPr lang="en-US" sz="1200" b="0" i="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b="0" i="0" u="none" strike="noStrike" cap="none" dirty="0">
                          <a:latin typeface="Times New Roman" panose="02020603050405020304" pitchFamily="18" charset="0"/>
                          <a:cs typeface="Times New Roman" panose="02020603050405020304" pitchFamily="18" charset="0"/>
                        </a:rPr>
                        <a:t>Theoretical security analysis often focuses on the core fuzzy extractor algorithms. Practical implementations might introduce side-channel vulnerabilities (e.g., timing attacks) if not carefully secured.</a:t>
                      </a:r>
                      <a:endParaRPr sz="1200" b="0" i="0" u="none" strike="noStrike" cap="none" dirty="0">
                        <a:latin typeface="Times New Roman" panose="02020603050405020304" pitchFamily="18" charset="0"/>
                        <a:cs typeface="Times New Roman" panose="02020603050405020304" pitchFamily="18" charset="0"/>
                      </a:endParaRPr>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Cross-Sensor Generalization: Exploring techniques to make the fuzzy extractor less sensitive to specific sensor types.</a:t>
                      </a:r>
                    </a:p>
                    <a:p>
                      <a:pPr marL="0" marR="0" lvl="0" indent="0" algn="l" rtl="0">
                        <a:spcBef>
                          <a:spcPts val="0"/>
                        </a:spcBef>
                        <a:spcAft>
                          <a:spcPts val="0"/>
                        </a:spcAft>
                        <a:buFont typeface="Arial" panose="020B0604020202020204" pitchFamily="34" charset="0"/>
                        <a:buNone/>
                      </a:pPr>
                      <a:endParaRPr lang="en-US" sz="1200" u="none" strike="noStrike" cap="none" dirty="0">
                        <a:latin typeface="Times New Roman" panose="02020603050405020304" pitchFamily="18" charset="0"/>
                        <a:cs typeface="Times New Roman" panose="02020603050405020304" pitchFamily="18" charset="0"/>
                      </a:endParaRPr>
                    </a:p>
                    <a:p>
                      <a:pPr marL="171450" marR="0" lvl="0" indent="-171450" algn="l" rtl="0">
                        <a:spcBef>
                          <a:spcPts val="0"/>
                        </a:spcBef>
                        <a:spcAft>
                          <a:spcPts val="0"/>
                        </a:spcAft>
                        <a:buFont typeface="Arial" panose="020B0604020202020204" pitchFamily="34" charset="0"/>
                        <a:buChar char="•"/>
                      </a:pPr>
                      <a:r>
                        <a:rPr lang="en-US" sz="1200" u="none" strike="noStrike" cap="none" dirty="0">
                          <a:latin typeface="Times New Roman" panose="02020603050405020304" pitchFamily="18" charset="0"/>
                          <a:cs typeface="Times New Roman" panose="02020603050405020304" pitchFamily="18" charset="0"/>
                        </a:rPr>
                        <a:t>Template Update Mechanisms: Research into secure and efficient methods to update stored fingerprint templates or helper data to accommodate long-term biometric changes would be valuable.</a:t>
                      </a:r>
                      <a:endParaRPr sz="1200" u="none" strike="noStrike" cap="none" dirty="0">
                        <a:latin typeface="Times New Roman" panose="02020603050405020304" pitchFamily="18" charset="0"/>
                        <a:cs typeface="Times New Roman" panose="02020603050405020304" pitchFamily="18" charset="0"/>
                      </a:endParaRPr>
                    </a:p>
                  </a:txBody>
                  <a:tcPr marL="68600" marR="68600" marT="34300" marB="343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474886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3700</TotalTime>
  <Words>3162</Words>
  <Application>Microsoft Office PowerPoint</Application>
  <PresentationFormat>On-screen Show (16:9)</PresentationFormat>
  <Paragraphs>311</Paragraphs>
  <Slides>26</Slides>
  <Notes>26</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26</vt:i4>
      </vt:variant>
    </vt:vector>
  </HeadingPairs>
  <TitlesOfParts>
    <vt:vector size="45" baseType="lpstr">
      <vt:lpstr>CMSS10</vt:lpstr>
      <vt:lpstr>CMMI10</vt:lpstr>
      <vt:lpstr>CMR10</vt:lpstr>
      <vt:lpstr>CMMI6</vt:lpstr>
      <vt:lpstr>Georgia</vt:lpstr>
      <vt:lpstr>Arial</vt:lpstr>
      <vt:lpstr>Raleway SemiBold</vt:lpstr>
      <vt:lpstr>Wingdings</vt:lpstr>
      <vt:lpstr>Times New Roman</vt:lpstr>
      <vt:lpstr>Avenir</vt:lpstr>
      <vt:lpstr>Raleway Medium</vt:lpstr>
      <vt:lpstr>Calibri</vt:lpstr>
      <vt:lpstr>Söhne</vt:lpstr>
      <vt:lpstr>CMSY10</vt:lpstr>
      <vt:lpstr>CMMI8</vt:lpstr>
      <vt:lpstr>Poppins</vt:lpstr>
      <vt:lpstr>Simple Light</vt:lpstr>
      <vt:lpstr>Office Theme</vt:lpstr>
      <vt:lpstr>Presentation slides</vt:lpstr>
      <vt:lpstr>PowerPoint Presentation</vt:lpstr>
      <vt:lpstr>Introduction</vt:lpstr>
      <vt:lpstr>Introduction</vt:lpstr>
      <vt:lpstr>Motivation</vt:lpstr>
      <vt:lpstr>Background Study/Related Work </vt:lpstr>
      <vt:lpstr>PowerPoint Presentation</vt:lpstr>
      <vt:lpstr>PowerPoint Presentation</vt:lpstr>
      <vt:lpstr>PowerPoint Presentation</vt:lpstr>
      <vt:lpstr>PowerPoint Presentation</vt:lpstr>
      <vt:lpstr>Persisting Challenges</vt:lpstr>
      <vt:lpstr>Persisting Challenges</vt:lpstr>
      <vt:lpstr>High Level Design</vt:lpstr>
      <vt:lpstr>Project Contributions</vt:lpstr>
      <vt:lpstr>Project Contributions</vt:lpstr>
      <vt:lpstr>Project Contributions</vt:lpstr>
      <vt:lpstr>Algorithms </vt:lpstr>
      <vt:lpstr>PowerPoint Presentation</vt:lpstr>
      <vt:lpstr>Security Analysis using AVISPA</vt:lpstr>
      <vt:lpstr>Security Analysis - Anonymity</vt:lpstr>
      <vt:lpstr>Security Analysis using AVISPA – Key Freshness</vt:lpstr>
      <vt:lpstr>Security Analysis using AVISPA – Fake Gateway Attack</vt:lpstr>
      <vt:lpstr>Security Analysis - Resilience to Replay Attacks</vt:lpstr>
      <vt:lpstr>Security Analysis - Resilience to Fingerprint Forgery Attacks</vt:lpstr>
      <vt:lpstr>Current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Devu</dc:creator>
  <cp:lastModifiedBy>HARDIK SINGH</cp:lastModifiedBy>
  <cp:revision>11</cp:revision>
  <dcterms:modified xsi:type="dcterms:W3CDTF">2024-05-13T03:45:19Z</dcterms:modified>
</cp:coreProperties>
</file>