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63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4"/>
    <p:restoredTop sz="94697"/>
  </p:normalViewPr>
  <p:slideViewPr>
    <p:cSldViewPr snapToGrid="0" snapToObjects="1">
      <p:cViewPr varScale="1">
        <p:scale>
          <a:sx n="85" d="100"/>
          <a:sy n="85" d="100"/>
        </p:scale>
        <p:origin x="1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1C737-EF0A-D44C-9992-88FFC5D2422E}" type="datetimeFigureOut">
              <a:rPr lang="en-US" smtClean="0"/>
              <a:t>7/17/18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362C5-A022-624B-BDE8-0E8C6BF3F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117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1C737-EF0A-D44C-9992-88FFC5D2422E}" type="datetimeFigureOut">
              <a:rPr lang="en-US" smtClean="0"/>
              <a:t>7/17/18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362C5-A022-624B-BDE8-0E8C6BF3F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7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1C737-EF0A-D44C-9992-88FFC5D2422E}" type="datetimeFigureOut">
              <a:rPr lang="en-US" smtClean="0"/>
              <a:t>7/17/18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362C5-A022-624B-BDE8-0E8C6BF3F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806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1C737-EF0A-D44C-9992-88FFC5D2422E}" type="datetimeFigureOut">
              <a:rPr lang="en-US" smtClean="0"/>
              <a:t>7/17/18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362C5-A022-624B-BDE8-0E8C6BF3F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497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1C737-EF0A-D44C-9992-88FFC5D2422E}" type="datetimeFigureOut">
              <a:rPr lang="en-US" smtClean="0"/>
              <a:t>7/17/18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362C5-A022-624B-BDE8-0E8C6BF3F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965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1C737-EF0A-D44C-9992-88FFC5D2422E}" type="datetimeFigureOut">
              <a:rPr lang="en-US" smtClean="0"/>
              <a:t>7/17/18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362C5-A022-624B-BDE8-0E8C6BF3F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118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1C737-EF0A-D44C-9992-88FFC5D2422E}" type="datetimeFigureOut">
              <a:rPr lang="en-US" smtClean="0"/>
              <a:t>7/17/18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362C5-A022-624B-BDE8-0E8C6BF3F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463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1C737-EF0A-D44C-9992-88FFC5D2422E}" type="datetimeFigureOut">
              <a:rPr lang="en-US" smtClean="0"/>
              <a:t>7/17/18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362C5-A022-624B-BDE8-0E8C6BF3F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77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1C737-EF0A-D44C-9992-88FFC5D2422E}" type="datetimeFigureOut">
              <a:rPr lang="en-US" smtClean="0"/>
              <a:t>7/17/18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362C5-A022-624B-BDE8-0E8C6BF3F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2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1C737-EF0A-D44C-9992-88FFC5D2422E}" type="datetimeFigureOut">
              <a:rPr lang="en-US" smtClean="0"/>
              <a:t>7/17/18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362C5-A022-624B-BDE8-0E8C6BF3F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755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1C737-EF0A-D44C-9992-88FFC5D2422E}" type="datetimeFigureOut">
              <a:rPr lang="en-US" smtClean="0"/>
              <a:t>7/17/18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362C5-A022-624B-BDE8-0E8C6BF3F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886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11C737-EF0A-D44C-9992-88FFC5D2422E}" type="datetimeFigureOut">
              <a:rPr lang="en-US" smtClean="0"/>
              <a:t>7/17/18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5362C5-A022-624B-BDE8-0E8C6BF3F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997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SQL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en-US" dirty="0"/>
              <a:t>SQL is a standard language for accessing and manipulating databases.</a:t>
            </a:r>
            <a:endParaRPr lang="en-US" dirty="0" smtClean="0"/>
          </a:p>
          <a:p>
            <a:r>
              <a:rPr lang="en-US" dirty="0" smtClean="0"/>
              <a:t>Database link : https://www.w3schools.com/</a:t>
            </a:r>
            <a:r>
              <a:rPr lang="en-US" dirty="0" err="1" smtClean="0"/>
              <a:t>sql</a:t>
            </a:r>
            <a:r>
              <a:rPr lang="en-US" dirty="0" smtClean="0"/>
              <a:t>/</a:t>
            </a:r>
            <a:r>
              <a:rPr lang="en-US" dirty="0" err="1" smtClean="0"/>
              <a:t>trysql.asp?filename</a:t>
            </a:r>
            <a:r>
              <a:rPr lang="en-US" dirty="0" smtClean="0"/>
              <a:t>=</a:t>
            </a:r>
            <a:r>
              <a:rPr lang="en-US" dirty="0" err="1" smtClean="0"/>
              <a:t>trysql_select_all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162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812" y="0"/>
            <a:ext cx="10687987" cy="7095005"/>
          </a:xfrm>
        </p:spPr>
      </p:pic>
    </p:spTree>
    <p:extLst>
      <p:ext uri="{BB962C8B-B14F-4D97-AF65-F5344CB8AC3E}">
        <p14:creationId xmlns:p14="http://schemas.microsoft.com/office/powerpoint/2010/main" val="1770682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Statements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of the actions you need to perform on a database are done with SQL statements.</a:t>
            </a:r>
          </a:p>
          <a:p>
            <a:r>
              <a:rPr lang="en-US" dirty="0"/>
              <a:t>The following SQL statement selects all the records in the "Customers" table: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	SELECT</a:t>
            </a:r>
            <a:r>
              <a:rPr lang="en-US" dirty="0">
                <a:solidFill>
                  <a:srgbClr val="FF0000"/>
                </a:solidFill>
              </a:rPr>
              <a:t> * FROM Customers</a:t>
            </a:r>
            <a:r>
              <a:rPr lang="en-US" dirty="0" smtClean="0">
                <a:solidFill>
                  <a:srgbClr val="FF0000"/>
                </a:solidFill>
              </a:rPr>
              <a:t>;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SQL keywords are NOT case sensitive: select is the same as SELECT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4485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Semicolon after SQL Statements?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database systems require a semicolon at the end of each SQL statement.</a:t>
            </a:r>
          </a:p>
          <a:p>
            <a:r>
              <a:rPr lang="en-US" dirty="0"/>
              <a:t>Semicolon is the standard way to separate each SQL statement in database systems that allow more than one SQL statement to be executed in the same call to the server.</a:t>
            </a:r>
          </a:p>
          <a:p>
            <a:r>
              <a:rPr lang="en-US" dirty="0" smtClean="0"/>
              <a:t>Usually we </a:t>
            </a:r>
            <a:r>
              <a:rPr lang="en-US" dirty="0"/>
              <a:t>will use semicolon at the end of each SQL statement.</a:t>
            </a:r>
          </a:p>
        </p:txBody>
      </p:sp>
    </p:spTree>
    <p:extLst>
      <p:ext uri="{BB962C8B-B14F-4D97-AF65-F5344CB8AC3E}">
        <p14:creationId xmlns:p14="http://schemas.microsoft.com/office/powerpoint/2010/main" val="1374770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Some </a:t>
            </a:r>
            <a:r>
              <a:rPr lang="en-US" dirty="0"/>
              <a:t>of The Most Important SQL Commands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SELECT</a:t>
            </a:r>
            <a:r>
              <a:rPr lang="en-US" dirty="0"/>
              <a:t> - extracts data from a database</a:t>
            </a:r>
          </a:p>
          <a:p>
            <a:r>
              <a:rPr lang="en-US" b="1" dirty="0"/>
              <a:t>UPDATE</a:t>
            </a:r>
            <a:r>
              <a:rPr lang="en-US" dirty="0"/>
              <a:t> - updates data in a database</a:t>
            </a:r>
          </a:p>
          <a:p>
            <a:r>
              <a:rPr lang="en-US" b="1" dirty="0"/>
              <a:t>DELETE</a:t>
            </a:r>
            <a:r>
              <a:rPr lang="en-US" dirty="0"/>
              <a:t> - deletes data from a database</a:t>
            </a:r>
          </a:p>
          <a:p>
            <a:r>
              <a:rPr lang="en-US" b="1" dirty="0"/>
              <a:t>INSERT INTO</a:t>
            </a:r>
            <a:r>
              <a:rPr lang="en-US" dirty="0"/>
              <a:t> - inserts new data into a database</a:t>
            </a:r>
          </a:p>
          <a:p>
            <a:r>
              <a:rPr lang="en-US" b="1" dirty="0"/>
              <a:t>CREATE DATABASE</a:t>
            </a:r>
            <a:r>
              <a:rPr lang="en-US" dirty="0"/>
              <a:t> - creates a new database</a:t>
            </a:r>
          </a:p>
          <a:p>
            <a:r>
              <a:rPr lang="en-US" b="1" dirty="0"/>
              <a:t>ALTER DATABASE</a:t>
            </a:r>
            <a:r>
              <a:rPr lang="en-US" dirty="0"/>
              <a:t> - modifies a database</a:t>
            </a:r>
          </a:p>
          <a:p>
            <a:r>
              <a:rPr lang="en-US" b="1" dirty="0"/>
              <a:t>CREATE TABLE</a:t>
            </a:r>
            <a:r>
              <a:rPr lang="en-US" dirty="0"/>
              <a:t> - creates a new table</a:t>
            </a:r>
          </a:p>
          <a:p>
            <a:r>
              <a:rPr lang="en-US" b="1" dirty="0"/>
              <a:t>ALTER TABLE</a:t>
            </a:r>
            <a:r>
              <a:rPr lang="en-US" dirty="0"/>
              <a:t> - modifies a table</a:t>
            </a:r>
          </a:p>
          <a:p>
            <a:r>
              <a:rPr lang="en-US" b="1" dirty="0"/>
              <a:t>DROP TABLE</a:t>
            </a:r>
            <a:r>
              <a:rPr lang="en-US" dirty="0"/>
              <a:t> - deletes a table</a:t>
            </a:r>
          </a:p>
          <a:p>
            <a:r>
              <a:rPr lang="en-US" b="1" dirty="0"/>
              <a:t>CREATE INDEX</a:t>
            </a:r>
            <a:r>
              <a:rPr lang="en-US" dirty="0"/>
              <a:t> - creates an index (search key)</a:t>
            </a:r>
          </a:p>
          <a:p>
            <a:r>
              <a:rPr lang="en-US" b="1" dirty="0"/>
              <a:t>DROP INDEX</a:t>
            </a:r>
            <a:r>
              <a:rPr lang="en-US" dirty="0"/>
              <a:t> - deletes an index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898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SQL SELECT Statement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70596"/>
            <a:ext cx="10515600" cy="4740066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T</a:t>
            </a:r>
            <a:r>
              <a:rPr lang="en-US" dirty="0"/>
              <a:t>he SELECT statement is used to select data from a database.</a:t>
            </a:r>
          </a:p>
          <a:p>
            <a:r>
              <a:rPr lang="en-US" dirty="0"/>
              <a:t>The data returned is stored in a result table, called the result-set.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Here</a:t>
            </a:r>
            <a:r>
              <a:rPr lang="en-US" dirty="0"/>
              <a:t>, column1, column2, ... are the field names of the table you want to select data from. If you want to select all the fields available in the table, use the following syntax: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	SELECT</a:t>
            </a:r>
            <a:r>
              <a:rPr lang="en-US" dirty="0">
                <a:solidFill>
                  <a:srgbClr val="FF0000"/>
                </a:solidFill>
              </a:rPr>
              <a:t> * FROM </a:t>
            </a:r>
            <a:r>
              <a:rPr lang="en-US" i="1" dirty="0" err="1">
                <a:solidFill>
                  <a:srgbClr val="FF0000"/>
                </a:solidFill>
              </a:rPr>
              <a:t>table_name</a:t>
            </a:r>
            <a:r>
              <a:rPr lang="en-US" dirty="0">
                <a:solidFill>
                  <a:srgbClr val="FF0000"/>
                </a:solidFill>
              </a:rPr>
              <a:t>;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446" y="2889354"/>
            <a:ext cx="8991600" cy="181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157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Column Example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following SQL statement selects the "</a:t>
            </a:r>
            <a:r>
              <a:rPr lang="en-US" dirty="0" err="1"/>
              <a:t>CustomerName</a:t>
            </a:r>
            <a:r>
              <a:rPr lang="en-US" dirty="0"/>
              <a:t>" and "City" columns from the "Customers" table</a:t>
            </a:r>
            <a:r>
              <a:rPr lang="en-US" dirty="0" smtClean="0"/>
              <a:t>: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SELECT </a:t>
            </a:r>
            <a:r>
              <a:rPr lang="en-US" dirty="0" err="1">
                <a:solidFill>
                  <a:srgbClr val="FF0000"/>
                </a:solidFill>
              </a:rPr>
              <a:t>CustomerName</a:t>
            </a:r>
            <a:r>
              <a:rPr lang="en-US" dirty="0">
                <a:solidFill>
                  <a:srgbClr val="FF0000"/>
                </a:solidFill>
              </a:rPr>
              <a:t>, City FROM Customers;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036" y="3164434"/>
            <a:ext cx="6985417" cy="3387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990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SQL SELECT DISTINCT Statement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SELECT DISTINCT statement is used to return only distinct (different) values.</a:t>
            </a:r>
          </a:p>
          <a:p>
            <a:r>
              <a:rPr lang="en-US" dirty="0"/>
              <a:t>Inside a table, a column often contains many duplicate values; and sometimes you only want to list the different (distinct) values.</a:t>
            </a:r>
          </a:p>
          <a:p>
            <a:r>
              <a:rPr lang="en-US" dirty="0"/>
              <a:t>The SELECT DISTINCT statement is used to return only distinct (different) values.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146" y="4700874"/>
            <a:ext cx="8712200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06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 : </a:t>
            </a:r>
            <a:r>
              <a:rPr lang="en-US" dirty="0">
                <a:solidFill>
                  <a:srgbClr val="FF0000"/>
                </a:solidFill>
              </a:rPr>
              <a:t>SELECT Country FROM Customers</a:t>
            </a:r>
            <a:r>
              <a:rPr lang="en-US" dirty="0" smtClean="0">
                <a:solidFill>
                  <a:srgbClr val="FF0000"/>
                </a:solidFill>
              </a:rPr>
              <a:t>;</a:t>
            </a:r>
          </a:p>
          <a:p>
            <a:r>
              <a:rPr lang="en-US" dirty="0">
                <a:solidFill>
                  <a:srgbClr val="FF0000"/>
                </a:solidFill>
              </a:rPr>
              <a:t>SELECT DISTINCT Country FROM Customers</a:t>
            </a:r>
            <a:r>
              <a:rPr lang="en-US" dirty="0" smtClean="0">
                <a:solidFill>
                  <a:srgbClr val="FF0000"/>
                </a:solidFill>
              </a:rPr>
              <a:t>;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/>
              <a:t>What’s the difference?</a:t>
            </a:r>
          </a:p>
          <a:p>
            <a:r>
              <a:rPr lang="en-US" dirty="0"/>
              <a:t>The following SQL statement lists the number of different (distinct) customer countries</a:t>
            </a:r>
            <a:r>
              <a:rPr lang="en-US" dirty="0" smtClean="0"/>
              <a:t>:</a:t>
            </a:r>
          </a:p>
          <a:p>
            <a:r>
              <a:rPr lang="en-US" dirty="0">
                <a:solidFill>
                  <a:srgbClr val="FF0000"/>
                </a:solidFill>
              </a:rPr>
              <a:t>SELECT COUNT(DISTINCT Country) FROM Customers;</a:t>
            </a:r>
          </a:p>
        </p:txBody>
      </p:sp>
    </p:spTree>
    <p:extLst>
      <p:ext uri="{BB962C8B-B14F-4D97-AF65-F5344CB8AC3E}">
        <p14:creationId xmlns:p14="http://schemas.microsoft.com/office/powerpoint/2010/main" val="179809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SQL WHERE Clause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WHERE clause is used to filter records.</a:t>
            </a:r>
          </a:p>
          <a:p>
            <a:r>
              <a:rPr lang="en-US" dirty="0"/>
              <a:t>The WHERE clause is used to extract only those records that fulfill a specified condition.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208" y="3346971"/>
            <a:ext cx="9309100" cy="207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822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/>
              <a:t>The following SQL statement selects all the customers from the country "Mexico", in the "Customers" table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mtClean="0">
                <a:solidFill>
                  <a:srgbClr val="FF0000"/>
                </a:solidFill>
              </a:rPr>
              <a:t>	SELECT</a:t>
            </a:r>
            <a:r>
              <a:rPr lang="en-US" dirty="0">
                <a:solidFill>
                  <a:srgbClr val="FF0000"/>
                </a:solidFill>
              </a:rPr>
              <a:t> * FROM Customers</a:t>
            </a:r>
            <a:r>
              <a:rPr lang="en-US" smtClean="0">
                <a:solidFill>
                  <a:srgbClr val="FF0000"/>
                </a:solidFill>
              </a:rPr>
              <a:t/>
            </a:r>
            <a:br>
              <a:rPr lang="en-US" smtClean="0">
                <a:solidFill>
                  <a:srgbClr val="FF0000"/>
                </a:solidFill>
              </a:rPr>
            </a:br>
            <a:r>
              <a:rPr lang="en-US" smtClean="0">
                <a:solidFill>
                  <a:srgbClr val="FF0000"/>
                </a:solidFill>
              </a:rPr>
              <a:t>	WHERE</a:t>
            </a:r>
            <a:r>
              <a:rPr lang="en-US" dirty="0">
                <a:solidFill>
                  <a:srgbClr val="FF0000"/>
                </a:solidFill>
              </a:rPr>
              <a:t> Country='Mexico';</a:t>
            </a:r>
          </a:p>
        </p:txBody>
      </p:sp>
    </p:spTree>
    <p:extLst>
      <p:ext uri="{BB962C8B-B14F-4D97-AF65-F5344CB8AC3E}">
        <p14:creationId xmlns:p14="http://schemas.microsoft.com/office/powerpoint/2010/main" val="1588484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SQL is a standard language for storing, manipulating and retrieving data in databases</a:t>
            </a:r>
            <a:r>
              <a:rPr lang="en-US" dirty="0" smtClean="0"/>
              <a:t>.</a:t>
            </a:r>
          </a:p>
          <a:p>
            <a:r>
              <a:rPr lang="en-US" dirty="0"/>
              <a:t>how to use SQL in: MySQL, SQL Server, MS Access, Oracle, Sybase, Informix, Postgres, and other database systems.</a:t>
            </a:r>
          </a:p>
        </p:txBody>
      </p:sp>
    </p:spTree>
    <p:extLst>
      <p:ext uri="{BB962C8B-B14F-4D97-AF65-F5344CB8AC3E}">
        <p14:creationId xmlns:p14="http://schemas.microsoft.com/office/powerpoint/2010/main" val="1362382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Fields vs. Numeric Fields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SQL requires single quotes around text values (most database systems will also allow double quotes).</a:t>
            </a:r>
          </a:p>
          <a:p>
            <a:r>
              <a:rPr lang="en-US" dirty="0"/>
              <a:t>However, numeric fields should not be enclosed in quotes: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	SELECT</a:t>
            </a:r>
            <a:r>
              <a:rPr lang="en-US" dirty="0">
                <a:solidFill>
                  <a:srgbClr val="FF0000"/>
                </a:solidFill>
              </a:rPr>
              <a:t> * FROM Customers</a:t>
            </a:r>
            <a:r>
              <a:rPr lang="en-US" dirty="0">
                <a:solidFill>
                  <a:srgbClr val="FF0000"/>
                </a:solidFill>
              </a:rPr>
              <a:t/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	WHERE</a:t>
            </a:r>
            <a:r>
              <a:rPr lang="en-US" dirty="0">
                <a:solidFill>
                  <a:srgbClr val="FF0000"/>
                </a:solidFill>
              </a:rPr>
              <a:t> </a:t>
            </a:r>
            <a:r>
              <a:rPr lang="en-US" dirty="0" err="1">
                <a:solidFill>
                  <a:srgbClr val="FF0000"/>
                </a:solidFill>
              </a:rPr>
              <a:t>CustomerID</a:t>
            </a:r>
            <a:r>
              <a:rPr lang="en-US" dirty="0">
                <a:solidFill>
                  <a:srgbClr val="FF0000"/>
                </a:solidFill>
              </a:rPr>
              <a:t>=1;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49324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99607"/>
            <a:ext cx="8980796" cy="5622327"/>
          </a:xfrm>
        </p:spPr>
      </p:pic>
    </p:spTree>
    <p:extLst>
      <p:ext uri="{BB962C8B-B14F-4D97-AF65-F5344CB8AC3E}">
        <p14:creationId xmlns:p14="http://schemas.microsoft.com/office/powerpoint/2010/main" val="3929210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0857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533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SQL?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SQL stands for Structured Query Language</a:t>
            </a:r>
          </a:p>
          <a:p>
            <a:r>
              <a:rPr lang="en-US" dirty="0"/>
              <a:t>SQL lets you access and manipulate databases</a:t>
            </a:r>
          </a:p>
          <a:p>
            <a:r>
              <a:rPr lang="en-US" dirty="0"/>
              <a:t>SQL became a standard of the American National Standards Institute (ANSI) in 1986, and of the International Organization for Standardization (ISO) in 1987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17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SQL do?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SQL can execute queries against a database</a:t>
            </a:r>
          </a:p>
          <a:p>
            <a:r>
              <a:rPr lang="en-US" dirty="0"/>
              <a:t>SQL can retrieve data from a database</a:t>
            </a:r>
          </a:p>
          <a:p>
            <a:r>
              <a:rPr lang="en-US" dirty="0"/>
              <a:t>SQL can insert records in a database</a:t>
            </a:r>
          </a:p>
          <a:p>
            <a:r>
              <a:rPr lang="en-US" dirty="0"/>
              <a:t>SQL can update records in a database</a:t>
            </a:r>
          </a:p>
          <a:p>
            <a:r>
              <a:rPr lang="en-US" dirty="0"/>
              <a:t>SQL can delete records from a database</a:t>
            </a:r>
          </a:p>
          <a:p>
            <a:r>
              <a:rPr lang="en-US" dirty="0"/>
              <a:t>SQL can create new databases</a:t>
            </a:r>
          </a:p>
          <a:p>
            <a:r>
              <a:rPr lang="en-US" dirty="0"/>
              <a:t>SQL can create new tables in a database</a:t>
            </a:r>
          </a:p>
          <a:p>
            <a:r>
              <a:rPr lang="en-US" dirty="0"/>
              <a:t>SQL can create stored procedures in a database</a:t>
            </a:r>
          </a:p>
          <a:p>
            <a:r>
              <a:rPr lang="en-US" dirty="0"/>
              <a:t>SQL can create views in a database</a:t>
            </a:r>
          </a:p>
          <a:p>
            <a:r>
              <a:rPr lang="en-US" dirty="0"/>
              <a:t>SQL can set permissions on tables, procedures, and views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561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SQL in Your Web Site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build a web site that shows data from a database, you will need:</a:t>
            </a:r>
          </a:p>
          <a:p>
            <a:r>
              <a:rPr lang="en-US" dirty="0"/>
              <a:t>An RDBMS database program (i.e. MS Access, SQL Server, MySQL)</a:t>
            </a:r>
          </a:p>
          <a:p>
            <a:r>
              <a:rPr lang="en-US" dirty="0"/>
              <a:t>To use a server-side scripting language, like PHP or ASP</a:t>
            </a:r>
          </a:p>
          <a:p>
            <a:r>
              <a:rPr lang="en-US" dirty="0"/>
              <a:t>To use SQL to get the data you want</a:t>
            </a:r>
          </a:p>
          <a:p>
            <a:r>
              <a:rPr lang="en-US" dirty="0"/>
              <a:t>To use HTML / CSS to style the page</a:t>
            </a:r>
          </a:p>
        </p:txBody>
      </p:sp>
    </p:spTree>
    <p:extLst>
      <p:ext uri="{BB962C8B-B14F-4D97-AF65-F5344CB8AC3E}">
        <p14:creationId xmlns:p14="http://schemas.microsoft.com/office/powerpoint/2010/main" val="2026821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RDBMS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RDBMS stands for Relational Database Management System.</a:t>
            </a:r>
          </a:p>
          <a:p>
            <a:r>
              <a:rPr lang="en-US" dirty="0"/>
              <a:t>RDBMS is the basis for SQL, and for all modern database systems such as MS SQL Server, IBM DB2, Oracle, MySQL, and Microsoft Access.</a:t>
            </a:r>
          </a:p>
          <a:p>
            <a:r>
              <a:rPr lang="en-US" dirty="0"/>
              <a:t>The data in RDBMS is stored in database objects called tables. A table is a collection of related data entries and it consists of columns and rows.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277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- https://www.w3schools.com/</a:t>
            </a:r>
            <a:r>
              <a:rPr lang="en-US" dirty="0" err="1" smtClean="0"/>
              <a:t>sql</a:t>
            </a:r>
            <a:r>
              <a:rPr lang="en-US" dirty="0" smtClean="0"/>
              <a:t>/</a:t>
            </a:r>
            <a:r>
              <a:rPr lang="en-US" dirty="0" err="1" smtClean="0"/>
              <a:t>trysql.asp?filename</a:t>
            </a:r>
            <a:r>
              <a:rPr lang="en-US" dirty="0" smtClean="0"/>
              <a:t>=</a:t>
            </a:r>
            <a:r>
              <a:rPr lang="en-US" dirty="0" err="1" smtClean="0"/>
              <a:t>trysql_select_all</a:t>
            </a:r>
            <a:endParaRPr lang="en-US" dirty="0" smtClean="0"/>
          </a:p>
          <a:p>
            <a:r>
              <a:rPr lang="en-US" dirty="0" smtClean="0"/>
              <a:t>Write SQL command - </a:t>
            </a:r>
            <a:r>
              <a:rPr lang="en-US" dirty="0">
                <a:solidFill>
                  <a:srgbClr val="FF0000"/>
                </a:solidFill>
              </a:rPr>
              <a:t>SELECT * FROM Customers;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5341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in the table?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Every table is broken up into smaller entities called fields. The fields in the Customers table consist of </a:t>
            </a:r>
            <a:r>
              <a:rPr lang="en-US" dirty="0" err="1"/>
              <a:t>CustomerID</a:t>
            </a:r>
            <a:r>
              <a:rPr lang="en-US" dirty="0"/>
              <a:t>, </a:t>
            </a:r>
            <a:r>
              <a:rPr lang="en-US" dirty="0" err="1"/>
              <a:t>CustomerName</a:t>
            </a:r>
            <a:r>
              <a:rPr lang="en-US" dirty="0"/>
              <a:t>, </a:t>
            </a:r>
            <a:r>
              <a:rPr lang="en-US" dirty="0" err="1"/>
              <a:t>ContactName</a:t>
            </a:r>
            <a:r>
              <a:rPr lang="en-US" dirty="0"/>
              <a:t>, Address, City, </a:t>
            </a:r>
            <a:r>
              <a:rPr lang="en-US" dirty="0" err="1"/>
              <a:t>PostalCode</a:t>
            </a:r>
            <a:r>
              <a:rPr lang="en-US" dirty="0"/>
              <a:t> and Country. A field is a column in a table that is designed to maintain specific information about every record in the table.</a:t>
            </a:r>
          </a:p>
          <a:p>
            <a:r>
              <a:rPr lang="en-US" dirty="0"/>
              <a:t>A record, also called a row, is each individual entry that exists in a table. For example, there are 91 records in the above Customers table. A record is a horizontal entity in a table.</a:t>
            </a:r>
          </a:p>
          <a:p>
            <a:r>
              <a:rPr lang="en-US" dirty="0"/>
              <a:t>A column is a vertical entity in a table that contains all information associated with a specific field in a table.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698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SQL </a:t>
            </a:r>
            <a:r>
              <a:rPr lang="en-US" dirty="0" smtClean="0"/>
              <a:t>Syntax : </a:t>
            </a:r>
            <a:r>
              <a:rPr lang="en-US" dirty="0"/>
              <a:t>Database Tables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database most often contains one or more tables. Each table is identified by a name (e.g. "Customers" or "Orders"). Tables contain records (rows) with data.</a:t>
            </a:r>
          </a:p>
          <a:p>
            <a:r>
              <a:rPr lang="en-US" dirty="0"/>
              <a:t>In this tutorial we will use the well-known </a:t>
            </a:r>
            <a:r>
              <a:rPr lang="en-US" dirty="0" err="1"/>
              <a:t>Northwind</a:t>
            </a:r>
            <a:r>
              <a:rPr lang="en-US" dirty="0"/>
              <a:t> sample database (included in MS Access and MS SQL Server).</a:t>
            </a:r>
          </a:p>
        </p:txBody>
      </p:sp>
    </p:spTree>
    <p:extLst>
      <p:ext uri="{BB962C8B-B14F-4D97-AF65-F5344CB8AC3E}">
        <p14:creationId xmlns:p14="http://schemas.microsoft.com/office/powerpoint/2010/main" val="586391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852</Words>
  <Application>Microsoft Macintosh PowerPoint</Application>
  <PresentationFormat>Widescreen</PresentationFormat>
  <Paragraphs>99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Calibri</vt:lpstr>
      <vt:lpstr>Calibri Light</vt:lpstr>
      <vt:lpstr>Arial</vt:lpstr>
      <vt:lpstr>Office Theme</vt:lpstr>
      <vt:lpstr>SQL </vt:lpstr>
      <vt:lpstr>PowerPoint Presentation</vt:lpstr>
      <vt:lpstr>What is SQL? </vt:lpstr>
      <vt:lpstr>What Can SQL do? </vt:lpstr>
      <vt:lpstr>Using SQL in Your Web Site</vt:lpstr>
      <vt:lpstr>RDBMS </vt:lpstr>
      <vt:lpstr>Example </vt:lpstr>
      <vt:lpstr>What’s in the table?</vt:lpstr>
      <vt:lpstr>SQL Syntax : Database Tables  </vt:lpstr>
      <vt:lpstr>PowerPoint Presentation</vt:lpstr>
      <vt:lpstr>SQL Statements </vt:lpstr>
      <vt:lpstr>Semicolon after SQL Statements? </vt:lpstr>
      <vt:lpstr>   Some of The Most Important SQL Commands   </vt:lpstr>
      <vt:lpstr>The SQL SELECT Statement </vt:lpstr>
      <vt:lpstr>SELECT Column Example </vt:lpstr>
      <vt:lpstr>The SQL SELECT DISTINCT Statement </vt:lpstr>
      <vt:lpstr>PowerPoint Presentation</vt:lpstr>
      <vt:lpstr>The SQL WHERE Clause </vt:lpstr>
      <vt:lpstr>PowerPoint Presentation</vt:lpstr>
      <vt:lpstr>Text Fields vs. Numeric Fields 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</dc:title>
  <dc:creator>Shoaib Ahamed</dc:creator>
  <cp:lastModifiedBy>Shoaib Ahamed</cp:lastModifiedBy>
  <cp:revision>17</cp:revision>
  <dcterms:created xsi:type="dcterms:W3CDTF">2018-07-17T20:29:15Z</dcterms:created>
  <dcterms:modified xsi:type="dcterms:W3CDTF">2018-07-17T23:26:00Z</dcterms:modified>
</cp:coreProperties>
</file>