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C737-EF0A-D44C-9992-88FFC5D2422E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362C5-A022-624B-BDE8-0E8C6BF3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SQL is a standard language for accessing and manipulating databases.</a:t>
            </a:r>
            <a:endParaRPr lang="en-US" dirty="0" smtClean="0"/>
          </a:p>
          <a:p>
            <a:r>
              <a:rPr lang="en-US" dirty="0" smtClean="0"/>
              <a:t>Database link : https://www.w3schools.com/</a:t>
            </a:r>
            <a:r>
              <a:rPr lang="en-US" dirty="0" err="1" smtClean="0"/>
              <a:t>sql</a:t>
            </a:r>
            <a:r>
              <a:rPr lang="en-US" dirty="0" smtClean="0"/>
              <a:t>/</a:t>
            </a:r>
            <a:r>
              <a:rPr lang="en-US" dirty="0" err="1" smtClean="0"/>
              <a:t>trysql.asp?filename</a:t>
            </a:r>
            <a:r>
              <a:rPr lang="en-US" dirty="0" smtClean="0"/>
              <a:t>=</a:t>
            </a:r>
            <a:r>
              <a:rPr lang="en-US" dirty="0" err="1" smtClean="0"/>
              <a:t>trysql_select_all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6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12" y="0"/>
            <a:ext cx="10687987" cy="7095005"/>
          </a:xfrm>
        </p:spPr>
      </p:pic>
    </p:spTree>
    <p:extLst>
      <p:ext uri="{BB962C8B-B14F-4D97-AF65-F5344CB8AC3E}">
        <p14:creationId xmlns:p14="http://schemas.microsoft.com/office/powerpoint/2010/main" val="17706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actions you need to perform on a database are done with SQL statements.</a:t>
            </a:r>
          </a:p>
          <a:p>
            <a:r>
              <a:rPr lang="en-US" dirty="0"/>
              <a:t>The following SQL statement selects all the records in the "Customers" table: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Customers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SQL keywords are NOT case sensitive: select is the same as SELECT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 after SQL Statements?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database systems require a semicolon at the end of each SQL statement.</a:t>
            </a:r>
          </a:p>
          <a:p>
            <a:r>
              <a:rPr lang="en-US" dirty="0"/>
              <a:t>Semicolon is the standard way to separate each SQL statement in database systems that allow more than one SQL statement to be executed in the same call to the server.</a:t>
            </a:r>
          </a:p>
          <a:p>
            <a:r>
              <a:rPr lang="en-US" dirty="0" smtClean="0"/>
              <a:t>Usually we </a:t>
            </a:r>
            <a:r>
              <a:rPr lang="en-US" dirty="0"/>
              <a:t>will use semicolon at the end of each SQL statement.</a:t>
            </a:r>
          </a:p>
        </p:txBody>
      </p:sp>
    </p:spTree>
    <p:extLst>
      <p:ext uri="{BB962C8B-B14F-4D97-AF65-F5344CB8AC3E}">
        <p14:creationId xmlns:p14="http://schemas.microsoft.com/office/powerpoint/2010/main" val="13747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Some </a:t>
            </a:r>
            <a:r>
              <a:rPr lang="en-US" dirty="0"/>
              <a:t>of The Most Important SQL Commands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SELECT</a:t>
            </a:r>
            <a:r>
              <a:rPr lang="en-US" dirty="0"/>
              <a:t> - extracts data from a database</a:t>
            </a:r>
          </a:p>
          <a:p>
            <a:r>
              <a:rPr lang="en-US" b="1" dirty="0"/>
              <a:t>UPDATE</a:t>
            </a:r>
            <a:r>
              <a:rPr lang="en-US" dirty="0"/>
              <a:t> - updates data in a database</a:t>
            </a:r>
          </a:p>
          <a:p>
            <a:r>
              <a:rPr lang="en-US" b="1" dirty="0"/>
              <a:t>DELETE</a:t>
            </a:r>
            <a:r>
              <a:rPr lang="en-US" dirty="0"/>
              <a:t> - deletes data from a database</a:t>
            </a:r>
          </a:p>
          <a:p>
            <a:r>
              <a:rPr lang="en-US" b="1" dirty="0"/>
              <a:t>INSERT INTO</a:t>
            </a:r>
            <a:r>
              <a:rPr lang="en-US" dirty="0"/>
              <a:t> - inserts new data into a database</a:t>
            </a:r>
          </a:p>
          <a:p>
            <a:r>
              <a:rPr lang="en-US" b="1" dirty="0"/>
              <a:t>CREATE DATABASE</a:t>
            </a:r>
            <a:r>
              <a:rPr lang="en-US" dirty="0"/>
              <a:t> - creates a new database</a:t>
            </a:r>
          </a:p>
          <a:p>
            <a:r>
              <a:rPr lang="en-US" b="1" dirty="0"/>
              <a:t>ALTER DATABASE</a:t>
            </a:r>
            <a:r>
              <a:rPr lang="en-US" dirty="0"/>
              <a:t> - modifies a database</a:t>
            </a:r>
          </a:p>
          <a:p>
            <a:r>
              <a:rPr lang="en-US" b="1" dirty="0"/>
              <a:t>CREATE TABLE</a:t>
            </a:r>
            <a:r>
              <a:rPr lang="en-US" dirty="0"/>
              <a:t> - creates a new table</a:t>
            </a:r>
          </a:p>
          <a:p>
            <a:r>
              <a:rPr lang="en-US" b="1" dirty="0"/>
              <a:t>ALTER TABLE</a:t>
            </a:r>
            <a:r>
              <a:rPr lang="en-US" dirty="0"/>
              <a:t> - modifies a table</a:t>
            </a:r>
          </a:p>
          <a:p>
            <a:r>
              <a:rPr lang="en-US" b="1" dirty="0"/>
              <a:t>DROP TABLE</a:t>
            </a:r>
            <a:r>
              <a:rPr lang="en-US" dirty="0"/>
              <a:t> - deletes a table</a:t>
            </a:r>
          </a:p>
          <a:p>
            <a:r>
              <a:rPr lang="en-US" b="1" dirty="0"/>
              <a:t>CREATE INDEX</a:t>
            </a:r>
            <a:r>
              <a:rPr lang="en-US" dirty="0"/>
              <a:t> - creates an index (search key)</a:t>
            </a:r>
          </a:p>
          <a:p>
            <a:r>
              <a:rPr lang="en-US" b="1" dirty="0"/>
              <a:t>DROP INDEX</a:t>
            </a:r>
            <a:r>
              <a:rPr lang="en-US" dirty="0"/>
              <a:t> - deletes an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SELECT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0596"/>
            <a:ext cx="10515600" cy="47400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</a:t>
            </a:r>
            <a:r>
              <a:rPr lang="en-US" dirty="0"/>
              <a:t>he SELECT statement is used to select data from a database.</a:t>
            </a:r>
          </a:p>
          <a:p>
            <a:r>
              <a:rPr lang="en-US" dirty="0"/>
              <a:t>The data returned is stored in a result table, called the result-set.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</a:t>
            </a:r>
            <a:r>
              <a:rPr lang="en-US" dirty="0"/>
              <a:t>, column1, column2, ... are the field names of the table you want to select data from. If you want to select all the fields available in the table, use the following syntax: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</a:t>
            </a:r>
            <a:r>
              <a:rPr lang="en-US" i="1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46" y="2889354"/>
            <a:ext cx="8991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SQL statement selects the "</a:t>
            </a:r>
            <a:r>
              <a:rPr lang="en-US" dirty="0" err="1"/>
              <a:t>CustomerName</a:t>
            </a:r>
            <a:r>
              <a:rPr lang="en-US" dirty="0"/>
              <a:t>" and "City" columns from the "Customers" table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 </a:t>
            </a:r>
            <a:r>
              <a:rPr lang="en-US" dirty="0" err="1">
                <a:solidFill>
                  <a:srgbClr val="FF0000"/>
                </a:solidFill>
              </a:rPr>
              <a:t>CustomerName</a:t>
            </a:r>
            <a:r>
              <a:rPr lang="en-US" dirty="0">
                <a:solidFill>
                  <a:srgbClr val="FF0000"/>
                </a:solidFill>
              </a:rPr>
              <a:t>, City FROM Customers;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6" y="3164434"/>
            <a:ext cx="6985417" cy="338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SELECT DISTINCT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/>
              <a:t>Inside a table, a column often contains many duplicate values; and sometimes you only want to list the different (distinct) values.</a:t>
            </a:r>
          </a:p>
          <a:p>
            <a:r>
              <a:rPr lang="en-US" dirty="0"/>
              <a:t>The SELECT DISTINCT statement is used to return only distinct (different) values.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46" y="4700874"/>
            <a:ext cx="8712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>
                <a:solidFill>
                  <a:srgbClr val="FF0000"/>
                </a:solidFill>
              </a:rPr>
              <a:t>SELECT Country FROM Customers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SELECT DISTINCT Country FROM Customers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What’s the difference?</a:t>
            </a:r>
          </a:p>
          <a:p>
            <a:r>
              <a:rPr lang="en-US" dirty="0"/>
              <a:t>The following SQL statement lists the number of different (distinct) customer countries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SELECT COUNT(DISTINCT Country) 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1798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WHERE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is used to filter records.</a:t>
            </a:r>
          </a:p>
          <a:p>
            <a:r>
              <a:rPr lang="en-US" dirty="0"/>
              <a:t>The WHERE clause is used to extract only those records that fulfill a specified condition.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08" y="3346971"/>
            <a:ext cx="93091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The following SQL statement selects all the customers from the country "Mexico", in the "Customers" table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Customers</a:t>
            </a:r>
            <a:r>
              <a:rPr lang="en-US" smtClean="0">
                <a:solidFill>
                  <a:srgbClr val="FF0000"/>
                </a:solidFill>
              </a:rPr>
              <a:t/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	WHERE</a:t>
            </a:r>
            <a:r>
              <a:rPr lang="en-US" dirty="0">
                <a:solidFill>
                  <a:srgbClr val="FF0000"/>
                </a:solidFill>
              </a:rPr>
              <a:t> Country='Mexico';</a:t>
            </a:r>
          </a:p>
        </p:txBody>
      </p:sp>
    </p:spTree>
    <p:extLst>
      <p:ext uri="{BB962C8B-B14F-4D97-AF65-F5344CB8AC3E}">
        <p14:creationId xmlns:p14="http://schemas.microsoft.com/office/powerpoint/2010/main" val="15884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standard language for storing, manipulating and retrieving data in databases</a:t>
            </a:r>
            <a:r>
              <a:rPr lang="en-US" dirty="0" smtClean="0"/>
              <a:t>.</a:t>
            </a:r>
          </a:p>
          <a:p>
            <a:r>
              <a:rPr lang="en-US" dirty="0"/>
              <a:t>how to use SQL in: MySQL, SQL Server, MS Access, Oracle, Sybase, Informix, Postgres, and other database systems.</a:t>
            </a:r>
          </a:p>
        </p:txBody>
      </p:sp>
    </p:spTree>
    <p:extLst>
      <p:ext uri="{BB962C8B-B14F-4D97-AF65-F5344CB8AC3E}">
        <p14:creationId xmlns:p14="http://schemas.microsoft.com/office/powerpoint/2010/main" val="13623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Fields vs. Numeric Fields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requires single quotes around text values (most database systems will also allow double quotes).</a:t>
            </a:r>
          </a:p>
          <a:p>
            <a:r>
              <a:rPr lang="en-US" dirty="0"/>
              <a:t>However, numeric fields should not be enclosed in quotes: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SELECT</a:t>
            </a:r>
            <a:r>
              <a:rPr lang="en-US" dirty="0">
                <a:solidFill>
                  <a:srgbClr val="FF0000"/>
                </a:solidFill>
              </a:rPr>
              <a:t> * FROM Customers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WHERE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CustomerID</a:t>
            </a:r>
            <a:r>
              <a:rPr lang="en-US" dirty="0">
                <a:solidFill>
                  <a:srgbClr val="FF0000"/>
                </a:solidFill>
              </a:rPr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val="66493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9607"/>
            <a:ext cx="8980796" cy="5622327"/>
          </a:xfrm>
        </p:spPr>
      </p:pic>
    </p:spTree>
    <p:extLst>
      <p:ext uri="{BB962C8B-B14F-4D97-AF65-F5344CB8AC3E}">
        <p14:creationId xmlns:p14="http://schemas.microsoft.com/office/powerpoint/2010/main" val="39292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AND, OR and NOT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clause can be combined with AND, OR, and NOT operators.</a:t>
            </a:r>
          </a:p>
          <a:p>
            <a:r>
              <a:rPr lang="en-US" dirty="0"/>
              <a:t>The AND and OR operators are used to filter records based on more than one condition:</a:t>
            </a:r>
          </a:p>
          <a:p>
            <a:r>
              <a:rPr lang="en-US" dirty="0"/>
              <a:t>The AND operator displays a record if all the conditions separated by AND is TRUE.</a:t>
            </a:r>
          </a:p>
          <a:p>
            <a:r>
              <a:rPr lang="en-US" dirty="0"/>
              <a:t>The OR operator displays a record if any of the conditions separated by OR is TRUE</a:t>
            </a:r>
            <a:r>
              <a:rPr lang="en-US" dirty="0" smtClean="0"/>
              <a:t>.</a:t>
            </a:r>
          </a:p>
          <a:p>
            <a:r>
              <a:rPr lang="en-US" dirty="0"/>
              <a:t>The NOT operator displays a record if the condition(s)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8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365125"/>
            <a:ext cx="6457598" cy="5811838"/>
          </a:xfrm>
        </p:spPr>
      </p:pic>
    </p:spTree>
    <p:extLst>
      <p:ext uri="{BB962C8B-B14F-4D97-AF65-F5344CB8AC3E}">
        <p14:creationId xmlns:p14="http://schemas.microsoft.com/office/powerpoint/2010/main" val="202753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		AND example: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rgbClr val="FF0000"/>
                </a:solidFill>
              </a:rPr>
              <a:t> * FROM Customers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WHERE City='Berlin' OR City='</a:t>
            </a:r>
            <a:r>
              <a:rPr lang="en-US" dirty="0" err="1">
                <a:solidFill>
                  <a:srgbClr val="FF0000"/>
                </a:solidFill>
              </a:rPr>
              <a:t>München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OR example:</a:t>
            </a:r>
          </a:p>
          <a:p>
            <a:pPr marL="0" indent="0">
              <a:buNone/>
            </a:pPr>
            <a:r>
              <a:rPr lang="en-US" dirty="0"/>
              <a:t>SELECT * FROM Customers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City='Berlin' OR City='</a:t>
            </a:r>
            <a:r>
              <a:rPr lang="en-US" dirty="0" err="1"/>
              <a:t>München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NOT example: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/>
              <a:t>SELECT * FROM Customers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NOT Country='Germany';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02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AND, OR and NOT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combine the AND, OR and NOT operators.</a:t>
            </a:r>
          </a:p>
          <a:p>
            <a:r>
              <a:rPr lang="en-US" dirty="0"/>
              <a:t>The following SQL statement selects all fields from "Customers" where country is "Germany" AND city must be "Berlin" OR "</a:t>
            </a:r>
            <a:r>
              <a:rPr lang="en-US" dirty="0" err="1"/>
              <a:t>München</a:t>
            </a:r>
            <a:r>
              <a:rPr lang="en-US" dirty="0"/>
              <a:t>" (use parenthesis to form complex expressions):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4254500"/>
            <a:ext cx="9207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46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0" y="2108200"/>
            <a:ext cx="11107820" cy="2896394"/>
          </a:xfrm>
        </p:spPr>
      </p:pic>
    </p:spTree>
    <p:extLst>
      <p:ext uri="{BB962C8B-B14F-4D97-AF65-F5344CB8AC3E}">
        <p14:creationId xmlns:p14="http://schemas.microsoft.com/office/powerpoint/2010/main" val="106146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ORDER BY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BY keyword is used to sort the result-set in ascending or descending order.</a:t>
            </a:r>
          </a:p>
          <a:p>
            <a:r>
              <a:rPr lang="en-US" dirty="0"/>
              <a:t>The ORDER BY keyword sorts the records in ascending order by default. To sort the records in descending order, use the DESC keyword.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10415213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92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1" y="1955800"/>
            <a:ext cx="10483389" cy="2756694"/>
          </a:xfrm>
        </p:spPr>
      </p:pic>
    </p:spTree>
    <p:extLst>
      <p:ext uri="{BB962C8B-B14F-4D97-AF65-F5344CB8AC3E}">
        <p14:creationId xmlns:p14="http://schemas.microsoft.com/office/powerpoint/2010/main" val="1790748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4" y="2438400"/>
            <a:ext cx="10225336" cy="3086894"/>
          </a:xfrm>
        </p:spPr>
      </p:pic>
    </p:spTree>
    <p:extLst>
      <p:ext uri="{BB962C8B-B14F-4D97-AF65-F5344CB8AC3E}">
        <p14:creationId xmlns:p14="http://schemas.microsoft.com/office/powerpoint/2010/main" val="103345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lets you access and manipulate databases</a:t>
            </a:r>
          </a:p>
          <a:p>
            <a:r>
              <a:rPr lang="en-US" dirty="0"/>
              <a:t>SQL became a standard of the American National Standards Institute (ANSI) in 1986, and of the International Organization for Standardization (ISO) in 1987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9" y="2311400"/>
            <a:ext cx="10575501" cy="3207544"/>
          </a:xfrm>
        </p:spPr>
      </p:pic>
    </p:spTree>
    <p:extLst>
      <p:ext uri="{BB962C8B-B14F-4D97-AF65-F5344CB8AC3E}">
        <p14:creationId xmlns:p14="http://schemas.microsoft.com/office/powerpoint/2010/main" val="82812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INSERT INTO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029"/>
            <a:ext cx="10515600" cy="4351338"/>
          </a:xfrm>
        </p:spPr>
        <p:txBody>
          <a:bodyPr/>
          <a:lstStyle/>
          <a:p>
            <a:r>
              <a:rPr lang="en-US" dirty="0"/>
              <a:t>The INSERT INTO statement is used to insert new records in a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690688"/>
            <a:ext cx="9969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2502694"/>
            <a:ext cx="10045700" cy="2997200"/>
          </a:xfrm>
        </p:spPr>
      </p:pic>
    </p:spTree>
    <p:extLst>
      <p:ext uri="{BB962C8B-B14F-4D97-AF65-F5344CB8AC3E}">
        <p14:creationId xmlns:p14="http://schemas.microsoft.com/office/powerpoint/2010/main" val="1756540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Only in Specified Columns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324894"/>
            <a:ext cx="9956800" cy="3352800"/>
          </a:xfrm>
        </p:spPr>
      </p:pic>
    </p:spTree>
    <p:extLst>
      <p:ext uri="{BB962C8B-B14F-4D97-AF65-F5344CB8AC3E}">
        <p14:creationId xmlns:p14="http://schemas.microsoft.com/office/powerpoint/2010/main" val="1470456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NULL Value?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field with a NULL value is a field with no value.</a:t>
            </a:r>
          </a:p>
          <a:p>
            <a:r>
              <a:rPr lang="en-US" dirty="0"/>
              <a:t>If a field in a table is optional, it is possible to insert a new record or update a record without adding a value to this field. Then, the field will be saved with a NULL value.</a:t>
            </a:r>
          </a:p>
          <a:p>
            <a:r>
              <a:rPr lang="en-US" b="1" dirty="0"/>
              <a:t>Note:</a:t>
            </a:r>
            <a:r>
              <a:rPr lang="en-US" dirty="0"/>
              <a:t> A NULL value is different from a zero value or a field that contains spaces. A field with a NULL value is one that has been left blank during record creation!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53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for NULL Values?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1776"/>
            <a:ext cx="10515600" cy="4351338"/>
          </a:xfrm>
        </p:spPr>
        <p:txBody>
          <a:bodyPr/>
          <a:lstStyle/>
          <a:p>
            <a:r>
              <a:rPr lang="en-US" dirty="0"/>
              <a:t>It is not possible to test for NULL values with comparison operators, such as =, &lt;, or &lt;&gt;.</a:t>
            </a:r>
          </a:p>
          <a:p>
            <a:r>
              <a:rPr lang="en-US" dirty="0"/>
              <a:t>We will have to use the IS NULL and IS NOT NULL operators instead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88" y="2547339"/>
            <a:ext cx="92329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31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0" y="621102"/>
            <a:ext cx="9776248" cy="4061962"/>
          </a:xfrm>
        </p:spPr>
      </p:pic>
      <p:sp>
        <p:nvSpPr>
          <p:cNvPr id="5" name="Rectangle 4"/>
          <p:cNvSpPr/>
          <p:nvPr/>
        </p:nvSpPr>
        <p:spPr>
          <a:xfrm>
            <a:off x="1722766" y="4939041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charset="0"/>
              </a:rPr>
              <a:t>Tip: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 Always use IS NULL to look for NULL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1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74" y="1690688"/>
            <a:ext cx="8902700" cy="3771900"/>
          </a:xfrm>
        </p:spPr>
      </p:pic>
    </p:spTree>
    <p:extLst>
      <p:ext uri="{BB962C8B-B14F-4D97-AF65-F5344CB8AC3E}">
        <p14:creationId xmlns:p14="http://schemas.microsoft.com/office/powerpoint/2010/main" val="1333231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UPDATE Statement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61" y="1690688"/>
            <a:ext cx="9093200" cy="3721100"/>
          </a:xfrm>
        </p:spPr>
      </p:pic>
    </p:spTree>
    <p:extLst>
      <p:ext uri="{BB962C8B-B14F-4D97-AF65-F5344CB8AC3E}">
        <p14:creationId xmlns:p14="http://schemas.microsoft.com/office/powerpoint/2010/main" val="909193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2388394"/>
            <a:ext cx="9017000" cy="3225800"/>
          </a:xfrm>
        </p:spPr>
      </p:pic>
    </p:spTree>
    <p:extLst>
      <p:ext uri="{BB962C8B-B14F-4D97-AF65-F5344CB8AC3E}">
        <p14:creationId xmlns:p14="http://schemas.microsoft.com/office/powerpoint/2010/main" val="167833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SQL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can execute queries against a database</a:t>
            </a:r>
          </a:p>
          <a:p>
            <a:r>
              <a:rPr lang="en-US" dirty="0"/>
              <a:t>SQL can retrieve data from a database</a:t>
            </a:r>
          </a:p>
          <a:p>
            <a:r>
              <a:rPr lang="en-US" dirty="0"/>
              <a:t>SQL can insert records in a database</a:t>
            </a:r>
          </a:p>
          <a:p>
            <a:r>
              <a:rPr lang="en-US" dirty="0"/>
              <a:t>SQL can update records in a database</a:t>
            </a:r>
          </a:p>
          <a:p>
            <a:r>
              <a:rPr lang="en-US" dirty="0"/>
              <a:t>SQL can delete records from a database</a:t>
            </a:r>
          </a:p>
          <a:p>
            <a:r>
              <a:rPr lang="en-US" dirty="0"/>
              <a:t>SQL can create new databases</a:t>
            </a:r>
          </a:p>
          <a:p>
            <a:r>
              <a:rPr lang="en-US" dirty="0"/>
              <a:t>SQL can create new tables in a database</a:t>
            </a:r>
          </a:p>
          <a:p>
            <a:r>
              <a:rPr lang="en-US" dirty="0"/>
              <a:t>SQL can create stored procedures in a database</a:t>
            </a:r>
          </a:p>
          <a:p>
            <a:r>
              <a:rPr lang="en-US" dirty="0"/>
              <a:t>SQL can create views in a database</a:t>
            </a:r>
          </a:p>
          <a:p>
            <a:r>
              <a:rPr lang="en-US" dirty="0"/>
              <a:t>SQL can set permissions on tables, procedures, and views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" y="1940640"/>
            <a:ext cx="9611025" cy="3940254"/>
          </a:xfrm>
        </p:spPr>
      </p:pic>
      <p:sp>
        <p:nvSpPr>
          <p:cNvPr id="5" name="Rectangle 4"/>
          <p:cNvSpPr/>
          <p:nvPr/>
        </p:nvSpPr>
        <p:spPr>
          <a:xfrm>
            <a:off x="1069676" y="6003357"/>
            <a:ext cx="9611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Verdana" charset="0"/>
              </a:rPr>
              <a:t>Be careful when updating records. If you omit the WHERE clause, ALL records will be updated!</a:t>
            </a:r>
          </a:p>
          <a:p>
            <a:r>
              <a:rPr lang="en-US" dirty="0">
                <a:solidFill>
                  <a:srgbClr val="000000"/>
                </a:solidFill>
                <a:latin typeface="Verdana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84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DELETE Statement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33" y="1690688"/>
            <a:ext cx="9093200" cy="3657600"/>
          </a:xfrm>
        </p:spPr>
      </p:pic>
    </p:spTree>
    <p:extLst>
      <p:ext uri="{BB962C8B-B14F-4D97-AF65-F5344CB8AC3E}">
        <p14:creationId xmlns:p14="http://schemas.microsoft.com/office/powerpoint/2010/main" val="1824383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2578894"/>
            <a:ext cx="9055100" cy="2844800"/>
          </a:xfrm>
        </p:spPr>
      </p:pic>
    </p:spTree>
    <p:extLst>
      <p:ext uri="{BB962C8B-B14F-4D97-AF65-F5344CB8AC3E}">
        <p14:creationId xmlns:p14="http://schemas.microsoft.com/office/powerpoint/2010/main" val="589184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1867694"/>
            <a:ext cx="9131300" cy="4267200"/>
          </a:xfrm>
        </p:spPr>
      </p:pic>
    </p:spTree>
    <p:extLst>
      <p:ext uri="{BB962C8B-B14F-4D97-AF65-F5344CB8AC3E}">
        <p14:creationId xmlns:p14="http://schemas.microsoft.com/office/powerpoint/2010/main" val="6177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SQL in Your 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web site that shows data from a database, you will need:</a:t>
            </a:r>
          </a:p>
          <a:p>
            <a:r>
              <a:rPr lang="en-US" dirty="0"/>
              <a:t>An RDBMS database program (i.e. MS Access, SQL Server, MySQL)</a:t>
            </a:r>
          </a:p>
          <a:p>
            <a:r>
              <a:rPr lang="en-US" dirty="0"/>
              <a:t>To use a server-side scripting language, like PHP or ASP</a:t>
            </a:r>
          </a:p>
          <a:p>
            <a:r>
              <a:rPr lang="en-US" dirty="0"/>
              <a:t>To use SQL to get the data you want</a:t>
            </a:r>
          </a:p>
          <a:p>
            <a:r>
              <a:rPr lang="en-US" dirty="0"/>
              <a:t>To use HTML / CSS to style the page</a:t>
            </a:r>
          </a:p>
        </p:txBody>
      </p:sp>
    </p:spTree>
    <p:extLst>
      <p:ext uri="{BB962C8B-B14F-4D97-AF65-F5344CB8AC3E}">
        <p14:creationId xmlns:p14="http://schemas.microsoft.com/office/powerpoint/2010/main" val="20268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stands for Relational Database Management System.</a:t>
            </a:r>
          </a:p>
          <a:p>
            <a:r>
              <a:rPr lang="en-US" dirty="0"/>
              <a:t>RDBMS is the basis for SQL, and for all modern database systems such as MS SQL Server, IBM DB2, Oracle, MySQL, and Microsoft Access.</a:t>
            </a:r>
          </a:p>
          <a:p>
            <a:r>
              <a:rPr lang="en-US" dirty="0"/>
              <a:t>The data in RDBMS is stored in database objects called tables. A table is a collection of related data entries and it consists of columns and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- https://www.w3schools.com/</a:t>
            </a:r>
            <a:r>
              <a:rPr lang="en-US" dirty="0" err="1" smtClean="0"/>
              <a:t>sql</a:t>
            </a:r>
            <a:r>
              <a:rPr lang="en-US" dirty="0" smtClean="0"/>
              <a:t>/</a:t>
            </a:r>
            <a:r>
              <a:rPr lang="en-US" dirty="0" err="1" smtClean="0"/>
              <a:t>trysql.asp?filename</a:t>
            </a:r>
            <a:r>
              <a:rPr lang="en-US" dirty="0" smtClean="0"/>
              <a:t>=</a:t>
            </a:r>
            <a:r>
              <a:rPr lang="en-US" dirty="0" err="1" smtClean="0"/>
              <a:t>trysql_select_all</a:t>
            </a:r>
            <a:endParaRPr lang="en-US" dirty="0" smtClean="0"/>
          </a:p>
          <a:p>
            <a:r>
              <a:rPr lang="en-US" dirty="0" smtClean="0"/>
              <a:t>Write SQL command - </a:t>
            </a:r>
            <a:r>
              <a:rPr lang="en-US" dirty="0">
                <a:solidFill>
                  <a:srgbClr val="FF0000"/>
                </a:solidFill>
              </a:rPr>
              <a:t>SELECT * FROM Customers;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table is broken up into smaller entities called fields. The fields in the Customers table consist of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 and Country. A field is a column in a table that is designed to maintain specific information about every record in the table.</a:t>
            </a:r>
          </a:p>
          <a:p>
            <a:r>
              <a:rPr lang="en-US" dirty="0"/>
              <a:t>A record, also called a row, is each individual entry that exists in a table. For example, there are 91 records in the above Customers table. A record is a horizontal entity in a table.</a:t>
            </a:r>
          </a:p>
          <a:p>
            <a:r>
              <a:rPr lang="en-US" dirty="0"/>
              <a:t>A column is a vertical entity in a table that contains all information associated with a specific field in a table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 </a:t>
            </a:r>
            <a:r>
              <a:rPr lang="en-US" dirty="0" smtClean="0"/>
              <a:t>Syntax : </a:t>
            </a:r>
            <a:r>
              <a:rPr lang="en-US" dirty="0"/>
              <a:t>Database Tables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most often contains one or more tables. Each table is identified by a name (e.g. "Customers" or "Orders"). Tables contain records (rows) with data.</a:t>
            </a:r>
          </a:p>
          <a:p>
            <a:r>
              <a:rPr lang="en-US" dirty="0"/>
              <a:t>In this tutorial we will use the well-known </a:t>
            </a:r>
            <a:r>
              <a:rPr lang="en-US" dirty="0" err="1"/>
              <a:t>Northwind</a:t>
            </a:r>
            <a:r>
              <a:rPr lang="en-US" dirty="0"/>
              <a:t> sample database (included in MS Access and MS SQL Server).</a:t>
            </a:r>
          </a:p>
        </p:txBody>
      </p:sp>
    </p:spTree>
    <p:extLst>
      <p:ext uri="{BB962C8B-B14F-4D97-AF65-F5344CB8AC3E}">
        <p14:creationId xmlns:p14="http://schemas.microsoft.com/office/powerpoint/2010/main" val="5863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1196</Words>
  <Application>Microsoft Macintosh PowerPoint</Application>
  <PresentationFormat>Widescreen</PresentationFormat>
  <Paragraphs>130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Verdana</vt:lpstr>
      <vt:lpstr>Arial</vt:lpstr>
      <vt:lpstr>Office Theme</vt:lpstr>
      <vt:lpstr>SQL </vt:lpstr>
      <vt:lpstr>PowerPoint Presentation</vt:lpstr>
      <vt:lpstr>What is SQL? </vt:lpstr>
      <vt:lpstr>What Can SQL do? </vt:lpstr>
      <vt:lpstr>Using SQL in Your Web Site</vt:lpstr>
      <vt:lpstr>RDBMS </vt:lpstr>
      <vt:lpstr>Example </vt:lpstr>
      <vt:lpstr>What’s in the table?</vt:lpstr>
      <vt:lpstr>SQL Syntax : Database Tables  </vt:lpstr>
      <vt:lpstr>PowerPoint Presentation</vt:lpstr>
      <vt:lpstr>SQL Statements </vt:lpstr>
      <vt:lpstr>Semicolon after SQL Statements? </vt:lpstr>
      <vt:lpstr>   Some of The Most Important SQL Commands   </vt:lpstr>
      <vt:lpstr>The SQL SELECT Statement </vt:lpstr>
      <vt:lpstr>SELECT Column Example </vt:lpstr>
      <vt:lpstr>The SQL SELECT DISTINCT Statement </vt:lpstr>
      <vt:lpstr>PowerPoint Presentation</vt:lpstr>
      <vt:lpstr>The SQL WHERE Clause </vt:lpstr>
      <vt:lpstr>PowerPoint Presentation</vt:lpstr>
      <vt:lpstr>Text Fields vs. Numeric Fields </vt:lpstr>
      <vt:lpstr>PowerPoint Presentation</vt:lpstr>
      <vt:lpstr>The SQL AND, OR and NOT Operators </vt:lpstr>
      <vt:lpstr>PowerPoint Presentation</vt:lpstr>
      <vt:lpstr>PowerPoint Presentation</vt:lpstr>
      <vt:lpstr>Combining AND, OR and NOT </vt:lpstr>
      <vt:lpstr>PowerPoint Presentation</vt:lpstr>
      <vt:lpstr>The SQL ORDER BY Keyword </vt:lpstr>
      <vt:lpstr>PowerPoint Presentation</vt:lpstr>
      <vt:lpstr>PowerPoint Presentation</vt:lpstr>
      <vt:lpstr>PowerPoint Presentation</vt:lpstr>
      <vt:lpstr>The SQL INSERT INTO Statement </vt:lpstr>
      <vt:lpstr>PowerPoint Presentation</vt:lpstr>
      <vt:lpstr>Insert Data Only in Specified Columns </vt:lpstr>
      <vt:lpstr>What is a NULL Value? </vt:lpstr>
      <vt:lpstr>How to Test for NULL Values? </vt:lpstr>
      <vt:lpstr>PowerPoint Presentation</vt:lpstr>
      <vt:lpstr>PowerPoint Presentation</vt:lpstr>
      <vt:lpstr>The SQL UPDATE Statement </vt:lpstr>
      <vt:lpstr>PowerPoint Presentation</vt:lpstr>
      <vt:lpstr>PowerPoint Presentation</vt:lpstr>
      <vt:lpstr>The SQL DELETE Statement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</dc:title>
  <dc:creator>Shoaib Ahamed</dc:creator>
  <cp:lastModifiedBy>Shoaib Ahamed</cp:lastModifiedBy>
  <cp:revision>25</cp:revision>
  <dcterms:created xsi:type="dcterms:W3CDTF">2018-07-17T20:29:15Z</dcterms:created>
  <dcterms:modified xsi:type="dcterms:W3CDTF">2018-10-25T19:58:30Z</dcterms:modified>
</cp:coreProperties>
</file>