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7" r:id="rId27"/>
    <p:sldId id="281" r:id="rId28"/>
    <p:sldId id="283" r:id="rId29"/>
    <p:sldId id="284" r:id="rId30"/>
    <p:sldId id="285" r:id="rId31"/>
    <p:sldId id="282" r:id="rId32"/>
    <p:sldId id="286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4"/>
    <p:restoredTop sz="93966"/>
  </p:normalViewPr>
  <p:slideViewPr>
    <p:cSldViewPr snapToGrid="0" snapToObjects="1">
      <p:cViewPr varScale="1">
        <p:scale>
          <a:sx n="103" d="100"/>
          <a:sy n="103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315F-7518-7746-B3E5-8C6EDD80D4C8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A732-054F-D54C-8052-0F1899043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9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315F-7518-7746-B3E5-8C6EDD80D4C8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A732-054F-D54C-8052-0F1899043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2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315F-7518-7746-B3E5-8C6EDD80D4C8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A732-054F-D54C-8052-0F1899043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9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315F-7518-7746-B3E5-8C6EDD80D4C8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A732-054F-D54C-8052-0F1899043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315F-7518-7746-B3E5-8C6EDD80D4C8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A732-054F-D54C-8052-0F1899043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315F-7518-7746-B3E5-8C6EDD80D4C8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A732-054F-D54C-8052-0F1899043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4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315F-7518-7746-B3E5-8C6EDD80D4C8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A732-054F-D54C-8052-0F1899043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4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315F-7518-7746-B3E5-8C6EDD80D4C8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A732-054F-D54C-8052-0F1899043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3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315F-7518-7746-B3E5-8C6EDD80D4C8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A732-054F-D54C-8052-0F1899043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2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315F-7518-7746-B3E5-8C6EDD80D4C8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A732-054F-D54C-8052-0F1899043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9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315F-7518-7746-B3E5-8C6EDD80D4C8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A732-054F-D54C-8052-0F1899043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4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315F-7518-7746-B3E5-8C6EDD80D4C8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8A732-054F-D54C-8052-0F1899043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3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sql/sql_like.as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SQL: Session-Two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https://www.w3schools.com/</a:t>
            </a:r>
            <a:r>
              <a:rPr lang="en-US" dirty="0" err="1"/>
              <a:t>sql</a:t>
            </a:r>
            <a:r>
              <a:rPr lang="en-US" dirty="0"/>
              <a:t>/</a:t>
            </a:r>
            <a:r>
              <a:rPr lang="en-US" dirty="0" err="1"/>
              <a:t>trysql.asp?filename</a:t>
            </a:r>
            <a:r>
              <a:rPr lang="en-US" dirty="0"/>
              <a:t>=</a:t>
            </a:r>
            <a:r>
              <a:rPr lang="en-US" dirty="0" err="1"/>
              <a:t>trysql_select_all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3141"/>
            <a:ext cx="9925186" cy="5811838"/>
          </a:xfrm>
        </p:spPr>
      </p:pic>
    </p:spTree>
    <p:extLst>
      <p:ext uri="{BB962C8B-B14F-4D97-AF65-F5344CB8AC3E}">
        <p14:creationId xmlns:p14="http://schemas.microsoft.com/office/powerpoint/2010/main" val="18586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19029"/>
            <a:ext cx="10515600" cy="25411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14102"/>
            <a:ext cx="9105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2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88" y="2368074"/>
            <a:ext cx="9144000" cy="2717800"/>
          </a:xfrm>
        </p:spPr>
      </p:pic>
    </p:spTree>
    <p:extLst>
      <p:ext uri="{BB962C8B-B14F-4D97-AF65-F5344CB8AC3E}">
        <p14:creationId xmlns:p14="http://schemas.microsoft.com/office/powerpoint/2010/main" val="46918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SQL LIKE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LIKE operator is used in a WHERE clause to search for a specified pattern in a column.</a:t>
            </a:r>
          </a:p>
          <a:p>
            <a:r>
              <a:rPr lang="en-US" dirty="0"/>
              <a:t>There are two wildcards used in conjunction with the LIKE operator:</a:t>
            </a:r>
          </a:p>
          <a:p>
            <a:r>
              <a:rPr lang="en-US" dirty="0"/>
              <a:t>% - The percent sign represents zero, one, or multiple characters</a:t>
            </a:r>
          </a:p>
          <a:p>
            <a:r>
              <a:rPr lang="en-US" dirty="0"/>
              <a:t>_ - The underscore represents a single character</a:t>
            </a:r>
          </a:p>
          <a:p>
            <a:r>
              <a:rPr lang="en-US" dirty="0"/>
              <a:t>The percent sign and the underscore can also be used in combinations!</a:t>
            </a:r>
          </a:p>
        </p:txBody>
      </p:sp>
    </p:spTree>
    <p:extLst>
      <p:ext uri="{BB962C8B-B14F-4D97-AF65-F5344CB8AC3E}">
        <p14:creationId xmlns:p14="http://schemas.microsoft.com/office/powerpoint/2010/main" val="122497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62" y="0"/>
            <a:ext cx="9928476" cy="6176963"/>
          </a:xfrm>
        </p:spPr>
      </p:pic>
    </p:spTree>
    <p:extLst>
      <p:ext uri="{BB962C8B-B14F-4D97-AF65-F5344CB8AC3E}">
        <p14:creationId xmlns:p14="http://schemas.microsoft.com/office/powerpoint/2010/main" val="20790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72" y="0"/>
            <a:ext cx="10221004" cy="6998781"/>
          </a:xfrm>
        </p:spPr>
      </p:pic>
    </p:spTree>
    <p:extLst>
      <p:ext uri="{BB962C8B-B14F-4D97-AF65-F5344CB8AC3E}">
        <p14:creationId xmlns:p14="http://schemas.microsoft.com/office/powerpoint/2010/main" val="107616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35" y="0"/>
            <a:ext cx="8787714" cy="6817015"/>
          </a:xfrm>
        </p:spPr>
      </p:pic>
    </p:spTree>
    <p:extLst>
      <p:ext uri="{BB962C8B-B14F-4D97-AF65-F5344CB8AC3E}">
        <p14:creationId xmlns:p14="http://schemas.microsoft.com/office/powerpoint/2010/main" val="64048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Wildcard Characters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wildcard character is used to substitute any other character(s) in a string.</a:t>
            </a:r>
          </a:p>
          <a:p>
            <a:r>
              <a:rPr lang="en-US" dirty="0"/>
              <a:t>Wildcard characters are used with the </a:t>
            </a:r>
            <a:r>
              <a:rPr lang="en-US" dirty="0">
                <a:hlinkClick r:id="rId2"/>
              </a:rPr>
              <a:t>SQL LIKE</a:t>
            </a:r>
            <a:r>
              <a:rPr lang="en-US" dirty="0"/>
              <a:t> operator. The LIKE operator is used in a WHERE clause to search for a specified pattern in a column. </a:t>
            </a:r>
          </a:p>
          <a:p>
            <a:r>
              <a:rPr lang="en-US" dirty="0"/>
              <a:t>There are two wildcards used in conjunction with the LIKE operator:</a:t>
            </a:r>
          </a:p>
          <a:p>
            <a:r>
              <a:rPr lang="en-US" dirty="0"/>
              <a:t>% - The percent sign represents zero, one, or multiple characters</a:t>
            </a:r>
          </a:p>
          <a:p>
            <a:r>
              <a:rPr lang="en-US" dirty="0"/>
              <a:t>_ - The underscore represents a single character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98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5" y="886016"/>
            <a:ext cx="10842675" cy="4161351"/>
          </a:xfrm>
        </p:spPr>
      </p:pic>
    </p:spTree>
    <p:extLst>
      <p:ext uri="{BB962C8B-B14F-4D97-AF65-F5344CB8AC3E}">
        <p14:creationId xmlns:p14="http://schemas.microsoft.com/office/powerpoint/2010/main" val="1647570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58" y="2221008"/>
            <a:ext cx="9283700" cy="2755900"/>
          </a:xfrm>
        </p:spPr>
      </p:pic>
    </p:spTree>
    <p:extLst>
      <p:ext uri="{BB962C8B-B14F-4D97-AF65-F5344CB8AC3E}">
        <p14:creationId xmlns:p14="http://schemas.microsoft.com/office/powerpoint/2010/main" val="169428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SQL SELECT TOP Clause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SELECT TOP clause is used to specify the number of records to return.</a:t>
            </a:r>
          </a:p>
          <a:p>
            <a:r>
              <a:rPr lang="en-US" dirty="0"/>
              <a:t>The SELECT TOP clause is useful on large tables with thousands of records. Returning a large number of records can impact on performance.</a:t>
            </a:r>
          </a:p>
          <a:p>
            <a:r>
              <a:rPr lang="en-US" b="1" dirty="0"/>
              <a:t>Note:</a:t>
            </a:r>
            <a:r>
              <a:rPr lang="en-US" dirty="0"/>
              <a:t> Not all database systems support the SELECT TOP clause. MySQL supports the LIMIT clause to select a limited number of records, while Oracle uses ROWNUM.</a:t>
            </a:r>
          </a:p>
        </p:txBody>
      </p:sp>
    </p:spTree>
    <p:extLst>
      <p:ext uri="{BB962C8B-B14F-4D97-AF65-F5344CB8AC3E}">
        <p14:creationId xmlns:p14="http://schemas.microsoft.com/office/powerpoint/2010/main" val="30875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581434"/>
            <a:ext cx="9220200" cy="2108200"/>
          </a:xfrm>
        </p:spPr>
      </p:pic>
    </p:spTree>
    <p:extLst>
      <p:ext uri="{BB962C8B-B14F-4D97-AF65-F5344CB8AC3E}">
        <p14:creationId xmlns:p14="http://schemas.microsoft.com/office/powerpoint/2010/main" val="223385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16" y="1965230"/>
            <a:ext cx="9194800" cy="3048000"/>
          </a:xfrm>
        </p:spPr>
      </p:pic>
    </p:spTree>
    <p:extLst>
      <p:ext uri="{BB962C8B-B14F-4D97-AF65-F5344CB8AC3E}">
        <p14:creationId xmlns:p14="http://schemas.microsoft.com/office/powerpoint/2010/main" val="73545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158" y="2230152"/>
            <a:ext cx="9080500" cy="2298700"/>
          </a:xfrm>
        </p:spPr>
      </p:pic>
    </p:spTree>
    <p:extLst>
      <p:ext uri="{BB962C8B-B14F-4D97-AF65-F5344CB8AC3E}">
        <p14:creationId xmlns:p14="http://schemas.microsoft.com/office/powerpoint/2010/main" val="497340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2616994"/>
            <a:ext cx="9169400" cy="2768600"/>
          </a:xfrm>
        </p:spPr>
      </p:pic>
    </p:spTree>
    <p:extLst>
      <p:ext uri="{BB962C8B-B14F-4D97-AF65-F5344CB8AC3E}">
        <p14:creationId xmlns:p14="http://schemas.microsoft.com/office/powerpoint/2010/main" val="1808187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2209324"/>
            <a:ext cx="9118600" cy="2120900"/>
          </a:xfrm>
        </p:spPr>
      </p:pic>
    </p:spTree>
    <p:extLst>
      <p:ext uri="{BB962C8B-B14F-4D97-AF65-F5344CB8AC3E}">
        <p14:creationId xmlns:p14="http://schemas.microsoft.com/office/powerpoint/2010/main" val="1086125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90" y="866172"/>
            <a:ext cx="9232900" cy="28321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90" y="3757232"/>
            <a:ext cx="92710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92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9198"/>
            <a:ext cx="10515600" cy="1325563"/>
          </a:xfrm>
        </p:spPr>
        <p:txBody>
          <a:bodyPr/>
          <a:lstStyle/>
          <a:p>
            <a:r>
              <a:rPr lang="en-US" dirty="0"/>
              <a:t>The SQL IN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761"/>
            <a:ext cx="10515600" cy="4351338"/>
          </a:xfrm>
        </p:spPr>
        <p:txBody>
          <a:bodyPr/>
          <a:lstStyle/>
          <a:p>
            <a:r>
              <a:rPr lang="en-US" dirty="0"/>
              <a:t>The IN operator allows you to specify multiple values in a WHERE clause.</a:t>
            </a:r>
          </a:p>
          <a:p>
            <a:r>
              <a:rPr lang="en-US" dirty="0"/>
              <a:t>The IN operator is a shorthand for multiple OR conditions.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28" y="2840324"/>
            <a:ext cx="92583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97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Operator Examples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" y="2479580"/>
            <a:ext cx="9245600" cy="2019300"/>
          </a:xfrm>
        </p:spPr>
      </p:pic>
    </p:spTree>
    <p:extLst>
      <p:ext uri="{BB962C8B-B14F-4D97-AF65-F5344CB8AC3E}">
        <p14:creationId xmlns:p14="http://schemas.microsoft.com/office/powerpoint/2010/main" val="119758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70" y="2502694"/>
            <a:ext cx="9156700" cy="2082800"/>
          </a:xfrm>
        </p:spPr>
      </p:pic>
    </p:spTree>
    <p:extLst>
      <p:ext uri="{BB962C8B-B14F-4D97-AF65-F5344CB8AC3E}">
        <p14:creationId xmlns:p14="http://schemas.microsoft.com/office/powerpoint/2010/main" val="133657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SQL BETWEEN Operator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68" y="2496344"/>
            <a:ext cx="9118600" cy="2095500"/>
          </a:xfrm>
        </p:spPr>
      </p:pic>
    </p:spTree>
    <p:extLst>
      <p:ext uri="{BB962C8B-B14F-4D97-AF65-F5344CB8AC3E}">
        <p14:creationId xmlns:p14="http://schemas.microsoft.com/office/powerpoint/2010/main" val="210546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43" y="365125"/>
            <a:ext cx="10404457" cy="6047442"/>
          </a:xfrm>
        </p:spPr>
      </p:pic>
    </p:spTree>
    <p:extLst>
      <p:ext uri="{BB962C8B-B14F-4D97-AF65-F5344CB8AC3E}">
        <p14:creationId xmlns:p14="http://schemas.microsoft.com/office/powerpoint/2010/main" val="120048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SQL BETWEEN Operator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BETWEEN operator selects values within a given range. The values can be numbers, text, or dates.</a:t>
            </a:r>
          </a:p>
          <a:p>
            <a:r>
              <a:rPr lang="en-US" dirty="0"/>
              <a:t>The BETWEEN operator is inclusive: begin and end values are included. 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16" y="4001294"/>
            <a:ext cx="92456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5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SQL query to see all the records from ‘Products’ table.</a:t>
            </a:r>
          </a:p>
          <a:p>
            <a:r>
              <a:rPr lang="en-US" dirty="0" smtClean="0"/>
              <a:t>Write a SQL </a:t>
            </a:r>
            <a:r>
              <a:rPr lang="en-US" dirty="0"/>
              <a:t>statement selects all products with a price BETWEEN 10 and </a:t>
            </a:r>
            <a:r>
              <a:rPr lang="en-US" dirty="0" smtClean="0"/>
              <a:t>20.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62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Solutions: </a:t>
            </a: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SELECT</a:t>
            </a:r>
            <a:r>
              <a:rPr lang="en-US" dirty="0">
                <a:solidFill>
                  <a:srgbClr val="FF0000"/>
                </a:solidFill>
              </a:rPr>
              <a:t> * FROM Products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WHERE Price BETWEEN 10 AND 20;</a:t>
            </a:r>
          </a:p>
        </p:txBody>
      </p:sp>
    </p:spTree>
    <p:extLst>
      <p:ext uri="{BB962C8B-B14F-4D97-AF65-F5344CB8AC3E}">
        <p14:creationId xmlns:p14="http://schemas.microsoft.com/office/powerpoint/2010/main" val="591901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BETWEEN Example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54" y="2590070"/>
            <a:ext cx="9029700" cy="1981200"/>
          </a:xfrm>
        </p:spPr>
      </p:pic>
    </p:spTree>
    <p:extLst>
      <p:ext uri="{BB962C8B-B14F-4D97-AF65-F5344CB8AC3E}">
        <p14:creationId xmlns:p14="http://schemas.microsoft.com/office/powerpoint/2010/main" val="1694810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 with IN 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SQL statement selects all products with a price BETWEEN 10 and 20. In addition; do not show products with a </a:t>
            </a:r>
            <a:r>
              <a:rPr lang="en-US" dirty="0" err="1"/>
              <a:t>CategoryID</a:t>
            </a:r>
            <a:r>
              <a:rPr lang="en-US" dirty="0"/>
              <a:t> of 1,2, or 3: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12" y="3630168"/>
            <a:ext cx="90297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50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 Text Values 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SQL statement selects all products with a </a:t>
            </a:r>
            <a:r>
              <a:rPr lang="en-US" dirty="0" err="1"/>
              <a:t>ProductName</a:t>
            </a:r>
            <a:r>
              <a:rPr lang="en-US" dirty="0"/>
              <a:t> BETWEEN 'Carnarvon Tigers' and 'Mozzarella di Giovanni':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20" y="3334544"/>
            <a:ext cx="89789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069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BETWEEN Text Values 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6563"/>
            <a:ext cx="10515600" cy="4351338"/>
          </a:xfrm>
        </p:spPr>
        <p:txBody>
          <a:bodyPr/>
          <a:lstStyle/>
          <a:p>
            <a:r>
              <a:rPr lang="en-US" dirty="0"/>
              <a:t>The following SQL statement selects all products with a </a:t>
            </a:r>
            <a:r>
              <a:rPr lang="en-US" dirty="0" err="1"/>
              <a:t>ProductName</a:t>
            </a:r>
            <a:r>
              <a:rPr lang="en-US" dirty="0"/>
              <a:t> NOT BETWEEN 'Carnarvon Tigers' and 'Mozzarella di Giovanni':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416" y="3380232"/>
            <a:ext cx="89408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486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SLQ statement that shows all the record in Orders table.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28" y="2169160"/>
            <a:ext cx="9118600" cy="232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228" y="4638866"/>
            <a:ext cx="91059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04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23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457266"/>
            <a:ext cx="10502900" cy="16891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238507"/>
            <a:ext cx="10541000" cy="222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4403563"/>
            <a:ext cx="10490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439738"/>
            <a:ext cx="10490200" cy="25019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57" y="3140023"/>
            <a:ext cx="104394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1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771122"/>
            <a:ext cx="10464800" cy="2413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98" y="3590119"/>
            <a:ext cx="105029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3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SQL MIN() and MAX()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MIN() function returns the smallest value of the selected column.</a:t>
            </a:r>
          </a:p>
          <a:p>
            <a:r>
              <a:rPr lang="en-US" dirty="0"/>
              <a:t>The MAX() function returns the largest value of the selected column.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83" y="3368039"/>
            <a:ext cx="4627579" cy="26443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990" y="3368038"/>
            <a:ext cx="5073810" cy="26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1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556832"/>
            <a:ext cx="10325100" cy="2717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3708908"/>
            <a:ext cx="92964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95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SQL COUNT(), AVG() and SUM()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COUNT() function returns the number of rows that matches a specified criteria.</a:t>
            </a:r>
          </a:p>
          <a:p>
            <a:r>
              <a:rPr lang="en-US" dirty="0"/>
              <a:t>The AVG() function returns the average value of a numeric column.</a:t>
            </a:r>
          </a:p>
          <a:p>
            <a:r>
              <a:rPr lang="en-US" dirty="0"/>
              <a:t>The SUM() function returns the total sum of a numeric column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Exercise: write a SQL query to see all the records from </a:t>
            </a:r>
            <a:r>
              <a:rPr lang="en-US" dirty="0"/>
              <a:t>"</a:t>
            </a:r>
            <a:r>
              <a:rPr lang="en-US" dirty="0" err="1"/>
              <a:t>OrderDetails</a:t>
            </a:r>
            <a:r>
              <a:rPr lang="en-US" dirty="0"/>
              <a:t>" </a:t>
            </a:r>
            <a:r>
              <a:rPr lang="en-US" dirty="0">
                <a:solidFill>
                  <a:srgbClr val="FF0000"/>
                </a:solidFill>
              </a:rPr>
              <a:t>table in the </a:t>
            </a:r>
            <a:r>
              <a:rPr lang="en-US" dirty="0" err="1">
                <a:solidFill>
                  <a:srgbClr val="FF0000"/>
                </a:solidFill>
              </a:rPr>
              <a:t>Northwind</a:t>
            </a:r>
            <a:r>
              <a:rPr lang="en-US" dirty="0">
                <a:solidFill>
                  <a:srgbClr val="FF0000"/>
                </a:solidFill>
              </a:rPr>
              <a:t> sample </a:t>
            </a:r>
            <a:r>
              <a:rPr lang="en-US" dirty="0" smtClean="0">
                <a:solidFill>
                  <a:srgbClr val="FF0000"/>
                </a:solidFill>
              </a:rPr>
              <a:t>database.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78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460</Words>
  <Application>Microsoft Macintosh PowerPoint</Application>
  <PresentationFormat>Widescreen</PresentationFormat>
  <Paragraphs>49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Calibri</vt:lpstr>
      <vt:lpstr>Calibri Light</vt:lpstr>
      <vt:lpstr>Arial</vt:lpstr>
      <vt:lpstr>Office Theme</vt:lpstr>
      <vt:lpstr>SQL: Session-Two</vt:lpstr>
      <vt:lpstr>The SQL SELECT TOP Clause </vt:lpstr>
      <vt:lpstr>PowerPoint Presentation</vt:lpstr>
      <vt:lpstr>xx</vt:lpstr>
      <vt:lpstr>PowerPoint Presentation</vt:lpstr>
      <vt:lpstr>PowerPoint Presentation</vt:lpstr>
      <vt:lpstr>The SQL MIN() and MAX() Functions </vt:lpstr>
      <vt:lpstr>PowerPoint Presentation</vt:lpstr>
      <vt:lpstr>The SQL COUNT(), AVG() and SUM() Functions </vt:lpstr>
      <vt:lpstr>PowerPoint Presentation</vt:lpstr>
      <vt:lpstr>PowerPoint Presentation</vt:lpstr>
      <vt:lpstr>PowerPoint Presentation</vt:lpstr>
      <vt:lpstr>The SQL LIKE Operator</vt:lpstr>
      <vt:lpstr>PowerPoint Presentation</vt:lpstr>
      <vt:lpstr>PowerPoint Presentation</vt:lpstr>
      <vt:lpstr>PowerPoint Presentation</vt:lpstr>
      <vt:lpstr>SQL Wildcard Characters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SQL IN Operator</vt:lpstr>
      <vt:lpstr>IN Operator Examples </vt:lpstr>
      <vt:lpstr>PowerPoint Presentation</vt:lpstr>
      <vt:lpstr>The SQL BETWEEN Operator </vt:lpstr>
      <vt:lpstr>The SQL BETWEEN Operator </vt:lpstr>
      <vt:lpstr>PowerPoint Presentation</vt:lpstr>
      <vt:lpstr>PowerPoint Presentation</vt:lpstr>
      <vt:lpstr>NOT BETWEEN Example </vt:lpstr>
      <vt:lpstr>BETWEEN with IN Example </vt:lpstr>
      <vt:lpstr>BETWEEN Text Values Example </vt:lpstr>
      <vt:lpstr>NOT BETWEEN Text Values Example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Shoaib Ahamed</dc:creator>
  <cp:lastModifiedBy>Shoaib Ahamed</cp:lastModifiedBy>
  <cp:revision>18</cp:revision>
  <dcterms:created xsi:type="dcterms:W3CDTF">2018-10-30T19:16:41Z</dcterms:created>
  <dcterms:modified xsi:type="dcterms:W3CDTF">2018-10-30T23:28:07Z</dcterms:modified>
</cp:coreProperties>
</file>