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8"/>
  </p:notesMasterIdLst>
  <p:handoutMasterIdLst>
    <p:handoutMasterId r:id="rId49"/>
  </p:handoutMasterIdLst>
  <p:sldIdLst>
    <p:sldId id="301"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05"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364" autoAdjust="0"/>
  </p:normalViewPr>
  <p:slideViewPr>
    <p:cSldViewPr snapToGrid="0" snapToObjects="1">
      <p:cViewPr varScale="1">
        <p:scale>
          <a:sx n="70" d="100"/>
          <a:sy n="70" d="100"/>
        </p:scale>
        <p:origin x="11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36593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7.3, p. 437</a:t>
            </a:r>
          </a:p>
          <a:p>
            <a:pPr lvl="0" defTabSz="914400">
              <a:defRPr/>
            </a:pPr>
            <a:r>
              <a:rPr lang="en-US">
                <a:solidFill>
                  <a:prstClr val="black"/>
                </a:solidFill>
                <a:ea typeface="+mn-ea"/>
                <a:cs typeface="+mn-cs"/>
              </a:rPr>
              <a:t>Mobile marketing is aimed often at local audiences and is the fastest growing form of online marketing, followed closely by social marketing on social networks. Mobile local is in its infancy but it is also growing far faster than traditional desktop marketing.</a:t>
            </a:r>
          </a:p>
          <a:p>
            <a:pPr lvl="0" defTabSz="914400"/>
            <a:r>
              <a:rPr lang="en-US">
                <a:solidFill>
                  <a:prstClr val="black"/>
                </a:solidFill>
                <a:ea typeface="+mn-ea"/>
                <a:cs typeface="+mn-cs"/>
              </a:rPr>
              <a:t>SOURCES: Based on data from eMarketer, Inc., 2017a, 2017b, 2016a, BIA/Kelsey, 2017a.</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7258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7.4, Page 438</a:t>
            </a:r>
          </a:p>
          <a:p>
            <a:pPr lvl="0" defTabSz="914400">
              <a:defRPr/>
            </a:pPr>
            <a:r>
              <a:rPr lang="en-US">
                <a:solidFill>
                  <a:prstClr val="black"/>
                </a:solidFill>
                <a:ea typeface="+mn-ea"/>
                <a:cs typeface="+mn-cs"/>
              </a:rPr>
              <a:t>The social marketing process has five steps.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4060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7.5, Page 467.</a:t>
            </a:r>
          </a:p>
          <a:p>
            <a:pPr lvl="0" defTabSz="914400"/>
            <a:r>
              <a:rPr lang="en-US">
                <a:solidFill>
                  <a:prstClr val="black"/>
                </a:solidFill>
                <a:ea typeface="+mn-ea"/>
                <a:cs typeface="+mn-cs"/>
              </a:rPr>
              <a:t>M-commerce in the retail and travel industries is expected to grow to over $513 billion by 2021, surpassing the amount generated by desktop-based “traditional” e-commerce.</a:t>
            </a:r>
          </a:p>
          <a:p>
            <a:pPr lvl="0" defTabSz="914400"/>
            <a:r>
              <a:rPr lang="en-US">
                <a:solidFill>
                  <a:prstClr val="black"/>
                </a:solidFill>
                <a:ea typeface="+mn-ea"/>
                <a:cs typeface="+mn-cs"/>
              </a:rPr>
              <a:t>SOURCES: Based on data from eMarketer, Inc., 2017h, 2017i, 2017k.</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56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7.8, Page 471.</a:t>
            </a:r>
          </a:p>
          <a:p>
            <a:pPr lvl="0" defTabSz="914400"/>
            <a:r>
              <a:rPr lang="en-US">
                <a:solidFill>
                  <a:prstClr val="black"/>
                </a:solidFill>
                <a:ea typeface="+mn-ea"/>
                <a:cs typeface="+mn-cs"/>
              </a:rPr>
              <a:t>Mobile advertising is still dominated by Google and its search engine, but Facebook has gained significant market share in the last four years.</a:t>
            </a:r>
          </a:p>
          <a:p>
            <a:pPr lvl="0" defTabSz="914400"/>
            <a:r>
              <a:rPr lang="en-US">
                <a:solidFill>
                  <a:prstClr val="black"/>
                </a:solidFill>
                <a:ea typeface="+mn-ea"/>
                <a:cs typeface="+mn-cs"/>
              </a:rPr>
              <a:t>SOURCE: Based on data from eMarketer, Inc., 2017m.</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519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7.9, page 473</a:t>
            </a:r>
          </a:p>
          <a:p>
            <a:pPr lvl="0" defTabSz="914400"/>
            <a:r>
              <a:rPr lang="en-US">
                <a:solidFill>
                  <a:prstClr val="black"/>
                </a:solidFill>
                <a:ea typeface="+mn-ea"/>
                <a:cs typeface="+mn-cs"/>
              </a:rPr>
              <a:t>Search engine advertising is the most popular mobile marketing format.</a:t>
            </a:r>
          </a:p>
          <a:p>
            <a:pPr lvl="0" defTabSz="914400"/>
            <a:r>
              <a:rPr lang="en-US">
                <a:solidFill>
                  <a:prstClr val="black"/>
                </a:solidFill>
                <a:ea typeface="+mn-ea"/>
                <a:cs typeface="+mn-cs"/>
              </a:rPr>
              <a:t>SOURCE: Based on data from eMarketer, Inc., 2017n.</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62554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7.10, page 478.</a:t>
            </a:r>
          </a:p>
          <a:p>
            <a:pPr lvl="0" defTabSz="914400"/>
            <a:r>
              <a:rPr lang="en-US">
                <a:solidFill>
                  <a:prstClr val="black"/>
                </a:solidFill>
                <a:ea typeface="+mn-ea"/>
                <a:cs typeface="+mn-cs"/>
              </a:rPr>
              <a:t>The effectiveness of a branding campaign utilizing the mobile platform and social marketing can be measured by examining the number of Likes, posts, page views, time on site, and unique visitors.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280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a:solidFill>
                  <a:prstClr val="black"/>
                </a:solidFill>
                <a:ea typeface="+mn-ea"/>
                <a:cs typeface="+mn-cs"/>
              </a:rPr>
              <a:t>Figure 7.11, Page 480.</a:t>
            </a:r>
          </a:p>
          <a:p>
            <a:pPr lvl="0" defTabSz="914400"/>
            <a:r>
              <a:rPr lang="en-US">
                <a:solidFill>
                  <a:prstClr val="black"/>
                </a:solidFill>
                <a:ea typeface="+mn-ea"/>
                <a:cs typeface="+mn-cs"/>
              </a:rPr>
              <a:t>Local online marketing will account for about $51 billion in marketing expenditures in 2017, with location-based mobile expected to account for $16 billion of that amount.</a:t>
            </a:r>
          </a:p>
          <a:p>
            <a:pPr lvl="0" defTabSz="914400"/>
            <a:r>
              <a:rPr lang="en-US">
                <a:solidFill>
                  <a:prstClr val="black"/>
                </a:solidFill>
                <a:ea typeface="+mn-ea"/>
                <a:cs typeface="+mn-cs"/>
              </a:rPr>
              <a:t>SOURCES: Based on data from eMarketer, Inc., 2016b, 2016c; BIA/Kelsey, 2017b, 2016.</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406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3" hasCustomPrompt="1"/>
          </p:nvPr>
        </p:nvSpPr>
        <p:spPr>
          <a:xfrm>
            <a:off x="2670048" y="6449931"/>
            <a:ext cx="6089854" cy="231285"/>
          </a:xfrm>
        </p:spPr>
        <p:txBody>
          <a:bodyPr anchor="ctr"/>
          <a:lstStyle>
            <a:lvl1pPr marL="101600" indent="0">
              <a:buNone/>
              <a:defRPr/>
            </a:lvl1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5"/>
          <p:cNvSpPr>
            <a:spLocks noGrp="1"/>
          </p:cNvSpPr>
          <p:nvPr>
            <p:ph type="body" idx="14" hasCustomPrompt="1"/>
          </p:nvPr>
        </p:nvSpPr>
        <p:spPr>
          <a:xfrm>
            <a:off x="2670048" y="6449931"/>
            <a:ext cx="6089854" cy="231285"/>
          </a:xfrm>
        </p:spPr>
        <p:txBody>
          <a:bodyPr anchor="ctr"/>
          <a:lstStyle>
            <a:lvl1pPr marL="101600" indent="0">
              <a:buNone/>
              <a:defRPr/>
            </a:lvl1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958041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1/27/2018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371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50212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35366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6784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220183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1/27/2018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65510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994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898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01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472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015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319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4552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02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2185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496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1758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701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791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705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9830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1/27/2018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8795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951138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0009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8">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70048" y="6449931"/>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2019, 2018, 2017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71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
          <p:cNvSpPr>
            <a:spLocks noGrp="1"/>
          </p:cNvSpPr>
          <p:nvPr>
            <p:ph type="title"/>
          </p:nvPr>
        </p:nvSpPr>
        <p:spPr>
          <a:xfrm>
            <a:off x="457199" y="216000"/>
            <a:ext cx="8229600" cy="1098000"/>
          </a:xfrm>
        </p:spPr>
        <p:txBody>
          <a:bodyPr anchor="b"/>
          <a:lstStyle/>
          <a:p>
            <a:r>
              <a:rPr lang="en-US" dirty="0" smtClean="0"/>
              <a:t>E-Commerce 2018: Business. Technology. Society</a:t>
            </a:r>
            <a:endParaRPr lang="en-US" dirty="0"/>
          </a:p>
        </p:txBody>
      </p:sp>
      <p:sp>
        <p:nvSpPr>
          <p:cNvPr id="3" name="Text Placeholder 2"/>
          <p:cNvSpPr>
            <a:spLocks noGrp="1"/>
          </p:cNvSpPr>
          <p:nvPr>
            <p:ph type="body" idx="1"/>
          </p:nvPr>
        </p:nvSpPr>
        <p:spPr>
          <a:xfrm>
            <a:off x="457200" y="1452647"/>
            <a:ext cx="8229599" cy="374286"/>
          </a:xfrm>
        </p:spPr>
        <p:txBody>
          <a:bodyPr/>
          <a:lstStyle/>
          <a:p>
            <a:pPr eaLnBrk="1" hangingPunct="1">
              <a:spcBef>
                <a:spcPct val="0"/>
              </a:spcBef>
              <a:defRPr/>
            </a:pPr>
            <a:r>
              <a:rPr lang="en-US" altLang="en-US" dirty="0" smtClean="0">
                <a:latin typeface="+mn-lt"/>
              </a:rPr>
              <a:t>Fourteenth </a:t>
            </a:r>
            <a:r>
              <a:rPr lang="en-US" altLang="en-US" dirty="0">
                <a:latin typeface="+mn-lt"/>
              </a:rPr>
              <a:t>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7</a:t>
            </a:r>
            <a:endParaRPr lang="en-US" b="1" dirty="0">
              <a:latin typeface="+mn-lt"/>
            </a:endParaRPr>
          </a:p>
        </p:txBody>
      </p:sp>
      <p:sp>
        <p:nvSpPr>
          <p:cNvPr id="5" name="Text Placeholder 4"/>
          <p:cNvSpPr>
            <a:spLocks noGrp="1"/>
          </p:cNvSpPr>
          <p:nvPr>
            <p:ph type="body" idx="3"/>
          </p:nvPr>
        </p:nvSpPr>
        <p:spPr>
          <a:xfrm>
            <a:off x="4876800" y="3143957"/>
            <a:ext cx="3657600" cy="1496282"/>
          </a:xfrm>
        </p:spPr>
        <p:txBody>
          <a:bodyPr/>
          <a:lstStyle/>
          <a:p>
            <a:pPr algn="ctr"/>
            <a:r>
              <a:rPr lang="en-US" dirty="0">
                <a:solidFill>
                  <a:schemeClr val="tx1"/>
                </a:solidFill>
                <a:latin typeface="+mn-lt"/>
              </a:rPr>
              <a:t>Social, Mobile, and Local Marketing</a:t>
            </a:r>
          </a:p>
        </p:txBody>
      </p:sp>
      <p:pic>
        <p:nvPicPr>
          <p:cNvPr id="8" name="Picture 7" descr="Front Cover: E-Commerce 2018: Business. Technology. Society Fourteenth Edition by Laudon and Traver."/>
          <p:cNvPicPr>
            <a:picLocks noChangeAspect="1"/>
          </p:cNvPicPr>
          <p:nvPr/>
        </p:nvPicPr>
        <p:blipFill>
          <a:blip r:embed="rId3"/>
          <a:stretch>
            <a:fillRect/>
          </a:stretch>
        </p:blipFill>
        <p:spPr>
          <a:xfrm>
            <a:off x="673293" y="1965581"/>
            <a:ext cx="3506821" cy="4367210"/>
          </a:xfrm>
          <a:prstGeom prst="rect">
            <a:avLst/>
          </a:prstGeom>
          <a:ln w="9525">
            <a:solidFill>
              <a:schemeClr val="tx1"/>
            </a:solidFill>
          </a:ln>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2019, </a:t>
            </a:r>
            <a:r>
              <a:rPr lang="en-US" alt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2018, 2017</a:t>
            </a:r>
            <a:r>
              <a:rPr lang="en-US" altLang="en-US" sz="1200" dirty="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Facebook Marketing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Reactions Buttons</a:t>
            </a:r>
          </a:p>
          <a:p>
            <a:pPr marL="255651" lvl="0" indent="-255651">
              <a:spcAft>
                <a:spcPct val="0"/>
              </a:spcAft>
              <a:buSzPts val="2400"/>
              <a:tabLst/>
            </a:pPr>
            <a:r>
              <a:rPr lang="en-US" sz="2400" kern="1200" dirty="0">
                <a:solidFill>
                  <a:srgbClr val="000000"/>
                </a:solidFill>
                <a:latin typeface="Arial (Body)"/>
                <a:ea typeface="+mn-ea"/>
                <a:cs typeface="+mn-cs"/>
              </a:rPr>
              <a:t>Brand Pages</a:t>
            </a:r>
          </a:p>
          <a:p>
            <a:pPr marL="255651" lvl="0" indent="-255651">
              <a:spcAft>
                <a:spcPct val="0"/>
              </a:spcAft>
              <a:buSzPts val="2400"/>
              <a:tabLst/>
            </a:pPr>
            <a:r>
              <a:rPr lang="en-US" sz="2400" kern="1200" dirty="0">
                <a:solidFill>
                  <a:srgbClr val="000000"/>
                </a:solidFill>
                <a:latin typeface="Arial (Body)"/>
                <a:ea typeface="+mn-ea"/>
                <a:cs typeface="+mn-cs"/>
              </a:rPr>
              <a:t>News Feed Page Post Ads</a:t>
            </a:r>
          </a:p>
          <a:p>
            <a:pPr marL="255651" lvl="0" indent="-255651">
              <a:spcAft>
                <a:spcPct val="0"/>
              </a:spcAft>
              <a:buSzPts val="2400"/>
              <a:tabLst/>
            </a:pPr>
            <a:r>
              <a:rPr lang="en-US" sz="2400" kern="1200" dirty="0">
                <a:solidFill>
                  <a:srgbClr val="000000"/>
                </a:solidFill>
                <a:latin typeface="Arial (Body)"/>
                <a:ea typeface="+mn-ea"/>
                <a:cs typeface="+mn-cs"/>
              </a:rPr>
              <a:t>Right-Hand Column Sidebar Ads</a:t>
            </a:r>
          </a:p>
          <a:p>
            <a:pPr marL="255651" lvl="0" indent="-255651">
              <a:spcAft>
                <a:spcPct val="0"/>
              </a:spcAft>
              <a:buSzPts val="2400"/>
              <a:tabLst/>
            </a:pPr>
            <a:r>
              <a:rPr lang="en-US" sz="2400" kern="1200" dirty="0">
                <a:solidFill>
                  <a:srgbClr val="000000"/>
                </a:solidFill>
                <a:latin typeface="Arial (Body)"/>
                <a:ea typeface="+mn-ea"/>
                <a:cs typeface="+mn-cs"/>
              </a:rPr>
              <a:t>Facebook Life</a:t>
            </a:r>
          </a:p>
          <a:p>
            <a:pPr marL="255651" lvl="0" indent="-255651">
              <a:spcAft>
                <a:spcPct val="0"/>
              </a:spcAft>
              <a:buSzPts val="2400"/>
              <a:tabLst/>
            </a:pPr>
            <a:r>
              <a:rPr lang="en-US" sz="2400" kern="1200" dirty="0">
                <a:solidFill>
                  <a:srgbClr val="000000"/>
                </a:solidFill>
                <a:latin typeface="Arial (Body)"/>
                <a:ea typeface="+mn-ea"/>
                <a:cs typeface="+mn-cs"/>
              </a:rPr>
              <a:t>Video Ads/Mobile Ads</a:t>
            </a:r>
          </a:p>
          <a:p>
            <a:pPr marL="255651" lvl="0" indent="-255651">
              <a:spcAft>
                <a:spcPct val="0"/>
              </a:spcAft>
              <a:buSzPts val="2400"/>
              <a:tabLst/>
            </a:pPr>
            <a:r>
              <a:rPr lang="en-US" sz="2400" kern="1200" dirty="0">
                <a:solidFill>
                  <a:srgbClr val="000000"/>
                </a:solidFill>
                <a:latin typeface="Arial (Body)"/>
                <a:ea typeface="+mn-ea"/>
                <a:cs typeface="+mn-cs"/>
              </a:rPr>
              <a:t>Facebook Messenger</a:t>
            </a:r>
          </a:p>
          <a:p>
            <a:pPr marL="255651" lvl="0" indent="-255651">
              <a:spcAft>
                <a:spcPct val="0"/>
              </a:spcAft>
              <a:buSzPts val="2400"/>
              <a:tabLst/>
            </a:pPr>
            <a:r>
              <a:rPr lang="en-US" sz="2400" kern="1200" dirty="0">
                <a:solidFill>
                  <a:srgbClr val="000000"/>
                </a:solidFill>
                <a:latin typeface="Arial (Body)"/>
                <a:ea typeface="+mn-ea"/>
                <a:cs typeface="+mn-cs"/>
              </a:rPr>
              <a:t>Facebook Exchange </a:t>
            </a:r>
            <a:r>
              <a:rPr lang="en-US" sz="2400" kern="1200" dirty="0" smtClean="0">
                <a:solidFill>
                  <a:srgbClr val="000000"/>
                </a:solidFill>
                <a:latin typeface="Arial (Body)"/>
                <a:ea typeface="+mn-ea"/>
                <a:cs typeface="+mn-cs"/>
              </a:rPr>
              <a:t>(F</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B</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X)</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14995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Typical Facebook Marketing Campaign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Establish Facebook brand page</a:t>
            </a:r>
          </a:p>
          <a:p>
            <a:pPr marL="255651" lvl="0" indent="-255651">
              <a:spcAft>
                <a:spcPct val="0"/>
              </a:spcAft>
              <a:buSzPts val="2400"/>
              <a:tabLst/>
            </a:pPr>
            <a:r>
              <a:rPr lang="en-US" sz="2400" kern="1200" dirty="0">
                <a:solidFill>
                  <a:srgbClr val="000000"/>
                </a:solidFill>
                <a:latin typeface="Arial (Body)"/>
                <a:ea typeface="+mn-ea"/>
                <a:cs typeface="+mn-cs"/>
              </a:rPr>
              <a:t>Use comment and feedback tools to develop fan comments</a:t>
            </a:r>
          </a:p>
          <a:p>
            <a:pPr marL="255651" lvl="0" indent="-255651">
              <a:spcAft>
                <a:spcPct val="0"/>
              </a:spcAft>
              <a:buSzPts val="2400"/>
              <a:tabLst/>
            </a:pPr>
            <a:r>
              <a:rPr lang="en-US" sz="2400" kern="1200" dirty="0">
                <a:solidFill>
                  <a:srgbClr val="000000"/>
                </a:solidFill>
                <a:latin typeface="Arial (Body)"/>
                <a:ea typeface="+mn-ea"/>
                <a:cs typeface="+mn-cs"/>
              </a:rPr>
              <a:t>Develop a community of users</a:t>
            </a:r>
          </a:p>
          <a:p>
            <a:pPr marL="255651" lvl="0" indent="-255651">
              <a:spcAft>
                <a:spcPct val="0"/>
              </a:spcAft>
              <a:buSzPts val="2400"/>
              <a:tabLst/>
            </a:pPr>
            <a:r>
              <a:rPr lang="en-US" sz="2400" kern="1200" dirty="0">
                <a:solidFill>
                  <a:srgbClr val="000000"/>
                </a:solidFill>
                <a:latin typeface="Arial (Body)"/>
                <a:ea typeface="+mn-ea"/>
                <a:cs typeface="+mn-cs"/>
              </a:rPr>
              <a:t>Encourage brand involvement through video, rich media, contests</a:t>
            </a:r>
          </a:p>
          <a:p>
            <a:pPr marL="255651" lvl="0" indent="-255651">
              <a:spcAft>
                <a:spcPct val="0"/>
              </a:spcAft>
              <a:buSzPts val="2400"/>
              <a:tabLst/>
            </a:pPr>
            <a:r>
              <a:rPr lang="en-US" sz="2400" kern="1200" dirty="0">
                <a:solidFill>
                  <a:srgbClr val="000000"/>
                </a:solidFill>
                <a:latin typeface="Arial (Body)"/>
                <a:ea typeface="+mn-ea"/>
                <a:cs typeface="+mn-cs"/>
              </a:rPr>
              <a:t>Use display ads for other Facebook pages and social search</a:t>
            </a:r>
          </a:p>
          <a:p>
            <a:pPr marL="255651" lvl="0" indent="-255651">
              <a:spcAft>
                <a:spcPct val="0"/>
              </a:spcAft>
              <a:buSzPts val="2400"/>
              <a:tabLst/>
            </a:pPr>
            <a:r>
              <a:rPr lang="en-US" sz="2400" kern="1200" dirty="0">
                <a:solidFill>
                  <a:srgbClr val="000000"/>
                </a:solidFill>
                <a:latin typeface="Arial (Body)"/>
                <a:ea typeface="+mn-ea"/>
                <a:cs typeface="+mn-cs"/>
              </a:rPr>
              <a:t>Display Like button liberally</a:t>
            </a:r>
          </a:p>
        </p:txBody>
      </p:sp>
    </p:spTree>
    <p:extLst>
      <p:ext uri="{BB962C8B-B14F-4D97-AF65-F5344CB8AC3E}">
        <p14:creationId xmlns:p14="http://schemas.microsoft.com/office/powerpoint/2010/main" val="2858123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Measuring Facebook Marketing Results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defRPr/>
            </a:pPr>
            <a:r>
              <a:rPr lang="en-US" sz="2200" kern="1200" dirty="0">
                <a:solidFill>
                  <a:srgbClr val="000000"/>
                </a:solidFill>
                <a:latin typeface="Arial (Body)"/>
                <a:ea typeface="+mn-ea"/>
                <a:cs typeface="+mn-cs"/>
              </a:rPr>
              <a:t>Basic metrics:</a:t>
            </a:r>
          </a:p>
          <a:p>
            <a:pPr marL="741553" lvl="1" indent="-284353">
              <a:spcAft>
                <a:spcPct val="0"/>
              </a:spcAft>
              <a:defRPr/>
            </a:pPr>
            <a:r>
              <a:rPr lang="en-US" sz="2200" kern="1200" dirty="0">
                <a:solidFill>
                  <a:srgbClr val="000000"/>
                </a:solidFill>
                <a:latin typeface="Arial (Body)"/>
                <a:ea typeface="ＭＳ Ｐゴシック" charset="0"/>
                <a:cs typeface="+mn-cs"/>
              </a:rPr>
              <a:t>Fan acquisition (impressions)</a:t>
            </a:r>
          </a:p>
          <a:p>
            <a:pPr marL="741553" lvl="1" indent="-284353">
              <a:spcAft>
                <a:spcPct val="0"/>
              </a:spcAft>
              <a:defRPr/>
            </a:pPr>
            <a:r>
              <a:rPr lang="en-US" sz="2200" kern="1200" dirty="0">
                <a:solidFill>
                  <a:srgbClr val="000000"/>
                </a:solidFill>
                <a:latin typeface="Arial (Body)"/>
                <a:ea typeface="ＭＳ Ｐゴシック" charset="0"/>
                <a:cs typeface="+mn-cs"/>
              </a:rPr>
              <a:t>Engagement (conversation rate)</a:t>
            </a:r>
          </a:p>
          <a:p>
            <a:pPr marL="741553" lvl="1" indent="-284353">
              <a:spcAft>
                <a:spcPct val="0"/>
              </a:spcAft>
              <a:defRPr/>
            </a:pPr>
            <a:r>
              <a:rPr lang="en-US" sz="2200" kern="1200" dirty="0">
                <a:solidFill>
                  <a:srgbClr val="000000"/>
                </a:solidFill>
                <a:latin typeface="Arial (Body)"/>
                <a:ea typeface="ＭＳ Ｐゴシック" charset="0"/>
                <a:cs typeface="+mn-cs"/>
              </a:rPr>
              <a:t>Amplification (reach)</a:t>
            </a:r>
          </a:p>
          <a:p>
            <a:pPr marL="741553" lvl="1" indent="-284353">
              <a:spcAft>
                <a:spcPct val="0"/>
              </a:spcAft>
              <a:defRPr/>
            </a:pPr>
            <a:r>
              <a:rPr lang="en-US" sz="2200" kern="1200" dirty="0">
                <a:solidFill>
                  <a:srgbClr val="000000"/>
                </a:solidFill>
                <a:latin typeface="Arial (Body)"/>
                <a:ea typeface="ＭＳ Ｐゴシック" charset="0"/>
                <a:cs typeface="+mn-cs"/>
              </a:rPr>
              <a:t>Community</a:t>
            </a:r>
          </a:p>
          <a:p>
            <a:pPr marL="741553" lvl="1" indent="-284353">
              <a:spcAft>
                <a:spcPct val="0"/>
              </a:spcAft>
              <a:defRPr/>
            </a:pPr>
            <a:r>
              <a:rPr lang="en-US" sz="2200" kern="1200" dirty="0">
                <a:solidFill>
                  <a:srgbClr val="000000"/>
                </a:solidFill>
                <a:latin typeface="Arial (Body)"/>
                <a:ea typeface="ＭＳ Ｐゴシック" charset="0"/>
                <a:cs typeface="+mn-cs"/>
              </a:rPr>
              <a:t>Brand strength/sales</a:t>
            </a:r>
          </a:p>
          <a:p>
            <a:pPr marL="255651" lvl="0" indent="-255651">
              <a:spcAft>
                <a:spcPct val="0"/>
              </a:spcAft>
              <a:tabLst/>
              <a:defRPr/>
            </a:pPr>
            <a:r>
              <a:rPr lang="en-US" sz="2200" kern="1200" dirty="0">
                <a:solidFill>
                  <a:srgbClr val="000000"/>
                </a:solidFill>
                <a:latin typeface="Arial (Body)"/>
                <a:ea typeface="+mn-ea"/>
                <a:cs typeface="+mn-cs"/>
              </a:rPr>
              <a:t>Facebook analytics tools</a:t>
            </a:r>
          </a:p>
          <a:p>
            <a:pPr marL="741553" lvl="1" indent="-284353">
              <a:spcAft>
                <a:spcPct val="0"/>
              </a:spcAft>
              <a:defRPr/>
            </a:pPr>
            <a:r>
              <a:rPr lang="en-US" sz="2200" kern="1200" dirty="0">
                <a:solidFill>
                  <a:srgbClr val="000000"/>
                </a:solidFill>
                <a:latin typeface="Arial (Body)"/>
                <a:ea typeface="ＭＳ Ｐゴシック" charset="0"/>
                <a:cs typeface="+mn-cs"/>
              </a:rPr>
              <a:t>Facebook Page Insights</a:t>
            </a:r>
          </a:p>
          <a:p>
            <a:pPr marL="741553" lvl="1" indent="-284353">
              <a:spcAft>
                <a:spcPct val="0"/>
              </a:spcAft>
              <a:defRPr/>
            </a:pPr>
            <a:r>
              <a:rPr lang="en-US" sz="2200" kern="1200" dirty="0">
                <a:solidFill>
                  <a:srgbClr val="000000"/>
                </a:solidFill>
                <a:latin typeface="Arial (Body)"/>
                <a:ea typeface="ＭＳ Ｐゴシック" charset="0"/>
                <a:cs typeface="+mn-cs"/>
              </a:rPr>
              <a:t>Social media management systems (HootSuite)</a:t>
            </a:r>
          </a:p>
          <a:p>
            <a:pPr marL="741553" lvl="1" indent="-284353">
              <a:spcAft>
                <a:spcPct val="0"/>
              </a:spcAft>
              <a:defRPr/>
            </a:pPr>
            <a:r>
              <a:rPr lang="en-US" sz="2200" kern="1200" dirty="0">
                <a:solidFill>
                  <a:srgbClr val="000000"/>
                </a:solidFill>
                <a:latin typeface="Arial (Body)"/>
                <a:ea typeface="ＭＳ Ｐゴシック" charset="0"/>
                <a:cs typeface="+mn-cs"/>
              </a:rPr>
              <a:t>Analytics providers (Google Analytics, Webtrends)</a:t>
            </a:r>
          </a:p>
        </p:txBody>
      </p:sp>
    </p:spTree>
    <p:extLst>
      <p:ext uri="{BB962C8B-B14F-4D97-AF65-F5344CB8AC3E}">
        <p14:creationId xmlns:p14="http://schemas.microsoft.com/office/powerpoint/2010/main" val="2010230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Technology: Optimizing Social Marketing with Simply Measured</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How do social media analytics help companies identify and attract customers?</a:t>
            </a:r>
          </a:p>
          <a:p>
            <a:pPr marL="741553" lvl="1" indent="-284353">
              <a:spcAft>
                <a:spcPct val="0"/>
              </a:spcAft>
              <a:buSzPts val="2400"/>
            </a:pPr>
            <a:r>
              <a:rPr lang="en-US" sz="2400" kern="1200" dirty="0">
                <a:solidFill>
                  <a:srgbClr val="000000"/>
                </a:solidFill>
                <a:latin typeface="Arial (Body)"/>
                <a:ea typeface="+mn-ea"/>
                <a:cs typeface="+mn-cs"/>
              </a:rPr>
              <a:t>What are the challenges in measuring the effectiveness of social marketing campaigns?</a:t>
            </a:r>
          </a:p>
          <a:p>
            <a:pPr marL="741553" lvl="1" indent="-284353">
              <a:spcAft>
                <a:spcPct val="0"/>
              </a:spcAft>
              <a:buSzPts val="2400"/>
            </a:pPr>
            <a:r>
              <a:rPr lang="en-US" sz="2400" kern="1200" dirty="0">
                <a:solidFill>
                  <a:srgbClr val="000000"/>
                </a:solidFill>
                <a:latin typeface="Arial (Body)"/>
                <a:ea typeface="+mn-ea"/>
                <a:cs typeface="+mn-cs"/>
              </a:rPr>
              <a:t>What advantages did Trek Bicycle find in using Simply </a:t>
            </a:r>
            <a:r>
              <a:rPr lang="en-US" sz="2400" kern="1200" dirty="0" smtClean="0">
                <a:solidFill>
                  <a:srgbClr val="000000"/>
                </a:solidFill>
                <a:latin typeface="Arial (Body)"/>
                <a:ea typeface="+mn-ea"/>
                <a:cs typeface="+mn-cs"/>
              </a:rPr>
              <a:t>Measured’s </a:t>
            </a:r>
            <a:r>
              <a:rPr lang="en-US" sz="2400" kern="1200" dirty="0">
                <a:solidFill>
                  <a:srgbClr val="000000"/>
                </a:solidFill>
                <a:latin typeface="Arial (Body)"/>
                <a:ea typeface="+mn-ea"/>
                <a:cs typeface="+mn-cs"/>
              </a:rPr>
              <a:t>analytics and tools?</a:t>
            </a:r>
          </a:p>
        </p:txBody>
      </p:sp>
    </p:spTree>
    <p:extLst>
      <p:ext uri="{BB962C8B-B14F-4D97-AF65-F5344CB8AC3E}">
        <p14:creationId xmlns:p14="http://schemas.microsoft.com/office/powerpoint/2010/main" val="3609628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Twitter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Real-time interaction with consumers</a:t>
            </a:r>
          </a:p>
          <a:p>
            <a:pPr marL="255651" lvl="0" indent="-255651">
              <a:spcAft>
                <a:spcPct val="0"/>
              </a:spcAft>
              <a:buSzPts val="2400"/>
              <a:tabLst/>
            </a:pPr>
            <a:r>
              <a:rPr lang="en-US" sz="2400" kern="1200" dirty="0">
                <a:solidFill>
                  <a:srgbClr val="000000"/>
                </a:solidFill>
                <a:latin typeface="Arial (Body)"/>
                <a:ea typeface="+mn-ea"/>
                <a:cs typeface="+mn-cs"/>
              </a:rPr>
              <a:t>Around 328 million active users worldwide</a:t>
            </a:r>
          </a:p>
          <a:p>
            <a:pPr marL="741553" lvl="1" indent="-284353">
              <a:spcAft>
                <a:spcPct val="0"/>
              </a:spcAft>
              <a:buSzPts val="2400"/>
            </a:pPr>
            <a:r>
              <a:rPr lang="en-US" sz="2400" kern="1200" dirty="0">
                <a:solidFill>
                  <a:srgbClr val="000000"/>
                </a:solidFill>
                <a:latin typeface="Arial (Body)"/>
                <a:ea typeface="+mn-ea"/>
                <a:cs typeface="+mn-cs"/>
              </a:rPr>
              <a:t>Over 90% access Twitter from mobile device</a:t>
            </a:r>
          </a:p>
          <a:p>
            <a:pPr marL="255651" lvl="0" indent="-255651">
              <a:spcAft>
                <a:spcPct val="0"/>
              </a:spcAft>
              <a:buSzPts val="2400"/>
              <a:tabLst/>
            </a:pPr>
            <a:r>
              <a:rPr lang="en-US" sz="2400" kern="1200" dirty="0">
                <a:solidFill>
                  <a:srgbClr val="000000"/>
                </a:solidFill>
                <a:latin typeface="Arial (Body)"/>
                <a:ea typeface="+mn-ea"/>
                <a:cs typeface="+mn-cs"/>
              </a:rPr>
              <a:t>Basic features</a:t>
            </a:r>
          </a:p>
          <a:p>
            <a:pPr marL="741553" lvl="1" indent="-284353">
              <a:spcAft>
                <a:spcPct val="0"/>
              </a:spcAft>
              <a:buSzPts val="2400"/>
            </a:pPr>
            <a:r>
              <a:rPr lang="en-US" sz="2400" kern="1200" dirty="0">
                <a:solidFill>
                  <a:srgbClr val="000000"/>
                </a:solidFill>
                <a:latin typeface="Arial (Body)"/>
                <a:ea typeface="+mn-ea"/>
                <a:cs typeface="+mn-cs"/>
              </a:rPr>
              <a:t>Tweets, retweets, followers, message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 </a:t>
            </a:r>
            <a:r>
              <a:rPr lang="en-US" sz="2400" kern="1200" dirty="0">
                <a:solidFill>
                  <a:srgbClr val="000000"/>
                </a:solidFill>
                <a:latin typeface="Arial (Body)"/>
                <a:ea typeface="+mn-ea"/>
                <a:cs typeface="+mn-cs"/>
              </a:rPr>
              <a:t>hashtag, mention, reply, links</a:t>
            </a:r>
          </a:p>
          <a:p>
            <a:pPr marL="741553" lvl="1" indent="-284353">
              <a:spcAft>
                <a:spcPct val="0"/>
              </a:spcAft>
              <a:buSzPts val="2400"/>
            </a:pPr>
            <a:r>
              <a:rPr lang="en-US" sz="2400" kern="1200" dirty="0">
                <a:solidFill>
                  <a:srgbClr val="000000"/>
                </a:solidFill>
                <a:latin typeface="Arial (Body)"/>
                <a:ea typeface="+mn-ea"/>
                <a:cs typeface="+mn-cs"/>
              </a:rPr>
              <a:t>Moments tab, Timeline</a:t>
            </a:r>
          </a:p>
        </p:txBody>
      </p:sp>
    </p:spTree>
    <p:extLst>
      <p:ext uri="{BB962C8B-B14F-4D97-AF65-F5344CB8AC3E}">
        <p14:creationId xmlns:p14="http://schemas.microsoft.com/office/powerpoint/2010/main" val="4159404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Twitter Marketing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defRPr/>
            </a:pPr>
            <a:r>
              <a:rPr lang="en-US" sz="2000" kern="1200" dirty="0">
                <a:solidFill>
                  <a:srgbClr val="000000"/>
                </a:solidFill>
                <a:latin typeface="Arial (Body)"/>
                <a:ea typeface="+mn-ea"/>
                <a:cs typeface="+mn-cs"/>
              </a:rPr>
              <a:t>Promoted Tweets</a:t>
            </a:r>
          </a:p>
          <a:p>
            <a:pPr marL="255651" lvl="0" indent="-255651">
              <a:spcAft>
                <a:spcPct val="0"/>
              </a:spcAft>
              <a:tabLst/>
              <a:defRPr/>
            </a:pPr>
            <a:r>
              <a:rPr lang="en-US" sz="2000" kern="1200" dirty="0">
                <a:solidFill>
                  <a:srgbClr val="000000"/>
                </a:solidFill>
                <a:latin typeface="Arial (Body)"/>
                <a:ea typeface="+mn-ea"/>
                <a:cs typeface="+mn-cs"/>
              </a:rPr>
              <a:t>Promoted Trends</a:t>
            </a:r>
          </a:p>
          <a:p>
            <a:pPr marL="255651" lvl="0" indent="-255651">
              <a:spcAft>
                <a:spcPct val="0"/>
              </a:spcAft>
              <a:tabLst/>
              <a:defRPr/>
            </a:pPr>
            <a:r>
              <a:rPr lang="en-US" sz="2000" kern="1200" dirty="0">
                <a:solidFill>
                  <a:srgbClr val="000000"/>
                </a:solidFill>
                <a:latin typeface="Arial (Body)"/>
                <a:ea typeface="+mn-ea"/>
                <a:cs typeface="+mn-cs"/>
              </a:rPr>
              <a:t>Promoted Accounts</a:t>
            </a:r>
          </a:p>
          <a:p>
            <a:pPr marL="255651" lvl="0" indent="-255651">
              <a:spcAft>
                <a:spcPct val="0"/>
              </a:spcAft>
              <a:tabLst/>
              <a:defRPr/>
            </a:pPr>
            <a:r>
              <a:rPr lang="en-US" sz="2000" kern="1200" dirty="0">
                <a:solidFill>
                  <a:srgbClr val="000000"/>
                </a:solidFill>
                <a:latin typeface="Arial (Body)"/>
                <a:ea typeface="+mn-ea"/>
                <a:cs typeface="+mn-cs"/>
              </a:rPr>
              <a:t>Enhanced Profile Page</a:t>
            </a:r>
          </a:p>
          <a:p>
            <a:pPr marL="255651" lvl="0" indent="-255651">
              <a:spcAft>
                <a:spcPct val="0"/>
              </a:spcAft>
              <a:tabLst/>
              <a:defRPr/>
            </a:pPr>
            <a:r>
              <a:rPr lang="en-US" sz="2000" kern="1200" dirty="0">
                <a:solidFill>
                  <a:srgbClr val="000000"/>
                </a:solidFill>
                <a:latin typeface="Arial (Body)"/>
                <a:ea typeface="+mn-ea"/>
                <a:cs typeface="+mn-cs"/>
              </a:rPr>
              <a:t>Amplify</a:t>
            </a:r>
          </a:p>
          <a:p>
            <a:pPr marL="255651" lvl="0" indent="-255651">
              <a:spcAft>
                <a:spcPct val="0"/>
              </a:spcAft>
              <a:tabLst/>
              <a:defRPr/>
            </a:pPr>
            <a:r>
              <a:rPr lang="en-US" sz="2000" kern="1200" dirty="0">
                <a:solidFill>
                  <a:srgbClr val="000000"/>
                </a:solidFill>
                <a:latin typeface="Arial (Body)"/>
                <a:ea typeface="+mn-ea"/>
                <a:cs typeface="+mn-cs"/>
              </a:rPr>
              <a:t>Promoted Video</a:t>
            </a:r>
          </a:p>
          <a:p>
            <a:pPr marL="255651" lvl="0" indent="-255651">
              <a:spcAft>
                <a:spcPct val="0"/>
              </a:spcAft>
              <a:tabLst/>
              <a:defRPr/>
            </a:pPr>
            <a:r>
              <a:rPr lang="en-US" sz="2000" kern="1200" dirty="0">
                <a:solidFill>
                  <a:srgbClr val="000000"/>
                </a:solidFill>
                <a:latin typeface="Arial (Body)"/>
                <a:ea typeface="+mn-ea"/>
                <a:cs typeface="+mn-cs"/>
              </a:rPr>
              <a:t>Television Ad Retargeting</a:t>
            </a:r>
          </a:p>
          <a:p>
            <a:pPr marL="255651" lvl="0" indent="-255651">
              <a:spcAft>
                <a:spcPct val="0"/>
              </a:spcAft>
              <a:tabLst/>
              <a:defRPr/>
            </a:pPr>
            <a:r>
              <a:rPr lang="en-US" sz="2000" kern="1200" dirty="0">
                <a:solidFill>
                  <a:srgbClr val="000000"/>
                </a:solidFill>
                <a:latin typeface="Arial (Body)"/>
                <a:ea typeface="+mn-ea"/>
                <a:cs typeface="+mn-cs"/>
              </a:rPr>
              <a:t>Lead Generation Cards</a:t>
            </a:r>
          </a:p>
          <a:p>
            <a:pPr marL="255651" lvl="0" indent="-255651">
              <a:spcAft>
                <a:spcPct val="0"/>
              </a:spcAft>
              <a:tabLst/>
              <a:defRPr/>
            </a:pPr>
            <a:r>
              <a:rPr lang="en-US" sz="2000" kern="1200" dirty="0">
                <a:solidFill>
                  <a:srgbClr val="000000"/>
                </a:solidFill>
                <a:latin typeface="Arial (Body)"/>
                <a:ea typeface="+mn-ea"/>
                <a:cs typeface="+mn-cs"/>
              </a:rPr>
              <a:t>Mobile Ads</a:t>
            </a:r>
          </a:p>
        </p:txBody>
      </p:sp>
    </p:spTree>
    <p:extLst>
      <p:ext uri="{BB962C8B-B14F-4D97-AF65-F5344CB8AC3E}">
        <p14:creationId xmlns:p14="http://schemas.microsoft.com/office/powerpoint/2010/main" val="1416408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Typical Twitter Marketing Campaign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Follow others relevant to your content and conversation</a:t>
            </a:r>
          </a:p>
          <a:p>
            <a:pPr marL="255651" lvl="0" indent="-255651">
              <a:spcAft>
                <a:spcPct val="0"/>
              </a:spcAft>
              <a:buSzPts val="2400"/>
              <a:tabLst/>
              <a:defRPr/>
            </a:pPr>
            <a:r>
              <a:rPr lang="en-US" sz="2400" kern="1200" dirty="0">
                <a:solidFill>
                  <a:srgbClr val="000000"/>
                </a:solidFill>
                <a:latin typeface="Arial (Body)"/>
                <a:ea typeface="+mn-ea"/>
                <a:cs typeface="+mn-cs"/>
              </a:rPr>
              <a:t>Experiment with simple Promoted Tweets</a:t>
            </a:r>
          </a:p>
          <a:p>
            <a:pPr marL="255651" lvl="0" indent="-255651">
              <a:spcAft>
                <a:spcPct val="0"/>
              </a:spcAft>
              <a:buSzPts val="2400"/>
              <a:tabLst/>
              <a:defRPr/>
            </a:pPr>
            <a:r>
              <a:rPr lang="en-US" sz="2400" kern="1200" dirty="0">
                <a:solidFill>
                  <a:srgbClr val="000000"/>
                </a:solidFill>
                <a:latin typeface="Arial (Body)"/>
                <a:ea typeface="+mn-ea"/>
                <a:cs typeface="+mn-cs"/>
              </a:rPr>
              <a:t>For larger budgets, use Promoted Trends and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V ad </a:t>
            </a:r>
            <a:r>
              <a:rPr lang="en-US" sz="2400" kern="1200" dirty="0">
                <a:solidFill>
                  <a:srgbClr val="000000"/>
                </a:solidFill>
                <a:latin typeface="Arial (Body)"/>
                <a:ea typeface="+mn-ea"/>
                <a:cs typeface="+mn-cs"/>
              </a:rPr>
              <a:t>retargeting</a:t>
            </a:r>
          </a:p>
          <a:p>
            <a:pPr marL="255651" lvl="0" indent="-255651">
              <a:spcAft>
                <a:spcPct val="0"/>
              </a:spcAft>
              <a:buSzPts val="2400"/>
              <a:tabLst/>
              <a:defRPr/>
            </a:pPr>
            <a:r>
              <a:rPr lang="en-US" sz="2400" kern="1200" dirty="0">
                <a:solidFill>
                  <a:srgbClr val="000000"/>
                </a:solidFill>
                <a:latin typeface="Arial (Body)"/>
                <a:ea typeface="+mn-ea"/>
                <a:cs typeface="+mn-cs"/>
              </a:rPr>
              <a:t>For retail business local sales, build </a:t>
            </a:r>
            <a:r>
              <a:rPr lang="en-US" sz="2400" kern="1200" dirty="0" smtClean="0">
                <a:solidFill>
                  <a:srgbClr val="000000"/>
                </a:solidFill>
                <a:latin typeface="Arial (Body)"/>
                <a:ea typeface="+mn-ea"/>
                <a:cs typeface="+mn-cs"/>
              </a:rPr>
              <a:t>Lead </a:t>
            </a:r>
            <a:r>
              <a:rPr lang="en-US" sz="2400" kern="1200" dirty="0">
                <a:solidFill>
                  <a:srgbClr val="000000"/>
                </a:solidFill>
                <a:latin typeface="Arial (Body)"/>
                <a:ea typeface="+mn-ea"/>
                <a:cs typeface="+mn-cs"/>
              </a:rPr>
              <a:t>Generation Card</a:t>
            </a:r>
          </a:p>
        </p:txBody>
      </p:sp>
    </p:spTree>
    <p:extLst>
      <p:ext uri="{BB962C8B-B14F-4D97-AF65-F5344CB8AC3E}">
        <p14:creationId xmlns:p14="http://schemas.microsoft.com/office/powerpoint/2010/main" val="367508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Measuring Twitter Marketing Results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Similar to Facebook results</a:t>
            </a:r>
          </a:p>
          <a:p>
            <a:pPr marL="741553" lvl="1" indent="-284353">
              <a:spcAft>
                <a:spcPct val="0"/>
              </a:spcAft>
              <a:buSzPts val="2400"/>
              <a:defRPr/>
            </a:pPr>
            <a:r>
              <a:rPr lang="en-US" altLang="en-US" sz="2400" kern="1200" dirty="0">
                <a:solidFill>
                  <a:srgbClr val="000000"/>
                </a:solidFill>
                <a:latin typeface="Arial (Body)"/>
                <a:ea typeface="+mn-ea"/>
                <a:cs typeface="+mn-cs"/>
              </a:rPr>
              <a:t>Fan acquisition, engagement, amplification, community, brand strength/sales</a:t>
            </a:r>
          </a:p>
          <a:p>
            <a:pPr marL="255651" lvl="0" indent="-255651">
              <a:spcAft>
                <a:spcPct val="0"/>
              </a:spcAft>
              <a:buSzPts val="2400"/>
              <a:tabLst/>
              <a:defRPr/>
            </a:pPr>
            <a:r>
              <a:rPr lang="en-US" altLang="en-US" sz="2400" kern="1200" dirty="0">
                <a:solidFill>
                  <a:srgbClr val="000000"/>
                </a:solidFill>
                <a:latin typeface="Arial (Body)"/>
                <a:ea typeface="+mn-ea"/>
                <a:cs typeface="+mn-cs"/>
              </a:rPr>
              <a:t>Analytics tools</a:t>
            </a:r>
          </a:p>
          <a:p>
            <a:pPr marL="741553" lvl="1" indent="-284353">
              <a:spcAft>
                <a:spcPct val="0"/>
              </a:spcAft>
              <a:buSzPts val="2400"/>
              <a:defRPr/>
            </a:pPr>
            <a:r>
              <a:rPr lang="en-US" altLang="en-US" sz="2400" kern="1200" dirty="0" smtClean="0">
                <a:solidFill>
                  <a:srgbClr val="000000"/>
                </a:solidFill>
                <a:latin typeface="Arial (Body)"/>
                <a:ea typeface="+mn-ea"/>
                <a:cs typeface="+mn-cs"/>
              </a:rPr>
              <a:t>Twitter</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real-time dashboard</a:t>
            </a:r>
          </a:p>
          <a:p>
            <a:pPr marL="741553" lvl="1" indent="-284353">
              <a:spcAft>
                <a:spcPct val="0"/>
              </a:spcAft>
              <a:buSzPts val="2400"/>
              <a:defRPr/>
            </a:pPr>
            <a:r>
              <a:rPr lang="en-US" altLang="en-US" sz="2400" kern="1200" dirty="0" smtClean="0">
                <a:solidFill>
                  <a:srgbClr val="000000"/>
                </a:solidFill>
                <a:latin typeface="Arial (Body)"/>
                <a:ea typeface="+mn-ea"/>
                <a:cs typeface="+mn-cs"/>
              </a:rPr>
              <a:t>Twitter</a:t>
            </a:r>
            <a:r>
              <a:rPr lang="en-IN" altLang="en-US" sz="2400" kern="1200" dirty="0" smtClean="0">
                <a:solidFill>
                  <a:srgbClr val="000000"/>
                </a:solidFill>
                <a:latin typeface="Arial (Body)"/>
                <a:ea typeface="+mn-ea"/>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Timeline activity and Followers dashboards</a:t>
            </a:r>
          </a:p>
          <a:p>
            <a:pPr marL="741553" lvl="1" indent="-284353">
              <a:spcAft>
                <a:spcPct val="0"/>
              </a:spcAft>
              <a:buSzPts val="2400"/>
              <a:defRPr/>
            </a:pPr>
            <a:r>
              <a:rPr lang="en-US" altLang="en-US" sz="2400" kern="1200" dirty="0">
                <a:solidFill>
                  <a:srgbClr val="000000"/>
                </a:solidFill>
                <a:latin typeface="Arial (Body)"/>
                <a:ea typeface="+mn-ea"/>
                <a:cs typeface="+mn-cs"/>
              </a:rPr>
              <a:t>Third-party tools</a:t>
            </a:r>
          </a:p>
          <a:p>
            <a:pPr marL="1144778" lvl="2" indent="-230378">
              <a:spcAft>
                <a:spcPct val="0"/>
              </a:spcAft>
              <a:buSzPts val="2400"/>
              <a:defRPr/>
            </a:pPr>
            <a:r>
              <a:rPr lang="en-US" altLang="en-US" sz="2400" kern="1200" dirty="0">
                <a:solidFill>
                  <a:srgbClr val="000000"/>
                </a:solidFill>
                <a:latin typeface="Arial (Body)"/>
                <a:ea typeface="+mn-ea"/>
                <a:cs typeface="+mn-cs"/>
              </a:rPr>
              <a:t>TweetDeck, Twitalyzer, BackTweets</a:t>
            </a:r>
          </a:p>
        </p:txBody>
      </p:sp>
    </p:spTree>
    <p:extLst>
      <p:ext uri="{BB962C8B-B14F-4D97-AF65-F5344CB8AC3E}">
        <p14:creationId xmlns:p14="http://schemas.microsoft.com/office/powerpoint/2010/main" val="3629318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Pinterest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One of the fastest-growing and largest image-sharing sites</a:t>
            </a:r>
          </a:p>
          <a:p>
            <a:pPr marL="255651" lvl="0" indent="-255651">
              <a:spcAft>
                <a:spcPct val="0"/>
              </a:spcAft>
              <a:tabLst/>
            </a:pPr>
            <a:r>
              <a:rPr lang="en-US" sz="2200" kern="1200" dirty="0">
                <a:solidFill>
                  <a:srgbClr val="000000"/>
                </a:solidFill>
                <a:latin typeface="Arial (Body)"/>
                <a:ea typeface="+mn-ea"/>
                <a:cs typeface="+mn-cs"/>
              </a:rPr>
              <a:t>Enables users to talk about brands using pictures rather than words</a:t>
            </a:r>
          </a:p>
          <a:p>
            <a:pPr marL="255651" lvl="0" indent="-255651">
              <a:spcAft>
                <a:spcPct val="0"/>
              </a:spcAft>
              <a:tabLst/>
            </a:pPr>
            <a:r>
              <a:rPr lang="en-US" sz="2200" kern="1200" dirty="0">
                <a:solidFill>
                  <a:srgbClr val="000000"/>
                </a:solidFill>
                <a:latin typeface="Arial (Body)"/>
                <a:ea typeface="+mn-ea"/>
                <a:cs typeface="+mn-cs"/>
              </a:rPr>
              <a:t>Features include:</a:t>
            </a:r>
          </a:p>
          <a:p>
            <a:pPr marL="741553" lvl="1" indent="-284353">
              <a:spcAft>
                <a:spcPct val="0"/>
              </a:spcAft>
            </a:pPr>
            <a:r>
              <a:rPr lang="en-US" sz="2200" kern="1200" dirty="0">
                <a:solidFill>
                  <a:srgbClr val="000000"/>
                </a:solidFill>
                <a:latin typeface="Arial (Body)"/>
                <a:ea typeface="+mn-ea"/>
                <a:cs typeface="+mn-cs"/>
              </a:rPr>
              <a:t>Pins and re-pins to boards</a:t>
            </a:r>
          </a:p>
          <a:p>
            <a:pPr marL="741553" lvl="1" indent="-284353">
              <a:spcAft>
                <a:spcPct val="0"/>
              </a:spcAft>
            </a:pPr>
            <a:r>
              <a:rPr lang="en-US" sz="2200" kern="1200" dirty="0">
                <a:solidFill>
                  <a:srgbClr val="000000"/>
                </a:solidFill>
                <a:latin typeface="Arial (Body)"/>
                <a:ea typeface="+mn-ea"/>
                <a:cs typeface="+mn-cs"/>
              </a:rPr>
              <a:t>Share</a:t>
            </a:r>
          </a:p>
          <a:p>
            <a:pPr marL="741553" lvl="1" indent="-284353">
              <a:spcAft>
                <a:spcPct val="0"/>
              </a:spcAft>
            </a:pPr>
            <a:r>
              <a:rPr lang="en-US" sz="2200" kern="1200" dirty="0">
                <a:solidFill>
                  <a:srgbClr val="000000"/>
                </a:solidFill>
                <a:latin typeface="Arial (Body)"/>
                <a:ea typeface="+mn-ea"/>
                <a:cs typeface="+mn-cs"/>
              </a:rPr>
              <a:t>Follow</a:t>
            </a:r>
          </a:p>
          <a:p>
            <a:pPr marL="741553" lvl="1" indent="-284353">
              <a:spcAft>
                <a:spcPct val="0"/>
              </a:spcAft>
            </a:pPr>
            <a:r>
              <a:rPr lang="en-US" sz="2200" kern="1200" dirty="0">
                <a:solidFill>
                  <a:srgbClr val="000000"/>
                </a:solidFill>
                <a:latin typeface="Arial (Body)"/>
                <a:ea typeface="+mn-ea"/>
                <a:cs typeface="+mn-cs"/>
              </a:rPr>
              <a:t>Contributors</a:t>
            </a:r>
          </a:p>
          <a:p>
            <a:pPr marL="741553" lvl="1" indent="-284353">
              <a:spcAft>
                <a:spcPct val="0"/>
              </a:spcAft>
            </a:pPr>
            <a:r>
              <a:rPr lang="en-US" sz="2200" kern="1200" dirty="0">
                <a:solidFill>
                  <a:srgbClr val="000000"/>
                </a:solidFill>
                <a:latin typeface="Arial (Body)"/>
                <a:ea typeface="+mn-ea"/>
                <a:cs typeface="+mn-cs"/>
              </a:rPr>
              <a:t>Links to </a:t>
            </a:r>
            <a:r>
              <a:rPr lang="en-US" sz="22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L</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endParaRPr lang="en-US" sz="2200" kern="1200" dirty="0">
              <a:solidFill>
                <a:srgbClr val="000000"/>
              </a:solidFill>
              <a:latin typeface="Arial (Body)"/>
              <a:ea typeface="+mn-ea"/>
              <a:cs typeface="+mn-cs"/>
            </a:endParaRPr>
          </a:p>
          <a:p>
            <a:pPr marL="741553" lvl="1" indent="-284353">
              <a:spcAft>
                <a:spcPct val="0"/>
              </a:spcAft>
            </a:pPr>
            <a:r>
              <a:rPr lang="en-US" sz="2200" kern="1200" dirty="0">
                <a:solidFill>
                  <a:srgbClr val="000000"/>
                </a:solidFill>
                <a:latin typeface="Arial (Body)"/>
                <a:ea typeface="+mn-ea"/>
                <a:cs typeface="+mn-cs"/>
              </a:rPr>
              <a:t>Price displays</a:t>
            </a:r>
          </a:p>
        </p:txBody>
      </p:sp>
    </p:spTree>
    <p:extLst>
      <p:ext uri="{BB962C8B-B14F-4D97-AF65-F5344CB8AC3E}">
        <p14:creationId xmlns:p14="http://schemas.microsoft.com/office/powerpoint/2010/main" val="4182384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Pinterest Marketing Tools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defRPr/>
            </a:pPr>
            <a:r>
              <a:rPr lang="en-US" sz="1800" kern="1200" dirty="0">
                <a:solidFill>
                  <a:srgbClr val="000000"/>
                </a:solidFill>
                <a:latin typeface="Arial (Body)"/>
                <a:ea typeface="+mn-ea"/>
                <a:cs typeface="+mn-cs"/>
              </a:rPr>
              <a:t>Rich Pins, Promoted Pins, Cinematic Pins</a:t>
            </a:r>
          </a:p>
          <a:p>
            <a:pPr marL="255651" lvl="0" indent="-255651">
              <a:spcAft>
                <a:spcPct val="0"/>
              </a:spcAft>
              <a:tabLst/>
              <a:defRPr/>
            </a:pPr>
            <a:r>
              <a:rPr lang="en-US" sz="1800" kern="1200" dirty="0">
                <a:solidFill>
                  <a:srgbClr val="000000"/>
                </a:solidFill>
                <a:latin typeface="Arial (Body)"/>
                <a:ea typeface="+mn-ea"/>
                <a:cs typeface="+mn-cs"/>
              </a:rPr>
              <a:t>Buyable Pins/Shop Our Picks</a:t>
            </a:r>
          </a:p>
          <a:p>
            <a:pPr marL="255651" lvl="0" indent="-255651">
              <a:spcAft>
                <a:spcPct val="0"/>
              </a:spcAft>
              <a:tabLst/>
              <a:defRPr/>
            </a:pPr>
            <a:r>
              <a:rPr lang="en-US" sz="1800" kern="1200" dirty="0">
                <a:solidFill>
                  <a:srgbClr val="000000"/>
                </a:solidFill>
                <a:latin typeface="Arial (Body)"/>
                <a:ea typeface="+mn-ea"/>
                <a:cs typeface="+mn-cs"/>
              </a:rPr>
              <a:t>Promoted Video</a:t>
            </a:r>
          </a:p>
          <a:p>
            <a:pPr marL="255651" lvl="0" indent="-255651">
              <a:spcAft>
                <a:spcPct val="0"/>
              </a:spcAft>
              <a:tabLst/>
              <a:defRPr/>
            </a:pPr>
            <a:r>
              <a:rPr lang="en-US" sz="1800" kern="1200" dirty="0">
                <a:solidFill>
                  <a:srgbClr val="000000"/>
                </a:solidFill>
                <a:latin typeface="Arial (Body)"/>
                <a:ea typeface="+mn-ea"/>
                <a:cs typeface="+mn-cs"/>
              </a:rPr>
              <a:t>Add Pin It and Follow buttons</a:t>
            </a:r>
          </a:p>
          <a:p>
            <a:pPr marL="255651" lvl="0" indent="-255651">
              <a:spcAft>
                <a:spcPct val="0"/>
              </a:spcAft>
              <a:tabLst/>
              <a:defRPr/>
            </a:pPr>
            <a:r>
              <a:rPr lang="en-US" sz="1800" kern="1200" dirty="0">
                <a:solidFill>
                  <a:srgbClr val="000000"/>
                </a:solidFill>
                <a:latin typeface="Arial (Body)"/>
                <a:ea typeface="+mn-ea"/>
                <a:cs typeface="+mn-cs"/>
              </a:rPr>
              <a:t>Pin as display ad</a:t>
            </a:r>
          </a:p>
          <a:p>
            <a:pPr marL="255651" lvl="0" indent="-255651">
              <a:spcAft>
                <a:spcPct val="0"/>
              </a:spcAft>
              <a:tabLst/>
              <a:defRPr/>
            </a:pPr>
            <a:r>
              <a:rPr lang="en-US" sz="1800" kern="1200" dirty="0">
                <a:solidFill>
                  <a:srgbClr val="000000"/>
                </a:solidFill>
                <a:latin typeface="Arial (Body)"/>
                <a:ea typeface="+mn-ea"/>
                <a:cs typeface="+mn-cs"/>
              </a:rPr>
              <a:t>Theme-based (lifestyle) boards</a:t>
            </a:r>
          </a:p>
          <a:p>
            <a:pPr marL="255651" lvl="0" indent="-255651">
              <a:spcAft>
                <a:spcPct val="0"/>
              </a:spcAft>
              <a:tabLst/>
              <a:defRPr/>
            </a:pPr>
            <a:r>
              <a:rPr lang="en-US" sz="1800" kern="1200" dirty="0">
                <a:solidFill>
                  <a:srgbClr val="000000"/>
                </a:solidFill>
                <a:latin typeface="Arial (Body)"/>
                <a:ea typeface="+mn-ea"/>
                <a:cs typeface="+mn-cs"/>
              </a:rPr>
              <a:t>Brand pages</a:t>
            </a:r>
          </a:p>
          <a:p>
            <a:pPr marL="255651" lvl="0" indent="-255651">
              <a:spcAft>
                <a:spcPct val="0"/>
              </a:spcAft>
              <a:tabLst/>
              <a:defRPr/>
            </a:pPr>
            <a:r>
              <a:rPr lang="en-US" sz="18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18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1800" kern="1200" dirty="0" smtClean="0">
                <a:solidFill>
                  <a:srgbClr val="000000"/>
                </a:solidFill>
                <a:latin typeface="Arial (Body)"/>
                <a:ea typeface="+mn-ea"/>
                <a:cs typeface="+mn-cs"/>
              </a:rPr>
              <a:t>L link </a:t>
            </a:r>
            <a:r>
              <a:rPr lang="en-US" sz="1800" kern="1200" dirty="0">
                <a:solidFill>
                  <a:srgbClr val="000000"/>
                </a:solidFill>
                <a:latin typeface="Arial (Body)"/>
                <a:ea typeface="+mn-ea"/>
                <a:cs typeface="+mn-cs"/>
              </a:rPr>
              <a:t>to </a:t>
            </a:r>
            <a:r>
              <a:rPr lang="en-US" sz="1800" kern="1200" dirty="0" smtClean="0">
                <a:solidFill>
                  <a:srgbClr val="000000"/>
                </a:solidFill>
                <a:latin typeface="Arial (Body)"/>
                <a:ea typeface="+mn-ea"/>
                <a:cs typeface="+mn-cs"/>
              </a:rPr>
              <a:t>stores</a:t>
            </a:r>
          </a:p>
          <a:p>
            <a:pPr marL="255651" lvl="0" indent="-255651">
              <a:spcAft>
                <a:spcPct val="0"/>
              </a:spcAft>
              <a:tabLst/>
              <a:defRPr/>
            </a:pPr>
            <a:r>
              <a:rPr lang="en-US" sz="1800" kern="1200" dirty="0">
                <a:solidFill>
                  <a:srgbClr val="000000"/>
                </a:solidFill>
                <a:latin typeface="Arial (Body)"/>
              </a:rPr>
              <a:t>Integration with other social sites</a:t>
            </a:r>
          </a:p>
          <a:p>
            <a:pPr marL="255651" lvl="0" indent="-255651">
              <a:spcAft>
                <a:spcPct val="0"/>
              </a:spcAft>
              <a:tabLst/>
              <a:defRPr/>
            </a:pPr>
            <a:r>
              <a:rPr lang="en-US" sz="1800" kern="1200" dirty="0">
                <a:solidFill>
                  <a:srgbClr val="000000"/>
                </a:solidFill>
                <a:latin typeface="Arial (Body)"/>
              </a:rPr>
              <a:t>Network with users, followers, </a:t>
            </a:r>
            <a:r>
              <a:rPr lang="en-US" sz="1800" kern="1200" dirty="0" smtClean="0">
                <a:solidFill>
                  <a:srgbClr val="000000"/>
                </a:solidFill>
                <a:latin typeface="Arial (Body)"/>
              </a:rPr>
              <a:t>others</a:t>
            </a:r>
            <a:endParaRPr lang="en-US" sz="1800" kern="1200" dirty="0">
              <a:solidFill>
                <a:srgbClr val="000000"/>
              </a:solidFill>
              <a:latin typeface="Arial (Body)"/>
            </a:endParaRPr>
          </a:p>
        </p:txBody>
      </p:sp>
    </p:spTree>
    <p:extLst>
      <p:ext uri="{BB962C8B-B14F-4D97-AF65-F5344CB8AC3E}">
        <p14:creationId xmlns:p14="http://schemas.microsoft.com/office/powerpoint/2010/main" val="3087850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200"/>
            <a:ext cx="8229600" cy="4147259"/>
          </a:xfrm>
        </p:spPr>
        <p:txBody>
          <a:bodyPr wrap="square" lIns="91425" tIns="91425" rIns="91425" bIns="91425">
            <a:noAutofit/>
          </a:bodyPr>
          <a:lstStyle/>
          <a:p>
            <a:pPr marL="0" lvl="0" indent="0">
              <a:spcAft>
                <a:spcPct val="0"/>
              </a:spcAft>
              <a:buSzPts val="2400"/>
              <a:buNone/>
            </a:pPr>
            <a:r>
              <a:rPr lang="en-US" sz="2200" b="1" kern="1200" dirty="0">
                <a:solidFill>
                  <a:schemeClr val="tx2"/>
                </a:solidFill>
                <a:latin typeface="Arial (Body)"/>
                <a:ea typeface="+mn-ea"/>
                <a:cs typeface="+mn-cs"/>
              </a:rPr>
              <a:t>7.1</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Understand the difference between traditional online marketing and the new social-mobile-local marketing platforms and the relationships between social, mobile, and local marketing.</a:t>
            </a:r>
          </a:p>
          <a:p>
            <a:pPr marL="0" lvl="0" indent="0">
              <a:spcAft>
                <a:spcPct val="0"/>
              </a:spcAft>
              <a:buSzPts val="2400"/>
              <a:buNone/>
            </a:pPr>
            <a:r>
              <a:rPr lang="en-US" sz="2200" b="1" kern="1200" dirty="0">
                <a:solidFill>
                  <a:schemeClr val="tx2"/>
                </a:solidFill>
                <a:latin typeface="Arial (Body)"/>
                <a:ea typeface="+mn-ea"/>
                <a:cs typeface="+mn-cs"/>
              </a:rPr>
              <a:t>7.2</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Understand the social marketing process from fan acquisition to sales and the marketing capabilities of social marketing platforms such as Facebook, Twitter, and Pinterest.</a:t>
            </a:r>
          </a:p>
          <a:p>
            <a:pPr marL="0" lvl="0" indent="0">
              <a:spcAft>
                <a:spcPct val="0"/>
              </a:spcAft>
              <a:buSzPts val="2400"/>
              <a:buNone/>
            </a:pPr>
            <a:r>
              <a:rPr lang="en-US" sz="2200" b="1" kern="1200" dirty="0">
                <a:solidFill>
                  <a:schemeClr val="tx2"/>
                </a:solidFill>
                <a:latin typeface="Arial (Body)"/>
                <a:ea typeface="+mn-ea"/>
                <a:cs typeface="+mn-cs"/>
              </a:rPr>
              <a:t>7.3</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Identify the key elements of a mobile marketing campaign.</a:t>
            </a:r>
          </a:p>
          <a:p>
            <a:pPr marL="0" lvl="0" indent="0">
              <a:spcAft>
                <a:spcPct val="0"/>
              </a:spcAft>
              <a:buSzPts val="2400"/>
              <a:buNone/>
            </a:pPr>
            <a:r>
              <a:rPr lang="en-US" sz="2200" b="1" kern="1200" dirty="0">
                <a:solidFill>
                  <a:schemeClr val="tx2"/>
                </a:solidFill>
                <a:latin typeface="Arial (Body)"/>
                <a:ea typeface="+mn-ea"/>
                <a:cs typeface="+mn-cs"/>
              </a:rPr>
              <a:t>7.4</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Understand the capabilities of location-based local marketing.</a:t>
            </a:r>
          </a:p>
        </p:txBody>
      </p:sp>
    </p:spTree>
    <p:extLst>
      <p:ext uri="{BB962C8B-B14F-4D97-AF65-F5344CB8AC3E}">
        <p14:creationId xmlns:p14="http://schemas.microsoft.com/office/powerpoint/2010/main" val="622592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Typical Pinterest Marketing Campaign</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Create Pinterest brand page and multiple lifestyle-themed boards</a:t>
            </a:r>
          </a:p>
          <a:p>
            <a:pPr marL="741553" lvl="1" indent="-284353">
              <a:spcAft>
                <a:spcPct val="0"/>
              </a:spcAft>
            </a:pPr>
            <a:r>
              <a:rPr lang="en-US" sz="2200" kern="1200" dirty="0">
                <a:solidFill>
                  <a:srgbClr val="000000"/>
                </a:solidFill>
                <a:latin typeface="Arial (Body)"/>
                <a:ea typeface="+mn-ea"/>
                <a:cs typeface="+mn-cs"/>
              </a:rPr>
              <a:t>Improve quality of photos, use </a:t>
            </a:r>
            <a:r>
              <a:rPr lang="en-US" sz="22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L links </a:t>
            </a:r>
            <a:r>
              <a:rPr lang="en-US" sz="2200" kern="1200" dirty="0">
                <a:solidFill>
                  <a:srgbClr val="000000"/>
                </a:solidFill>
                <a:latin typeface="Arial (Body)"/>
                <a:ea typeface="+mn-ea"/>
                <a:cs typeface="+mn-cs"/>
              </a:rPr>
              <a:t>and keywords</a:t>
            </a:r>
          </a:p>
          <a:p>
            <a:pPr marL="255651" lvl="0" indent="-255651">
              <a:spcAft>
                <a:spcPct val="0"/>
              </a:spcAft>
              <a:tabLst/>
            </a:pPr>
            <a:r>
              <a:rPr lang="en-US" sz="2200" kern="1200" dirty="0">
                <a:solidFill>
                  <a:srgbClr val="000000"/>
                </a:solidFill>
                <a:latin typeface="Arial (Body)"/>
                <a:ea typeface="+mn-ea"/>
                <a:cs typeface="+mn-cs"/>
              </a:rPr>
              <a:t>Utilize Pinterest Rich Pins and/or Product pins, Pin It buttons</a:t>
            </a:r>
          </a:p>
          <a:p>
            <a:pPr marL="255651" lvl="0" indent="-255651">
              <a:spcAft>
                <a:spcPct val="0"/>
              </a:spcAft>
              <a:tabLst/>
            </a:pPr>
            <a:r>
              <a:rPr lang="en-US" sz="2200" kern="1200" dirty="0">
                <a:solidFill>
                  <a:srgbClr val="000000"/>
                </a:solidFill>
                <a:latin typeface="Arial (Body)"/>
                <a:ea typeface="+mn-ea"/>
                <a:cs typeface="+mn-cs"/>
              </a:rPr>
              <a:t>Integrate with Facebook and Twitter</a:t>
            </a:r>
          </a:p>
          <a:p>
            <a:pPr marL="255651" lvl="0" indent="-255651">
              <a:spcAft>
                <a:spcPct val="0"/>
              </a:spcAft>
              <a:tabLst/>
            </a:pPr>
            <a:r>
              <a:rPr lang="en-US" sz="2200" kern="1200" dirty="0">
                <a:solidFill>
                  <a:srgbClr val="000000"/>
                </a:solidFill>
                <a:latin typeface="Arial (Body)"/>
                <a:ea typeface="+mn-ea"/>
                <a:cs typeface="+mn-cs"/>
              </a:rPr>
              <a:t>Follow and interact with other pinners and boards</a:t>
            </a:r>
          </a:p>
          <a:p>
            <a:pPr marL="255651" lvl="0" indent="-255651">
              <a:spcAft>
                <a:spcPct val="0"/>
              </a:spcAft>
              <a:tabLst/>
            </a:pPr>
            <a:r>
              <a:rPr lang="en-US" sz="2200" kern="1200" dirty="0">
                <a:solidFill>
                  <a:srgbClr val="000000"/>
                </a:solidFill>
                <a:latin typeface="Arial (Body)"/>
                <a:ea typeface="+mn-ea"/>
                <a:cs typeface="+mn-cs"/>
              </a:rPr>
              <a:t>Measuring Pinterest Marketing Results</a:t>
            </a:r>
          </a:p>
          <a:p>
            <a:pPr marL="741553" lvl="1" indent="-284353">
              <a:spcAft>
                <a:spcPct val="0"/>
              </a:spcAft>
            </a:pPr>
            <a:r>
              <a:rPr lang="en-US" sz="2200" kern="1200" dirty="0">
                <a:solidFill>
                  <a:srgbClr val="000000"/>
                </a:solidFill>
                <a:latin typeface="Arial (Body)"/>
                <a:ea typeface="+mn-ea"/>
                <a:cs typeface="+mn-cs"/>
              </a:rPr>
              <a:t>Same dimensions as Facebook, Twitter</a:t>
            </a:r>
          </a:p>
        </p:txBody>
      </p:sp>
    </p:spTree>
    <p:extLst>
      <p:ext uri="{BB962C8B-B14F-4D97-AF65-F5344CB8AC3E}">
        <p14:creationId xmlns:p14="http://schemas.microsoft.com/office/powerpoint/2010/main" val="2366239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Marketing on Other Social Networks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Instagram</a:t>
            </a:r>
          </a:p>
          <a:p>
            <a:pPr marL="741553" lvl="1" indent="-284353">
              <a:spcAft>
                <a:spcPct val="0"/>
              </a:spcAft>
              <a:buSzPts val="2400"/>
            </a:pPr>
            <a:r>
              <a:rPr lang="en-US" sz="2400" kern="1200" dirty="0">
                <a:solidFill>
                  <a:srgbClr val="000000"/>
                </a:solidFill>
                <a:latin typeface="Arial (Body)"/>
                <a:ea typeface="+mn-ea"/>
                <a:cs typeface="+mn-cs"/>
              </a:rPr>
              <a:t>Brand profiles, ad campaigns (display and video), Buy buttons, Marquee </a:t>
            </a:r>
            <a:r>
              <a:rPr lang="en-US" sz="2400" kern="1200" dirty="0" smtClean="0">
                <a:solidFill>
                  <a:srgbClr val="000000"/>
                </a:solidFill>
                <a:latin typeface="Arial (Body)"/>
                <a:ea typeface="+mn-ea"/>
                <a:cs typeface="+mn-cs"/>
              </a:rPr>
              <a:t>ads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Snapchat</a:t>
            </a:r>
          </a:p>
          <a:p>
            <a:pPr marL="741553" lvl="1" indent="-284353">
              <a:spcAft>
                <a:spcPct val="0"/>
              </a:spcAft>
              <a:buSzPts val="2400"/>
            </a:pPr>
            <a:r>
              <a:rPr lang="en-US" sz="2400" kern="1200" dirty="0">
                <a:solidFill>
                  <a:srgbClr val="000000"/>
                </a:solidFill>
                <a:latin typeface="Arial (Body)"/>
                <a:ea typeface="+mn-ea"/>
                <a:cs typeface="+mn-cs"/>
              </a:rPr>
              <a:t>Snapchat Stories, Live Stories, Discover, Snap Ads, Sponsored Geofilters, Sponsored Lenses</a:t>
            </a:r>
          </a:p>
          <a:p>
            <a:pPr marL="255651" lvl="0" indent="-255651">
              <a:spcAft>
                <a:spcPct val="0"/>
              </a:spcAft>
              <a:buSzPts val="2400"/>
              <a:tabLst/>
            </a:pPr>
            <a:r>
              <a:rPr lang="en-US" sz="2400" kern="1200" dirty="0">
                <a:solidFill>
                  <a:srgbClr val="000000"/>
                </a:solidFill>
                <a:latin typeface="Arial (Body)"/>
                <a:ea typeface="+mn-ea"/>
                <a:cs typeface="+mn-cs"/>
              </a:rPr>
              <a:t>LinkedIn</a:t>
            </a:r>
          </a:p>
          <a:p>
            <a:pPr marL="741553" lvl="1" indent="-284353">
              <a:spcAft>
                <a:spcPct val="0"/>
              </a:spcAft>
              <a:buSzPts val="2400"/>
            </a:pPr>
            <a:r>
              <a:rPr lang="en-US" sz="2400" kern="1200" dirty="0">
                <a:solidFill>
                  <a:srgbClr val="000000"/>
                </a:solidFill>
                <a:latin typeface="Arial (Body)"/>
                <a:ea typeface="+mn-ea"/>
                <a:cs typeface="+mn-cs"/>
              </a:rPr>
              <a:t>Company profiles, showcase pages, Career Page, Display ads (Feeds), self-service ads or Advertising Partner Solutions, sponsored inMail, LinkedInPulse</a:t>
            </a:r>
          </a:p>
        </p:txBody>
      </p:sp>
    </p:spTree>
    <p:extLst>
      <p:ext uri="{BB962C8B-B14F-4D97-AF65-F5344CB8AC3E}">
        <p14:creationId xmlns:p14="http://schemas.microsoft.com/office/powerpoint/2010/main" val="3340185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Downside of Social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Loss of control</a:t>
            </a:r>
          </a:p>
          <a:p>
            <a:pPr marL="741553" lvl="1" indent="-284353">
              <a:spcAft>
                <a:spcPct val="0"/>
              </a:spcAft>
              <a:buSzPts val="2400"/>
            </a:pPr>
            <a:r>
              <a:rPr lang="en-US" sz="2400" kern="1200" dirty="0">
                <a:solidFill>
                  <a:srgbClr val="000000"/>
                </a:solidFill>
                <a:latin typeface="Arial (Body)"/>
                <a:ea typeface="+mn-ea"/>
                <a:cs typeface="+mn-cs"/>
              </a:rPr>
              <a:t>Where ads appear in terms of other content</a:t>
            </a:r>
          </a:p>
          <a:p>
            <a:pPr marL="741553" lvl="1" indent="-284353">
              <a:spcAft>
                <a:spcPct val="0"/>
              </a:spcAft>
              <a:buSzPts val="2400"/>
            </a:pPr>
            <a:r>
              <a:rPr lang="en-US" sz="2400" kern="1200" dirty="0">
                <a:solidFill>
                  <a:srgbClr val="000000"/>
                </a:solidFill>
                <a:latin typeface="Arial (Body)"/>
                <a:ea typeface="+mn-ea"/>
                <a:cs typeface="+mn-cs"/>
              </a:rPr>
              <a:t>What people say</a:t>
            </a:r>
          </a:p>
          <a:p>
            <a:pPr marL="1144778" lvl="2" indent="-230378">
              <a:spcAft>
                <a:spcPct val="0"/>
              </a:spcAft>
              <a:buSzPts val="2400"/>
            </a:pPr>
            <a:r>
              <a:rPr lang="en-US" sz="2400" kern="1200" dirty="0">
                <a:solidFill>
                  <a:srgbClr val="000000"/>
                </a:solidFill>
                <a:latin typeface="Arial (Body)"/>
                <a:ea typeface="+mn-ea"/>
                <a:cs typeface="+mn-cs"/>
              </a:rPr>
              <a:t>Posts</a:t>
            </a:r>
          </a:p>
          <a:p>
            <a:pPr marL="1144778" lvl="2" indent="-230378">
              <a:spcAft>
                <a:spcPct val="0"/>
              </a:spcAft>
              <a:buSzPts val="2400"/>
            </a:pPr>
            <a:r>
              <a:rPr lang="en-US" sz="2400" kern="1200" dirty="0">
                <a:solidFill>
                  <a:srgbClr val="000000"/>
                </a:solidFill>
                <a:latin typeface="Arial (Body)"/>
                <a:ea typeface="+mn-ea"/>
                <a:cs typeface="+mn-cs"/>
              </a:rPr>
              <a:t>Comments</a:t>
            </a:r>
          </a:p>
          <a:p>
            <a:pPr marL="1144778" lvl="2" indent="-230378">
              <a:spcAft>
                <a:spcPct val="0"/>
              </a:spcAft>
              <a:buSzPts val="2400"/>
            </a:pPr>
            <a:r>
              <a:rPr lang="en-US" sz="2400" kern="1200" dirty="0">
                <a:solidFill>
                  <a:srgbClr val="000000"/>
                </a:solidFill>
                <a:latin typeface="Arial (Body)"/>
                <a:ea typeface="+mn-ea"/>
                <a:cs typeface="+mn-cs"/>
              </a:rPr>
              <a:t>Inaccurate or embarrassing material</a:t>
            </a:r>
          </a:p>
          <a:p>
            <a:pPr marL="255651" lvl="0" indent="-255651">
              <a:spcAft>
                <a:spcPct val="0"/>
              </a:spcAft>
              <a:buSzPts val="2400"/>
              <a:tabLst/>
            </a:pPr>
            <a:r>
              <a:rPr lang="en-US" sz="2400" kern="1200" dirty="0">
                <a:solidFill>
                  <a:srgbClr val="000000"/>
                </a:solidFill>
                <a:latin typeface="Arial (Body)"/>
                <a:ea typeface="+mn-ea"/>
                <a:cs typeface="+mn-cs"/>
              </a:rPr>
              <a:t>In contrast, </a:t>
            </a:r>
            <a:r>
              <a:rPr lang="en-US" sz="2400" kern="1200" dirty="0" smtClean="0">
                <a:solidFill>
                  <a:srgbClr val="000000"/>
                </a:solidFill>
                <a:latin typeface="Arial (Body)"/>
                <a:ea typeface="+mn-ea"/>
                <a:cs typeface="+mn-cs"/>
              </a:rPr>
              <a:t>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V ads </a:t>
            </a:r>
            <a:r>
              <a:rPr lang="en-US" sz="2400" kern="1200" dirty="0">
                <a:solidFill>
                  <a:srgbClr val="000000"/>
                </a:solidFill>
                <a:latin typeface="Arial (Body)"/>
                <a:ea typeface="+mn-ea"/>
                <a:cs typeface="+mn-cs"/>
              </a:rPr>
              <a:t>maintain near complete control</a:t>
            </a:r>
          </a:p>
        </p:txBody>
      </p:sp>
    </p:spTree>
    <p:extLst>
      <p:ext uri="{BB962C8B-B14F-4D97-AF65-F5344CB8AC3E}">
        <p14:creationId xmlns:p14="http://schemas.microsoft.com/office/powerpoint/2010/main" val="398281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Society: Marketing to Children of the Web in the Age of Social Networks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81639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altLang="en-US" sz="2400" kern="1200" dirty="0">
                <a:solidFill>
                  <a:srgbClr val="000000"/>
                </a:solidFill>
                <a:latin typeface="Arial (Body)"/>
                <a:ea typeface="+mn-ea"/>
                <a:cs typeface="+mn-cs"/>
              </a:rPr>
              <a:t>Why is online marketing to children a controversial practice?</a:t>
            </a:r>
          </a:p>
          <a:p>
            <a:pPr marL="741553" lvl="1" indent="-284353">
              <a:spcAft>
                <a:spcPct val="0"/>
              </a:spcAft>
              <a:buSzPts val="2400"/>
            </a:pPr>
            <a:r>
              <a:rPr lang="en-US" altLang="en-US" sz="2400" kern="1200" dirty="0">
                <a:solidFill>
                  <a:srgbClr val="000000"/>
                </a:solidFill>
                <a:latin typeface="Arial (Body)"/>
                <a:ea typeface="+mn-ea"/>
                <a:cs typeface="+mn-cs"/>
              </a:rPr>
              <a:t>What is the </a:t>
            </a:r>
            <a:r>
              <a:rPr lang="en-US" altLang="en-US" sz="2400" kern="1200" dirty="0" smtClean="0">
                <a:solidFill>
                  <a:srgbClr val="000000"/>
                </a:solidFill>
                <a:latin typeface="Arial (Body)"/>
                <a:ea typeface="+mn-ea"/>
                <a:cs typeface="+mn-cs"/>
              </a:rPr>
              <a:t>Children</a:t>
            </a:r>
            <a:r>
              <a:rPr lang="en-IN" altLang="ja-JP" sz="2400" kern="1200" dirty="0" smtClean="0">
                <a:solidFill>
                  <a:srgbClr val="000000"/>
                </a:solidFill>
                <a:latin typeface="Arial (Body)"/>
                <a:cs typeface="+mn-cs"/>
              </a:rPr>
              <a:t>’</a:t>
            </a:r>
            <a:r>
              <a:rPr lang="en-US" altLang="ja-JP" sz="2400" kern="1200" dirty="0" smtClean="0">
                <a:solidFill>
                  <a:srgbClr val="000000"/>
                </a:solidFill>
                <a:latin typeface="Arial (Body)"/>
                <a:cs typeface="+mn-cs"/>
              </a:rPr>
              <a:t>s </a:t>
            </a:r>
            <a:r>
              <a:rPr lang="en-US" altLang="ja-JP" sz="2400" kern="1200" dirty="0">
                <a:solidFill>
                  <a:srgbClr val="000000"/>
                </a:solidFill>
                <a:latin typeface="Arial (Body)"/>
                <a:cs typeface="+mn-cs"/>
              </a:rPr>
              <a:t>Online Privacy Protection Act </a:t>
            </a:r>
            <a:r>
              <a:rPr lang="en-US" altLang="ja-JP" sz="2400" kern="1200" dirty="0" smtClean="0">
                <a:solidFill>
                  <a:srgbClr val="000000"/>
                </a:solidFill>
                <a:latin typeface="Arial (Body)"/>
                <a:cs typeface="+mn-cs"/>
              </a:rPr>
              <a:t>(</a:t>
            </a:r>
            <a:r>
              <a:rPr lang="pt-BR" altLang="ja-JP" sz="2400" kern="1200" dirty="0" smtClean="0">
                <a:solidFill>
                  <a:srgbClr val="000000"/>
                </a:solidFill>
                <a:latin typeface="Arial (Body)"/>
                <a:cs typeface="+mn-cs"/>
              </a:rPr>
              <a:t>C</a:t>
            </a:r>
            <a:r>
              <a:rPr lang="pt-BR" altLang="ja-JP" sz="100" kern="1200" dirty="0" smtClean="0">
                <a:solidFill>
                  <a:srgbClr val="000000"/>
                </a:solidFill>
                <a:latin typeface="Arial (Body)"/>
                <a:cs typeface="+mn-cs"/>
              </a:rPr>
              <a:t> </a:t>
            </a:r>
            <a:r>
              <a:rPr lang="pt-BR" altLang="ja-JP" sz="2400" kern="1200" dirty="0" smtClean="0">
                <a:solidFill>
                  <a:srgbClr val="000000"/>
                </a:solidFill>
                <a:latin typeface="Arial (Body)"/>
                <a:cs typeface="+mn-cs"/>
              </a:rPr>
              <a:t>O</a:t>
            </a:r>
            <a:r>
              <a:rPr lang="pt-BR" altLang="ja-JP" sz="100" kern="1200" dirty="0" smtClean="0">
                <a:solidFill>
                  <a:srgbClr val="000000"/>
                </a:solidFill>
                <a:latin typeface="Arial (Body)"/>
                <a:cs typeface="+mn-cs"/>
              </a:rPr>
              <a:t> </a:t>
            </a:r>
            <a:r>
              <a:rPr lang="pt-BR" altLang="ja-JP" sz="2400" kern="1200" dirty="0" smtClean="0">
                <a:solidFill>
                  <a:srgbClr val="000000"/>
                </a:solidFill>
                <a:latin typeface="Arial (Body)"/>
                <a:cs typeface="+mn-cs"/>
              </a:rPr>
              <a:t>P</a:t>
            </a:r>
            <a:r>
              <a:rPr lang="pt-BR" altLang="ja-JP" sz="100" kern="1200" dirty="0" smtClean="0">
                <a:solidFill>
                  <a:srgbClr val="000000"/>
                </a:solidFill>
                <a:latin typeface="Arial (Body)"/>
                <a:cs typeface="+mn-cs"/>
              </a:rPr>
              <a:t> </a:t>
            </a:r>
            <a:r>
              <a:rPr lang="pt-BR" altLang="ja-JP" sz="2400" kern="1200" dirty="0" smtClean="0">
                <a:solidFill>
                  <a:srgbClr val="000000"/>
                </a:solidFill>
                <a:latin typeface="Arial (Body)"/>
                <a:cs typeface="+mn-cs"/>
              </a:rPr>
              <a:t>P</a:t>
            </a:r>
            <a:r>
              <a:rPr lang="pt-BR" altLang="ja-JP" sz="100" kern="1200" dirty="0" smtClean="0">
                <a:solidFill>
                  <a:srgbClr val="000000"/>
                </a:solidFill>
                <a:latin typeface="Arial (Body)"/>
                <a:cs typeface="+mn-cs"/>
              </a:rPr>
              <a:t> </a:t>
            </a:r>
            <a:r>
              <a:rPr lang="pt-BR" altLang="ja-JP" sz="2400" kern="1200" dirty="0" smtClean="0">
                <a:solidFill>
                  <a:srgbClr val="000000"/>
                </a:solidFill>
                <a:latin typeface="Arial (Body)"/>
                <a:cs typeface="+mn-cs"/>
              </a:rPr>
              <a:t>A</a:t>
            </a:r>
            <a:r>
              <a:rPr lang="en-US" altLang="ja-JP" sz="2400" kern="1200" dirty="0" smtClean="0">
                <a:solidFill>
                  <a:srgbClr val="000000"/>
                </a:solidFill>
                <a:latin typeface="Arial (Body)"/>
                <a:cs typeface="+mn-cs"/>
              </a:rPr>
              <a:t>) </a:t>
            </a:r>
            <a:r>
              <a:rPr lang="en-US" altLang="ja-JP" sz="2400" kern="1200" dirty="0">
                <a:solidFill>
                  <a:srgbClr val="000000"/>
                </a:solidFill>
                <a:latin typeface="Arial (Body)"/>
                <a:cs typeface="+mn-cs"/>
              </a:rPr>
              <a:t>and how does it protect the privacy of children?</a:t>
            </a:r>
          </a:p>
          <a:p>
            <a:pPr marL="741553" lvl="1" indent="-284353">
              <a:spcAft>
                <a:spcPct val="0"/>
              </a:spcAft>
              <a:buSzPts val="2400"/>
            </a:pPr>
            <a:r>
              <a:rPr lang="en-US" altLang="en-US" sz="2400" kern="1200" dirty="0">
                <a:solidFill>
                  <a:srgbClr val="000000"/>
                </a:solidFill>
                <a:latin typeface="Arial (Body)"/>
                <a:ea typeface="+mn-ea"/>
                <a:cs typeface="+mn-cs"/>
              </a:rPr>
              <a:t>How do companies verify the age of online users?</a:t>
            </a:r>
          </a:p>
          <a:p>
            <a:pPr marL="741553" lvl="1" indent="-284353">
              <a:spcAft>
                <a:spcPct val="0"/>
              </a:spcAft>
              <a:buSzPts val="2400"/>
            </a:pPr>
            <a:r>
              <a:rPr lang="en-US" altLang="en-US" sz="2400" kern="1200" dirty="0">
                <a:solidFill>
                  <a:srgbClr val="000000"/>
                </a:solidFill>
                <a:latin typeface="Arial (Body)"/>
                <a:ea typeface="+mn-ea"/>
                <a:cs typeface="+mn-cs"/>
              </a:rPr>
              <a:t>Should companies be allowed to target marketing efforts to children under the age of </a:t>
            </a:r>
            <a:r>
              <a:rPr lang="en-US" altLang="en-US" sz="2400" kern="1200" dirty="0" smtClean="0">
                <a:solidFill>
                  <a:srgbClr val="000000"/>
                </a:solidFill>
                <a:latin typeface="Arial (Body)"/>
                <a:ea typeface="+mn-ea"/>
                <a:cs typeface="+mn-cs"/>
              </a:rPr>
              <a:t>13?</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5626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54844"/>
          </a:xfrm>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Almost 265 million Americans use mobile phones; around 168 </a:t>
            </a:r>
            <a:r>
              <a:rPr lang="en-US" sz="2400" kern="1200" dirty="0" smtClean="0">
                <a:solidFill>
                  <a:srgbClr val="000000"/>
                </a:solidFill>
                <a:latin typeface="Arial (Body)"/>
                <a:ea typeface="+mn-ea"/>
                <a:cs typeface="+mn-cs"/>
              </a:rPr>
              <a:t>million </a:t>
            </a:r>
            <a:r>
              <a:rPr lang="en-US" sz="2400" kern="1200" dirty="0">
                <a:solidFill>
                  <a:srgbClr val="000000"/>
                </a:solidFill>
                <a:latin typeface="Arial (Body)"/>
                <a:ea typeface="+mn-ea"/>
                <a:cs typeface="+mn-cs"/>
              </a:rPr>
              <a:t>use tablet computers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Devices used multiple times per day</a:t>
            </a:r>
          </a:p>
          <a:p>
            <a:pPr marL="255651" lvl="0" indent="-255651">
              <a:spcAft>
                <a:spcPct val="0"/>
              </a:spcAft>
              <a:buSzPts val="2400"/>
              <a:tabLst/>
              <a:defRPr/>
            </a:pPr>
            <a:r>
              <a:rPr lang="en-US" sz="2400" kern="1200" dirty="0">
                <a:solidFill>
                  <a:srgbClr val="000000"/>
                </a:solidFill>
                <a:latin typeface="Arial (Body)"/>
                <a:ea typeface="ＭＳ Ｐゴシック" charset="0"/>
                <a:cs typeface="+mn-cs"/>
              </a:rPr>
              <a:t>By 2021, m-commerce will account for </a:t>
            </a:r>
            <a:r>
              <a:rPr lang="en-US" sz="2400" kern="1200" dirty="0">
                <a:solidFill>
                  <a:srgbClr val="000000"/>
                </a:solidFill>
                <a:latin typeface="Arial (Body)"/>
                <a:ea typeface="+mn-ea"/>
                <a:cs typeface="+mn-cs"/>
              </a:rPr>
              <a:t>more than </a:t>
            </a:r>
            <a:r>
              <a:rPr lang="en-US" sz="2400" kern="1200" dirty="0">
                <a:solidFill>
                  <a:srgbClr val="000000"/>
                </a:solidFill>
                <a:latin typeface="Arial (Body)"/>
                <a:ea typeface="ＭＳ Ｐゴシック" charset="0"/>
                <a:cs typeface="+mn-cs"/>
              </a:rPr>
              <a:t>50% of all retail and travel e-commerce.</a:t>
            </a:r>
          </a:p>
          <a:p>
            <a:pPr marL="255651" lvl="0" indent="-255651">
              <a:spcAft>
                <a:spcPct val="0"/>
              </a:spcAft>
              <a:buSzPts val="2400"/>
              <a:tabLst/>
              <a:defRPr/>
            </a:pPr>
            <a:r>
              <a:rPr lang="en-US" sz="2400" kern="1200" dirty="0">
                <a:solidFill>
                  <a:srgbClr val="000000"/>
                </a:solidFill>
                <a:latin typeface="Arial (Body)"/>
                <a:ea typeface="ＭＳ Ｐゴシック" charset="0"/>
                <a:cs typeface="+mn-cs"/>
              </a:rPr>
              <a:t>Challenges: Mobile search</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Motivating consumers to </a:t>
            </a:r>
            <a:r>
              <a:rPr lang="en-US" sz="2400" kern="1200" dirty="0" smtClean="0">
                <a:solidFill>
                  <a:srgbClr val="000000"/>
                </a:solidFill>
                <a:latin typeface="Arial (Body)"/>
                <a:ea typeface="ＭＳ Ｐゴシック" charset="0"/>
                <a:cs typeface="+mn-cs"/>
              </a:rPr>
              <a:t>click</a:t>
            </a:r>
            <a:endParaRPr lang="en-US" sz="2400" kern="1200" dirty="0">
              <a:solidFill>
                <a:srgbClr val="000000"/>
              </a:solidFill>
              <a:latin typeface="Arial (Body)"/>
              <a:ea typeface="ＭＳ Ｐゴシック" charset="0"/>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Raising fees for each click</a:t>
            </a:r>
          </a:p>
        </p:txBody>
      </p:sp>
    </p:spTree>
    <p:extLst>
      <p:ext uri="{BB962C8B-B14F-4D97-AF65-F5344CB8AC3E}">
        <p14:creationId xmlns:p14="http://schemas.microsoft.com/office/powerpoint/2010/main" val="30491061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7.5 </a:t>
            </a:r>
            <a:r>
              <a:rPr lang="en-IN" kern="1200" dirty="0" smtClean="0">
                <a:latin typeface="Times New Roman" panose="02020603050405020304" pitchFamily="18" charset="0"/>
                <a:ea typeface="+mj-ea"/>
                <a:cs typeface="Times New Roman" panose="02020603050405020304" pitchFamily="18" charset="0"/>
              </a:rPr>
              <a:t>The Growth of </a:t>
            </a:r>
            <a:r>
              <a:rPr lang="pt-BR" kern="1200" dirty="0" smtClean="0">
                <a:latin typeface="Times New Roman" panose="02020603050405020304" pitchFamily="18" charset="0"/>
                <a:ea typeface="+mj-ea"/>
                <a:cs typeface="Times New Roman" panose="02020603050405020304" pitchFamily="18" charset="0"/>
              </a:rPr>
              <a:t>M-Commerce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bar graph compares the expected growth of m-commerce sales and traditional e-commerce sales from 20 16 to 20 21. The graph shows years on the x-axis and the sales in billions on the y-axis. Bars on the graph represent sales of M-commerce and non mobile B 2 C. The years and the corresponding M-commerce sales are as follows. 20 16, 179 billion dollars. 20 17, 229 billion dollars. 20 18, 289 billion dollars. 20 19, 357 billion dollars. 20 20, 432 billion dollars. 20 21, 513 billion dollars. The years and the corresponding non mobile B 2 C sales are as follows. 20 16. 393 billion dollars. 20 17, 411 billion dollars. 20 18, 428 billion dollars. 20 19, 444 billion dollars. 20 20, 460 billion dollars. 20 21, 477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95" y="1727133"/>
            <a:ext cx="7902811" cy="3813174"/>
          </a:xfrm>
          <a:prstGeom prst="rect">
            <a:avLst/>
          </a:prstGeom>
        </p:spPr>
      </p:pic>
    </p:spTree>
    <p:extLst>
      <p:ext uri="{BB962C8B-B14F-4D97-AF65-F5344CB8AC3E}">
        <p14:creationId xmlns:p14="http://schemas.microsoft.com/office/powerpoint/2010/main" val="1789779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How People Actually Use Mobile Devices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16536"/>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Average of about 3 1/4 hours hours daily on mobile devices</a:t>
            </a:r>
          </a:p>
          <a:p>
            <a:pPr marL="741553" lvl="1" indent="-284353">
              <a:spcAft>
                <a:spcPct val="0"/>
              </a:spcAft>
              <a:buSzPts val="2400"/>
            </a:pPr>
            <a:r>
              <a:rPr lang="en-US" sz="2400" kern="1200" dirty="0">
                <a:solidFill>
                  <a:srgbClr val="000000"/>
                </a:solidFill>
                <a:latin typeface="Arial (Body)"/>
                <a:ea typeface="+mn-ea"/>
                <a:cs typeface="+mn-cs"/>
              </a:rPr>
              <a:t>44% entertainment</a:t>
            </a:r>
          </a:p>
          <a:p>
            <a:pPr marL="741553" lvl="1" indent="-284353">
              <a:spcAft>
                <a:spcPct val="0"/>
              </a:spcAft>
              <a:buSzPts val="2400"/>
            </a:pPr>
            <a:r>
              <a:rPr lang="en-US" sz="2400" kern="1200" dirty="0">
                <a:solidFill>
                  <a:srgbClr val="000000"/>
                </a:solidFill>
                <a:latin typeface="Arial (Body)"/>
                <a:ea typeface="+mn-ea"/>
                <a:cs typeface="+mn-cs"/>
              </a:rPr>
              <a:t>20% social networks</a:t>
            </a:r>
          </a:p>
          <a:p>
            <a:pPr marL="741553" lvl="1" indent="-284353">
              <a:spcAft>
                <a:spcPct val="0"/>
              </a:spcAft>
              <a:buSzPts val="2400"/>
            </a:pPr>
            <a:r>
              <a:rPr lang="en-US" sz="2400" kern="1200" dirty="0">
                <a:solidFill>
                  <a:srgbClr val="000000"/>
                </a:solidFill>
                <a:latin typeface="Arial (Body)"/>
                <a:ea typeface="+mn-ea"/>
                <a:cs typeface="+mn-cs"/>
              </a:rPr>
              <a:t>70% occur in home</a:t>
            </a:r>
          </a:p>
          <a:p>
            <a:pPr marL="255651" lvl="0" indent="-255651">
              <a:spcAft>
                <a:spcPct val="0"/>
              </a:spcAft>
              <a:buSzPts val="2400"/>
              <a:tabLst/>
            </a:pPr>
            <a:r>
              <a:rPr lang="en-US" sz="2400" kern="1200" dirty="0">
                <a:solidFill>
                  <a:srgbClr val="000000"/>
                </a:solidFill>
                <a:latin typeface="Arial (Body)"/>
                <a:ea typeface="+mn-ea"/>
                <a:cs typeface="+mn-cs"/>
              </a:rPr>
              <a:t>Activities are similar to desktop activities</a:t>
            </a:r>
          </a:p>
          <a:p>
            <a:pPr marL="255651" lvl="0" indent="-255651">
              <a:spcAft>
                <a:spcPct val="0"/>
              </a:spcAft>
              <a:buSzPts val="2400"/>
              <a:tabLst/>
            </a:pPr>
            <a:r>
              <a:rPr lang="en-US" sz="2400" kern="1200" dirty="0">
                <a:solidFill>
                  <a:srgbClr val="000000"/>
                </a:solidFill>
                <a:latin typeface="Arial (Body)"/>
                <a:ea typeface="+mn-ea"/>
                <a:cs typeface="+mn-cs"/>
              </a:rPr>
              <a:t>Rapidly growing smartphone m-commerce sales</a:t>
            </a:r>
          </a:p>
          <a:p>
            <a:pPr marL="255651" lvl="0" indent="-255651">
              <a:spcAft>
                <a:spcPct val="0"/>
              </a:spcAft>
              <a:buSzPts val="2400"/>
              <a:tabLst/>
            </a:pPr>
            <a:r>
              <a:rPr lang="en-US" sz="2400" kern="1200" dirty="0">
                <a:solidFill>
                  <a:srgbClr val="000000"/>
                </a:solidFill>
                <a:latin typeface="Arial (Body)"/>
                <a:ea typeface="+mn-ea"/>
                <a:cs typeface="+mn-cs"/>
              </a:rPr>
              <a:t>Mobile devices currently used more for communicating and entertainment than for shopping and buying</a:t>
            </a:r>
          </a:p>
        </p:txBody>
      </p:sp>
    </p:spTree>
    <p:extLst>
      <p:ext uri="{BB962C8B-B14F-4D97-AF65-F5344CB8AC3E}">
        <p14:creationId xmlns:p14="http://schemas.microsoft.com/office/powerpoint/2010/main" val="36516422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In-App Experiences and Ads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62648"/>
          </a:xfrm>
        </p:spPr>
        <p:txBody>
          <a:bodyPr wrap="square" lIns="91425" tIns="91425" rIns="91425" bIns="91425">
            <a:noAutofit/>
          </a:bodyPr>
          <a:lstStyle/>
          <a:p>
            <a:pPr marL="255651" lvl="0" indent="-255651">
              <a:spcAft>
                <a:spcPct val="0"/>
              </a:spcAft>
              <a:buSzPts val="2400"/>
              <a:tabLst/>
              <a:defRPr/>
            </a:pPr>
            <a:r>
              <a:rPr lang="en-US" altLang="en-US" sz="2400" kern="1200" dirty="0">
                <a:solidFill>
                  <a:srgbClr val="000000"/>
                </a:solidFill>
                <a:latin typeface="Arial (Body)"/>
                <a:ea typeface="+mn-ea"/>
                <a:cs typeface="+mn-cs"/>
              </a:rPr>
              <a:t>Mobile use</a:t>
            </a:r>
          </a:p>
          <a:p>
            <a:pPr marL="741553" lvl="1" indent="-284353">
              <a:spcAft>
                <a:spcPct val="0"/>
              </a:spcAft>
              <a:buSzPts val="2400"/>
              <a:defRPr/>
            </a:pPr>
            <a:r>
              <a:rPr lang="en-US" sz="2400" kern="1200" dirty="0">
                <a:solidFill>
                  <a:srgbClr val="000000"/>
                </a:solidFill>
                <a:latin typeface="Arial (Body)"/>
                <a:ea typeface="+mn-ea"/>
                <a:cs typeface="+mn-cs"/>
              </a:rPr>
              <a:t>Smartphone apps</a:t>
            </a:r>
            <a:r>
              <a:rPr lang="en-US" altLang="en-US" sz="2400" kern="1200" dirty="0">
                <a:solidFill>
                  <a:srgbClr val="000000"/>
                </a:solidFill>
                <a:latin typeface="Arial (Body)"/>
                <a:ea typeface="+mn-ea"/>
                <a:cs typeface="+mn-cs"/>
              </a:rPr>
              <a:t>—</a:t>
            </a:r>
            <a:r>
              <a:rPr lang="en-US" sz="2400" kern="1200" dirty="0">
                <a:solidFill>
                  <a:srgbClr val="000000"/>
                </a:solidFill>
                <a:latin typeface="Arial (Body)"/>
                <a:ea typeface="+mn-ea"/>
                <a:cs typeface="+mn-cs"/>
              </a:rPr>
              <a:t>50% of total digital </a:t>
            </a:r>
            <a:r>
              <a:rPr lang="en-US" altLang="en-US" sz="2400" kern="1200" dirty="0">
                <a:solidFill>
                  <a:srgbClr val="000000"/>
                </a:solidFill>
                <a:latin typeface="Arial (Body)"/>
                <a:ea typeface="+mn-ea"/>
                <a:cs typeface="+mn-cs"/>
              </a:rPr>
              <a:t>time</a:t>
            </a:r>
          </a:p>
          <a:p>
            <a:pPr lvl="2">
              <a:spcAft>
                <a:spcPct val="0"/>
              </a:spcAft>
              <a:buFontTx/>
              <a:buChar char="▪"/>
              <a:defRPr/>
            </a:pPr>
            <a:r>
              <a:rPr lang="en-US" altLang="en-US" sz="2400" kern="1200" dirty="0" smtClean="0">
                <a:solidFill>
                  <a:srgbClr val="000000"/>
                </a:solidFill>
                <a:latin typeface="Arial (Body)"/>
                <a:ea typeface="+mn-ea"/>
                <a:cs typeface="+mn-cs"/>
              </a:rPr>
              <a:t>Almost </a:t>
            </a:r>
            <a:r>
              <a:rPr lang="en-US" altLang="en-US" sz="2400" kern="1200" dirty="0">
                <a:solidFill>
                  <a:srgbClr val="000000"/>
                </a:solidFill>
                <a:latin typeface="Arial (Body)"/>
                <a:ea typeface="+mn-ea"/>
                <a:cs typeface="+mn-cs"/>
              </a:rPr>
              <a:t>75% of app time spent on user’s top 3 apps</a:t>
            </a:r>
          </a:p>
          <a:p>
            <a:pPr marL="741553" lvl="1" indent="-284353">
              <a:spcAft>
                <a:spcPct val="0"/>
              </a:spcAft>
              <a:buSzPts val="2400"/>
              <a:defRPr/>
            </a:pPr>
            <a:r>
              <a:rPr lang="en-US" altLang="en-US" sz="2400" kern="1200" dirty="0">
                <a:solidFill>
                  <a:srgbClr val="000000"/>
                </a:solidFill>
                <a:latin typeface="Arial (Body)"/>
                <a:ea typeface="+mn-ea"/>
                <a:cs typeface="+mn-cs"/>
              </a:rPr>
              <a:t>Users use about 25 apps/month.</a:t>
            </a:r>
          </a:p>
          <a:p>
            <a:pPr marL="255651" lvl="0" indent="-255651">
              <a:spcAft>
                <a:spcPct val="0"/>
              </a:spcAft>
              <a:buSzPts val="2400"/>
              <a:tabLst/>
              <a:defRPr/>
            </a:pPr>
            <a:r>
              <a:rPr lang="en-US" altLang="en-US" sz="2400" kern="1200" dirty="0">
                <a:solidFill>
                  <a:srgbClr val="000000"/>
                </a:solidFill>
                <a:latin typeface="Arial (Body)"/>
                <a:ea typeface="+mn-ea"/>
                <a:cs typeface="+mn-cs"/>
              </a:rPr>
              <a:t>App marketing</a:t>
            </a:r>
          </a:p>
          <a:p>
            <a:pPr marL="741553" lvl="1" indent="-284353">
              <a:spcAft>
                <a:spcPct val="0"/>
              </a:spcAft>
              <a:buSzPts val="2400"/>
              <a:defRPr/>
            </a:pPr>
            <a:r>
              <a:rPr lang="en-US" altLang="en-US" sz="2400" kern="1200" dirty="0">
                <a:solidFill>
                  <a:srgbClr val="000000"/>
                </a:solidFill>
                <a:latin typeface="Arial (Body)"/>
                <a:ea typeface="+mn-ea"/>
                <a:cs typeface="+mn-cs"/>
              </a:rPr>
              <a:t>Most effective are in-app </a:t>
            </a:r>
            <a:r>
              <a:rPr lang="en-US" altLang="en-US" sz="2400" kern="1200" dirty="0" smtClean="0">
                <a:solidFill>
                  <a:srgbClr val="000000"/>
                </a:solidFill>
                <a:latin typeface="Arial (Body)"/>
                <a:ea typeface="+mn-ea"/>
                <a:cs typeface="+mn-cs"/>
              </a:rPr>
              <a:t>ads</a:t>
            </a:r>
            <a:endParaRPr lang="en-US" altLang="en-US" sz="2400" kern="1200" dirty="0">
              <a:solidFill>
                <a:srgbClr val="000000"/>
              </a:solidFill>
              <a:latin typeface="Arial (Body)"/>
              <a:ea typeface="+mn-ea"/>
              <a:cs typeface="+mn-cs"/>
            </a:endParaRPr>
          </a:p>
          <a:p>
            <a:pPr marL="741553" lvl="1" indent="-284353">
              <a:spcAft>
                <a:spcPct val="0"/>
              </a:spcAft>
              <a:buSzPts val="2400"/>
              <a:defRPr/>
            </a:pPr>
            <a:r>
              <a:rPr lang="en-US" altLang="en-US" sz="2400" kern="1200" dirty="0">
                <a:solidFill>
                  <a:srgbClr val="000000"/>
                </a:solidFill>
                <a:latin typeface="Arial (Body)"/>
                <a:ea typeface="+mn-ea"/>
                <a:cs typeface="+mn-cs"/>
              </a:rPr>
              <a:t>Placed in most popular apps</a:t>
            </a:r>
          </a:p>
          <a:p>
            <a:pPr marL="741553" lvl="1" indent="-284353">
              <a:spcAft>
                <a:spcPct val="0"/>
              </a:spcAft>
              <a:buSzPts val="2400"/>
              <a:defRPr/>
            </a:pPr>
            <a:r>
              <a:rPr lang="en-US" altLang="en-US" sz="2400" kern="1200" dirty="0">
                <a:solidFill>
                  <a:srgbClr val="000000"/>
                </a:solidFill>
                <a:latin typeface="Arial (Body)"/>
                <a:ea typeface="+mn-ea"/>
                <a:cs typeface="+mn-cs"/>
              </a:rPr>
              <a:t>Targeted to immediate activities and interests</a:t>
            </a:r>
          </a:p>
        </p:txBody>
      </p:sp>
    </p:spTree>
    <p:extLst>
      <p:ext uri="{BB962C8B-B14F-4D97-AF65-F5344CB8AC3E}">
        <p14:creationId xmlns:p14="http://schemas.microsoft.com/office/powerpoint/2010/main" val="1602946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How the Multi-Screen Environment Changes the Marketing Funnel</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buSzPts val="2400"/>
              <a:tabLst/>
              <a:defRPr/>
            </a:pPr>
            <a:r>
              <a:rPr lang="en-US" sz="2400" kern="1200" dirty="0">
                <a:solidFill>
                  <a:srgbClr val="000000"/>
                </a:solidFill>
                <a:latin typeface="Arial (Body)"/>
                <a:ea typeface="+mn-ea"/>
                <a:cs typeface="+mn-cs"/>
              </a:rPr>
              <a:t>Consumers becoming multi-platform</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Desktops, smartphones, tablets, </a:t>
            </a:r>
            <a:r>
              <a:rPr lang="en-US" sz="2400" kern="1200" dirty="0" smtClean="0">
                <a:solidFill>
                  <a:srgbClr val="000000"/>
                </a:solidFill>
                <a:latin typeface="Arial (Body)"/>
                <a:ea typeface="ＭＳ Ｐゴシック" charset="0"/>
                <a:cs typeface="+mn-cs"/>
              </a:rPr>
              <a:t>T</a:t>
            </a:r>
            <a:r>
              <a:rPr lang="en-US" sz="100" kern="1200" dirty="0" smtClean="0">
                <a:solidFill>
                  <a:srgbClr val="000000"/>
                </a:solidFill>
                <a:latin typeface="Arial (Body)"/>
                <a:ea typeface="ＭＳ Ｐゴシック" charset="0"/>
                <a:cs typeface="+mn-cs"/>
              </a:rPr>
              <a:t> </a:t>
            </a:r>
            <a:r>
              <a:rPr lang="en-US" sz="2400" kern="1200" dirty="0" smtClean="0">
                <a:solidFill>
                  <a:srgbClr val="000000"/>
                </a:solidFill>
                <a:latin typeface="Arial (Body)"/>
                <a:ea typeface="ＭＳ Ｐゴシック" charset="0"/>
                <a:cs typeface="+mn-cs"/>
              </a:rPr>
              <a:t>V</a:t>
            </a:r>
            <a:endParaRPr lang="en-US" sz="2400" kern="1200" dirty="0">
              <a:solidFill>
                <a:srgbClr val="000000"/>
              </a:solidFill>
              <a:latin typeface="Arial (Body)"/>
              <a:ea typeface="ＭＳ Ｐゴシック" charset="0"/>
              <a:cs typeface="+mn-cs"/>
            </a:endParaRPr>
          </a:p>
          <a:p>
            <a:pPr marL="741553" lvl="1" indent="-284353">
              <a:spcAft>
                <a:spcPct val="0"/>
              </a:spcAft>
              <a:buSzPts val="2400"/>
              <a:defRPr/>
            </a:pPr>
            <a:r>
              <a:rPr lang="en-US" sz="2400" kern="1200" dirty="0">
                <a:solidFill>
                  <a:srgbClr val="000000"/>
                </a:solidFill>
                <a:latin typeface="Arial (Body)"/>
                <a:ea typeface="ＭＳ Ｐゴシック" charset="0"/>
                <a:cs typeface="+mn-cs"/>
              </a:rPr>
              <a:t>90% of multi-device users use multiple devices to complete action</a:t>
            </a:r>
          </a:p>
          <a:p>
            <a:pPr marL="1144778" lvl="2" indent="-230378">
              <a:spcAft>
                <a:spcPct val="0"/>
              </a:spcAft>
              <a:buSzPts val="2400"/>
              <a:defRPr/>
            </a:pPr>
            <a:r>
              <a:rPr lang="en-US" sz="2400" kern="1200" dirty="0">
                <a:solidFill>
                  <a:srgbClr val="000000"/>
                </a:solidFill>
                <a:latin typeface="Arial (Body)"/>
                <a:ea typeface="ＭＳ Ｐゴシック" charset="0"/>
                <a:cs typeface="+mn-cs"/>
              </a:rPr>
              <a:t>View ad on </a:t>
            </a:r>
            <a:r>
              <a:rPr lang="en-US" sz="2400" kern="1200" dirty="0" smtClean="0">
                <a:solidFill>
                  <a:srgbClr val="000000"/>
                </a:solidFill>
                <a:latin typeface="Arial (Body)"/>
                <a:ea typeface="ＭＳ Ｐゴシック" charset="0"/>
                <a:cs typeface="+mn-cs"/>
              </a:rPr>
              <a:t>T</a:t>
            </a:r>
            <a:r>
              <a:rPr lang="en-US" sz="100" kern="1200" dirty="0" smtClean="0">
                <a:solidFill>
                  <a:srgbClr val="000000"/>
                </a:solidFill>
                <a:latin typeface="Arial (Body)"/>
                <a:ea typeface="ＭＳ Ｐゴシック" charset="0"/>
                <a:cs typeface="+mn-cs"/>
              </a:rPr>
              <a:t> </a:t>
            </a:r>
            <a:r>
              <a:rPr lang="en-US" sz="2400" kern="1200" dirty="0" smtClean="0">
                <a:solidFill>
                  <a:srgbClr val="000000"/>
                </a:solidFill>
                <a:latin typeface="Arial (Body)"/>
                <a:ea typeface="ＭＳ Ｐゴシック" charset="0"/>
                <a:cs typeface="+mn-cs"/>
              </a:rPr>
              <a:t>V, </a:t>
            </a:r>
            <a:r>
              <a:rPr lang="en-US" sz="2400" kern="1200" dirty="0">
                <a:solidFill>
                  <a:srgbClr val="000000"/>
                </a:solidFill>
                <a:latin typeface="Arial (Body)"/>
                <a:ea typeface="ＭＳ Ｐゴシック" charset="0"/>
                <a:cs typeface="+mn-cs"/>
              </a:rPr>
              <a:t>search on smartphone, purchase on tablet</a:t>
            </a:r>
          </a:p>
          <a:p>
            <a:pPr marL="255651" lvl="0" indent="-255651">
              <a:spcAft>
                <a:spcPct val="0"/>
              </a:spcAft>
              <a:buSzPts val="2400"/>
              <a:tabLst/>
              <a:defRPr/>
            </a:pPr>
            <a:r>
              <a:rPr lang="en-US" sz="2400" kern="1200" dirty="0">
                <a:solidFill>
                  <a:srgbClr val="000000"/>
                </a:solidFill>
                <a:latin typeface="Arial (Body)"/>
                <a:ea typeface="+mn-ea"/>
                <a:cs typeface="+mn-cs"/>
              </a:rPr>
              <a:t>Marketing implications</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Consistent branding</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Responsive design</a:t>
            </a:r>
          </a:p>
          <a:p>
            <a:pPr marL="741553" lvl="1" indent="-284353">
              <a:spcAft>
                <a:spcPct val="0"/>
              </a:spcAft>
              <a:buSzPts val="2400"/>
              <a:defRPr/>
            </a:pPr>
            <a:r>
              <a:rPr lang="en-US" sz="2400" kern="1200" dirty="0">
                <a:solidFill>
                  <a:srgbClr val="000000"/>
                </a:solidFill>
                <a:latin typeface="Arial (Body)"/>
                <a:ea typeface="ＭＳ Ｐゴシック" charset="0"/>
                <a:cs typeface="+mn-cs"/>
              </a:rPr>
              <a:t>Increased complexity, costs</a:t>
            </a:r>
          </a:p>
        </p:txBody>
      </p:sp>
    </p:spTree>
    <p:extLst>
      <p:ext uri="{BB962C8B-B14F-4D97-AF65-F5344CB8AC3E}">
        <p14:creationId xmlns:p14="http://schemas.microsoft.com/office/powerpoint/2010/main" val="1078475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Marketing Features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570452"/>
          </a:xfrm>
        </p:spPr>
        <p:txBody>
          <a:bodyPr wrap="square" lIns="91425" tIns="91425" rIns="91425" bIns="91425">
            <a:noAutofit/>
          </a:bodyPr>
          <a:lstStyle/>
          <a:p>
            <a:pPr marL="255651" lvl="0" indent="-255651">
              <a:spcAft>
                <a:spcPct val="0"/>
              </a:spcAft>
              <a:tabLst/>
            </a:pPr>
            <a:r>
              <a:rPr lang="en-US" sz="2000" kern="1200" dirty="0">
                <a:solidFill>
                  <a:srgbClr val="000000"/>
                </a:solidFill>
                <a:latin typeface="Arial (Body)"/>
                <a:ea typeface="+mn-ea"/>
                <a:cs typeface="+mn-cs"/>
              </a:rPr>
              <a:t>Mobile marketing over 70% of all online </a:t>
            </a:r>
            <a:r>
              <a:rPr lang="en-US" sz="2000" kern="1200" dirty="0" smtClean="0">
                <a:solidFill>
                  <a:srgbClr val="000000"/>
                </a:solidFill>
                <a:latin typeface="Arial (Body)"/>
                <a:ea typeface="+mn-ea"/>
                <a:cs typeface="+mn-cs"/>
              </a:rPr>
              <a:t>marketing</a:t>
            </a:r>
            <a:endParaRPr lang="en-US" sz="2000" kern="1200" dirty="0">
              <a:solidFill>
                <a:srgbClr val="000000"/>
              </a:solidFill>
              <a:latin typeface="Arial (Body)"/>
              <a:ea typeface="+mn-ea"/>
              <a:cs typeface="+mn-cs"/>
            </a:endParaRPr>
          </a:p>
          <a:p>
            <a:pPr marL="255651" lvl="0" indent="-255651">
              <a:spcAft>
                <a:spcPct val="0"/>
              </a:spcAft>
              <a:tabLst/>
            </a:pPr>
            <a:r>
              <a:rPr lang="en-US" sz="2000" kern="1200" dirty="0">
                <a:solidFill>
                  <a:srgbClr val="000000"/>
                </a:solidFill>
                <a:latin typeface="Arial (Body)"/>
                <a:ea typeface="+mn-ea"/>
                <a:cs typeface="+mn-cs"/>
              </a:rPr>
              <a:t>Dominant players are Google, Facebook</a:t>
            </a:r>
          </a:p>
          <a:p>
            <a:pPr marL="255651" lvl="0" indent="-255651">
              <a:spcAft>
                <a:spcPct val="0"/>
              </a:spcAft>
              <a:tabLst/>
            </a:pPr>
            <a:r>
              <a:rPr lang="en-US" sz="2000" kern="1200" dirty="0" smtClean="0">
                <a:solidFill>
                  <a:srgbClr val="000000"/>
                </a:solidFill>
                <a:latin typeface="Arial (Body)"/>
                <a:ea typeface="+mn-ea"/>
                <a:cs typeface="+mn-cs"/>
              </a:rPr>
              <a:t>Mobile device features</a:t>
            </a:r>
          </a:p>
          <a:p>
            <a:pPr marL="741553" lvl="1" indent="-284353">
              <a:spcAft>
                <a:spcPct val="0"/>
              </a:spcAft>
            </a:pPr>
            <a:r>
              <a:rPr lang="en-US" sz="2000" kern="1200" dirty="0" smtClean="0">
                <a:solidFill>
                  <a:srgbClr val="000000"/>
                </a:solidFill>
                <a:latin typeface="Arial (Body)"/>
                <a:ea typeface="+mn-ea"/>
                <a:cs typeface="+mn-cs"/>
              </a:rPr>
              <a:t>Personal communicator and organizer</a:t>
            </a:r>
          </a:p>
          <a:p>
            <a:pPr marL="741553" lvl="1" indent="-284353">
              <a:spcAft>
                <a:spcPct val="0"/>
              </a:spcAft>
            </a:pPr>
            <a:r>
              <a:rPr lang="en-US" sz="2000" kern="1200" dirty="0" smtClean="0">
                <a:solidFill>
                  <a:srgbClr val="000000"/>
                </a:solidFill>
                <a:latin typeface="Arial (Body)"/>
                <a:ea typeface="+mn-ea"/>
                <a:cs typeface="+mn-cs"/>
              </a:rPr>
              <a:t>Screen size and resolution</a:t>
            </a:r>
          </a:p>
          <a:p>
            <a:pPr marL="741553" lvl="1" indent="-284353">
              <a:spcAft>
                <a:spcPct val="0"/>
              </a:spcAft>
            </a:pPr>
            <a:r>
              <a:rPr lang="en-US" sz="20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000" kern="1200" dirty="0" smtClean="0">
                <a:solidFill>
                  <a:srgbClr val="000000"/>
                </a:solidFill>
                <a:latin typeface="Arial (Body)"/>
                <a:ea typeface="+mn-ea"/>
                <a:cs typeface="+mn-cs"/>
              </a:rPr>
              <a:t>S location</a:t>
            </a:r>
          </a:p>
          <a:p>
            <a:pPr marL="741553" lvl="1" indent="-284353">
              <a:spcAft>
                <a:spcPct val="0"/>
              </a:spcAft>
            </a:pPr>
            <a:r>
              <a:rPr lang="en-US" sz="2000" kern="1200" dirty="0" smtClean="0">
                <a:solidFill>
                  <a:srgbClr val="000000"/>
                </a:solidFill>
                <a:latin typeface="Arial (Body)"/>
                <a:ea typeface="+mn-ea"/>
                <a:cs typeface="+mn-cs"/>
              </a:rPr>
              <a:t>Web browser</a:t>
            </a:r>
          </a:p>
          <a:p>
            <a:pPr marL="741553" lvl="1" indent="-284353">
              <a:spcAft>
                <a:spcPct val="0"/>
              </a:spcAft>
            </a:pPr>
            <a:r>
              <a:rPr lang="en-US" sz="2000" kern="1200" dirty="0" smtClean="0">
                <a:solidFill>
                  <a:srgbClr val="000000"/>
                </a:solidFill>
                <a:latin typeface="Arial (Body)"/>
                <a:ea typeface="+mn-ea"/>
                <a:cs typeface="+mn-cs"/>
              </a:rPr>
              <a:t>Apps</a:t>
            </a:r>
          </a:p>
          <a:p>
            <a:pPr marL="741553" lvl="1" indent="-284353">
              <a:spcAft>
                <a:spcPct val="0"/>
              </a:spcAft>
            </a:pPr>
            <a:r>
              <a:rPr lang="en-US" sz="2000" kern="1200" dirty="0" smtClean="0">
                <a:solidFill>
                  <a:srgbClr val="000000"/>
                </a:solidFill>
                <a:latin typeface="Arial (Body)"/>
                <a:ea typeface="+mn-ea"/>
                <a:cs typeface="+mn-cs"/>
              </a:rPr>
              <a:t>Ultraportable and personal</a:t>
            </a:r>
          </a:p>
          <a:p>
            <a:pPr marL="741553" lvl="1" indent="-284353">
              <a:spcAft>
                <a:spcPct val="0"/>
              </a:spcAft>
            </a:pPr>
            <a:r>
              <a:rPr lang="en-US" sz="2000" kern="1200" dirty="0" smtClean="0">
                <a:solidFill>
                  <a:srgbClr val="000000"/>
                </a:solidFill>
                <a:latin typeface="Arial (Body)"/>
                <a:ea typeface="+mn-ea"/>
                <a:cs typeface="+mn-cs"/>
              </a:rPr>
              <a:t>Multimedia capable</a:t>
            </a:r>
          </a:p>
          <a:p>
            <a:pPr marL="741553" lvl="1" indent="-284353">
              <a:spcAft>
                <a:spcPct val="0"/>
              </a:spcAft>
            </a:pPr>
            <a:r>
              <a:rPr lang="en-US" sz="2000" kern="1200" dirty="0" smtClean="0">
                <a:solidFill>
                  <a:srgbClr val="000000"/>
                </a:solidFill>
                <a:latin typeface="Arial (Body)"/>
                <a:ea typeface="+mn-ea"/>
                <a:cs typeface="+mn-cs"/>
              </a:rPr>
              <a:t>Touch/haptic technology</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83337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altLang="en-US" kern="1200" dirty="0" smtClean="0">
                <a:latin typeface="Times New Roman" panose="02020603050405020304" pitchFamily="18" charset="0"/>
                <a:ea typeface="+mj-ea"/>
                <a:cs typeface="Times New Roman" panose="02020603050405020304" pitchFamily="18" charset="0"/>
              </a:rPr>
              <a:t>Facebook: Putting Social Marketing to Work</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70123"/>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Have you ever made a purchase based on something you have read or seen on Facebook? What was the product and what made you interested?</a:t>
            </a:r>
          </a:p>
          <a:p>
            <a:pPr marL="741553" lvl="1" indent="-284353">
              <a:spcAft>
                <a:spcPct val="0"/>
              </a:spcAft>
              <a:buSzPts val="2400"/>
            </a:pPr>
            <a:r>
              <a:rPr lang="en-US" sz="2400" kern="1200" dirty="0">
                <a:solidFill>
                  <a:srgbClr val="000000"/>
                </a:solidFill>
                <a:latin typeface="Arial (Body)"/>
                <a:ea typeface="+mn-ea"/>
                <a:cs typeface="+mn-cs"/>
              </a:rPr>
              <a:t>Are there other ways for Facebook to make a profit from marketers and advertisers?</a:t>
            </a:r>
          </a:p>
          <a:p>
            <a:pPr marL="741553" lvl="1" indent="-284353">
              <a:spcAft>
                <a:spcPct val="0"/>
              </a:spcAft>
              <a:buSzPts val="2400"/>
            </a:pPr>
            <a:r>
              <a:rPr lang="en-US" sz="2400" kern="1200" dirty="0">
                <a:solidFill>
                  <a:srgbClr val="000000"/>
                </a:solidFill>
                <a:latin typeface="Arial (Body)"/>
                <a:ea typeface="+mn-ea"/>
                <a:cs typeface="+mn-cs"/>
              </a:rPr>
              <a:t>How does Facebook engage its users differently than “traditional” online marketing?</a:t>
            </a:r>
          </a:p>
        </p:txBody>
      </p:sp>
    </p:spTree>
    <p:extLst>
      <p:ext uri="{BB962C8B-B14F-4D97-AF65-F5344CB8AC3E}">
        <p14:creationId xmlns:p14="http://schemas.microsoft.com/office/powerpoint/2010/main" val="3440645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7.8 </a:t>
            </a:r>
            <a:r>
              <a:rPr lang="en-IN" kern="1200" dirty="0" smtClean="0">
                <a:latin typeface="Times New Roman" panose="02020603050405020304" pitchFamily="18" charset="0"/>
                <a:ea typeface="+mj-ea"/>
                <a:cs typeface="Times New Roman" panose="02020603050405020304" pitchFamily="18" charset="0"/>
              </a:rPr>
              <a:t>the Top U.S. Mobile Marketing Firms by U.S. Revenue</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pie chart shows revenue share of the top U S mobile marketing firms by U S revenue. The values, listed in increasing order, are as follows. Snapchat, 643 million dollars.&#10;Y P, 752 million. Pandora, 955 million. Twitter, 1.1 billion. Oath, Yahoo and A O L, 1.4 billion. Facebook, 15.4 billion. Google, 18.9 billion. And Other, 19.4 bill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20" y="1748483"/>
            <a:ext cx="7478160" cy="4261792"/>
          </a:xfrm>
          <a:prstGeom prst="rect">
            <a:avLst/>
          </a:prstGeom>
        </p:spPr>
      </p:pic>
    </p:spTree>
    <p:extLst>
      <p:ext uri="{BB962C8B-B14F-4D97-AF65-F5344CB8AC3E}">
        <p14:creationId xmlns:p14="http://schemas.microsoft.com/office/powerpoint/2010/main" val="3254189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Mobile Marketing Tools: Ad Formats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Mobile marketing formats</a:t>
            </a:r>
          </a:p>
          <a:p>
            <a:pPr marL="741553" lvl="1" indent="-284353">
              <a:spcAft>
                <a:spcPct val="0"/>
              </a:spcAft>
              <a:buSzPts val="2400"/>
            </a:pPr>
            <a:r>
              <a:rPr lang="en-US" sz="2400" kern="1200" dirty="0">
                <a:solidFill>
                  <a:srgbClr val="000000"/>
                </a:solidFill>
                <a:latin typeface="Arial (Body)"/>
                <a:ea typeface="+mn-ea"/>
                <a:cs typeface="+mn-cs"/>
              </a:rPr>
              <a:t>Search ads</a:t>
            </a:r>
          </a:p>
          <a:p>
            <a:pPr marL="741553" lvl="1" indent="-284353">
              <a:spcAft>
                <a:spcPct val="0"/>
              </a:spcAft>
              <a:buSzPts val="2400"/>
            </a:pPr>
            <a:r>
              <a:rPr lang="en-US" sz="2400" kern="1200" dirty="0">
                <a:solidFill>
                  <a:srgbClr val="000000"/>
                </a:solidFill>
                <a:latin typeface="Arial (Body)"/>
                <a:ea typeface="+mn-ea"/>
                <a:cs typeface="+mn-cs"/>
              </a:rPr>
              <a:t>Display ads</a:t>
            </a:r>
          </a:p>
          <a:p>
            <a:pPr marL="741553" lvl="1" indent="-284353">
              <a:spcAft>
                <a:spcPct val="0"/>
              </a:spcAft>
              <a:buSzPts val="2400"/>
            </a:pPr>
            <a:r>
              <a:rPr lang="en-US" sz="2400" kern="1200" dirty="0">
                <a:solidFill>
                  <a:srgbClr val="000000"/>
                </a:solidFill>
                <a:latin typeface="Arial (Body)"/>
                <a:ea typeface="+mn-ea"/>
                <a:cs typeface="+mn-cs"/>
              </a:rPr>
              <a:t>Video</a:t>
            </a:r>
          </a:p>
          <a:p>
            <a:pPr marL="741553" lvl="1" indent="-284353">
              <a:spcAft>
                <a:spcPct val="0"/>
              </a:spcAft>
              <a:buSzPts val="2400"/>
            </a:pPr>
            <a:r>
              <a:rPr lang="en-US" sz="2400" kern="1200" dirty="0">
                <a:solidFill>
                  <a:srgbClr val="000000"/>
                </a:solidFill>
                <a:latin typeface="Arial (Body)"/>
                <a:ea typeface="+mn-ea"/>
                <a:cs typeface="+mn-cs"/>
              </a:rPr>
              <a:t>Text/video messaging</a:t>
            </a:r>
          </a:p>
          <a:p>
            <a:pPr marL="741553" lvl="1" indent="-284353">
              <a:spcAft>
                <a:spcPct val="0"/>
              </a:spcAft>
              <a:buSzPts val="2400"/>
            </a:pPr>
            <a:r>
              <a:rPr lang="en-US" sz="2400" kern="1200" dirty="0">
                <a:solidFill>
                  <a:srgbClr val="000000"/>
                </a:solidFill>
                <a:latin typeface="Arial (Body)"/>
                <a:ea typeface="+mn-ea"/>
                <a:cs typeface="+mn-cs"/>
              </a:rPr>
              <a:t>Other: e-mail, classifieds, lead generation</a:t>
            </a:r>
          </a:p>
          <a:p>
            <a:pPr marL="255651" lvl="0" indent="-255651">
              <a:spcAft>
                <a:spcPct val="0"/>
              </a:spcAft>
              <a:buSzPts val="2400"/>
              <a:tabLst/>
            </a:pPr>
            <a:r>
              <a:rPr lang="en-US" sz="2400" kern="1200" dirty="0">
                <a:solidFill>
                  <a:srgbClr val="000000"/>
                </a:solidFill>
                <a:latin typeface="Arial (Body)"/>
                <a:ea typeface="+mn-ea"/>
                <a:cs typeface="+mn-cs"/>
              </a:rPr>
              <a:t>Mobile interface versions of social network techniques</a:t>
            </a:r>
          </a:p>
        </p:txBody>
      </p:sp>
    </p:spTree>
    <p:extLst>
      <p:ext uri="{BB962C8B-B14F-4D97-AF65-F5344CB8AC3E}">
        <p14:creationId xmlns:p14="http://schemas.microsoft.com/office/powerpoint/2010/main" val="3927796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7.9 </a:t>
            </a:r>
            <a:r>
              <a:rPr lang="en-IN" kern="1200" dirty="0" smtClean="0">
                <a:latin typeface="Times New Roman" panose="02020603050405020304" pitchFamily="18" charset="0"/>
                <a:ea typeface="+mj-ea"/>
                <a:cs typeface="Times New Roman" panose="02020603050405020304" pitchFamily="18" charset="0"/>
              </a:rPr>
              <a:t>Mobile Ad Spending by Format</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pie chart shows U S mobile ad expenditure by format. The values shown are from highest to lowest. Search, 25.7 billion dollars. Display, 24.3 billion. Video, 6.0 billion. Other, 2.2 billion.&#10;Messaging, 0.3 bill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210" y="1694710"/>
            <a:ext cx="6811580" cy="4205566"/>
          </a:xfrm>
          <a:prstGeom prst="rect">
            <a:avLst/>
          </a:prstGeom>
        </p:spPr>
      </p:pic>
    </p:spTree>
    <p:extLst>
      <p:ext uri="{BB962C8B-B14F-4D97-AF65-F5344CB8AC3E}">
        <p14:creationId xmlns:p14="http://schemas.microsoft.com/office/powerpoint/2010/main" val="830174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Insight on Business: Mobile Marketing Goes 3-D</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07773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Class discussion:</a:t>
            </a:r>
          </a:p>
          <a:p>
            <a:pPr marL="741553" lvl="1" indent="-284353">
              <a:spcAft>
                <a:spcPct val="0"/>
              </a:spcAft>
              <a:buSzPts val="2400"/>
            </a:pPr>
            <a:r>
              <a:rPr lang="en-US" sz="2400" kern="1200" dirty="0">
                <a:solidFill>
                  <a:srgbClr val="000000"/>
                </a:solidFill>
                <a:latin typeface="Arial (Body)"/>
                <a:ea typeface="+mn-ea"/>
                <a:cs typeface="+mn-cs"/>
              </a:rPr>
              <a:t>Why do mobile devices represent such a promising opportunity for </a:t>
            </a:r>
            <a:r>
              <a:rPr lang="en-US" sz="2400" kern="1200" dirty="0" smtClean="0">
                <a:solidFill>
                  <a:srgbClr val="000000"/>
                </a:solidFill>
                <a:latin typeface="Arial (Body)"/>
                <a:ea typeface="+mn-ea"/>
                <a:cs typeface="+mn-cs"/>
              </a:rPr>
              <a:t>marketers?</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What are the benefits and the appeal of </a:t>
            </a:r>
            <a:r>
              <a:rPr lang="en-US" sz="2400" kern="1200" dirty="0" smtClean="0">
                <a:solidFill>
                  <a:srgbClr val="000000"/>
                </a:solidFill>
                <a:latin typeface="Arial (Body)"/>
              </a:rPr>
              <a:t>3-D </a:t>
            </a:r>
            <a:r>
              <a:rPr lang="en-US" sz="2400" kern="1200" dirty="0" smtClean="0">
                <a:solidFill>
                  <a:srgbClr val="000000"/>
                </a:solidFill>
                <a:latin typeface="Arial (Body)"/>
                <a:ea typeface="+mn-ea"/>
                <a:cs typeface="+mn-cs"/>
              </a:rPr>
              <a:t>mobile </a:t>
            </a:r>
            <a:r>
              <a:rPr lang="en-US" sz="2400" kern="1200" dirty="0">
                <a:solidFill>
                  <a:srgbClr val="000000"/>
                </a:solidFill>
                <a:latin typeface="Arial (Body)"/>
                <a:ea typeface="+mn-ea"/>
                <a:cs typeface="+mn-cs"/>
              </a:rPr>
              <a:t>advertising?</a:t>
            </a:r>
          </a:p>
          <a:p>
            <a:pPr marL="741553" lvl="1" indent="-284353">
              <a:spcAft>
                <a:spcPct val="0"/>
              </a:spcAft>
              <a:buSzPts val="2400"/>
            </a:pPr>
            <a:r>
              <a:rPr lang="en-US" sz="2400" kern="1200" dirty="0">
                <a:solidFill>
                  <a:srgbClr val="000000"/>
                </a:solidFill>
                <a:latin typeface="Arial (Body)"/>
                <a:ea typeface="+mn-ea"/>
                <a:cs typeface="+mn-cs"/>
              </a:rPr>
              <a:t>Have you ever engaged with </a:t>
            </a:r>
            <a:r>
              <a:rPr lang="en-US" sz="2400" kern="1200" dirty="0" smtClean="0">
                <a:solidFill>
                  <a:srgbClr val="000000"/>
                </a:solidFill>
                <a:latin typeface="Arial (Body)"/>
                <a:ea typeface="+mn-ea"/>
                <a:cs typeface="+mn-cs"/>
              </a:rPr>
              <a:t>3-D mobile </a:t>
            </a:r>
            <a:r>
              <a:rPr lang="en-US" sz="2400" kern="1200" dirty="0">
                <a:solidFill>
                  <a:srgbClr val="000000"/>
                </a:solidFill>
                <a:latin typeface="Arial (Body)"/>
                <a:ea typeface="+mn-ea"/>
                <a:cs typeface="+mn-cs"/>
              </a:rPr>
              <a:t>ads?</a:t>
            </a:r>
          </a:p>
          <a:p>
            <a:pPr marL="741553" lvl="1" indent="-284353">
              <a:spcAft>
                <a:spcPct val="0"/>
              </a:spcAft>
              <a:buSzPts val="2400"/>
            </a:pPr>
            <a:r>
              <a:rPr lang="en-US" sz="2400" kern="1200" dirty="0">
                <a:solidFill>
                  <a:srgbClr val="000000"/>
                </a:solidFill>
                <a:latin typeface="Arial (Body)"/>
                <a:ea typeface="+mn-ea"/>
                <a:cs typeface="+mn-cs"/>
              </a:rPr>
              <a:t>What types of products are best suited for </a:t>
            </a:r>
            <a:r>
              <a:rPr lang="en-US" sz="2400" kern="1200" dirty="0">
                <a:solidFill>
                  <a:srgbClr val="000000"/>
                </a:solidFill>
                <a:latin typeface="Arial (Body)"/>
              </a:rPr>
              <a:t>3-D</a:t>
            </a:r>
            <a:r>
              <a:rPr lang="en-US" sz="2400" kern="1200" dirty="0" smtClean="0">
                <a:solidFill>
                  <a:srgbClr val="000000"/>
                </a:solidFill>
                <a:latin typeface="Arial (Body)"/>
                <a:ea typeface="+mn-ea"/>
                <a:cs typeface="+mn-cs"/>
              </a:rPr>
              <a:t> ads</a:t>
            </a:r>
            <a:r>
              <a:rPr lang="en-US" sz="2400" kern="1200" dirty="0">
                <a:solidFill>
                  <a:srgbClr val="000000"/>
                </a:solidFill>
                <a:latin typeface="Arial (Body)"/>
                <a:ea typeface="+mn-ea"/>
                <a:cs typeface="+mn-cs"/>
              </a:rPr>
              <a:t>?</a:t>
            </a:r>
          </a:p>
        </p:txBody>
      </p:sp>
    </p:spTree>
    <p:extLst>
      <p:ext uri="{BB962C8B-B14F-4D97-AF65-F5344CB8AC3E}">
        <p14:creationId xmlns:p14="http://schemas.microsoft.com/office/powerpoint/2010/main" val="2123442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Mobile Marketing Campaigns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7803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Mobile website</a:t>
            </a:r>
          </a:p>
          <a:p>
            <a:pPr marL="255651" lvl="0" indent="-255651">
              <a:spcAft>
                <a:spcPct val="0"/>
              </a:spcAft>
              <a:buSzPts val="2400"/>
              <a:tabLst/>
            </a:pPr>
            <a:r>
              <a:rPr lang="en-US" sz="2400" kern="1200" dirty="0">
                <a:solidFill>
                  <a:srgbClr val="000000"/>
                </a:solidFill>
                <a:latin typeface="Arial (Body)"/>
                <a:ea typeface="+mn-ea"/>
                <a:cs typeface="+mn-cs"/>
              </a:rPr>
              <a:t>Facebook and Twitter brand pages</a:t>
            </a:r>
          </a:p>
          <a:p>
            <a:pPr marL="255651" lvl="0" indent="-255651">
              <a:spcAft>
                <a:spcPct val="0"/>
              </a:spcAft>
              <a:buSzPts val="2400"/>
              <a:tabLst/>
            </a:pPr>
            <a:r>
              <a:rPr lang="en-US" sz="2400" kern="1200" dirty="0">
                <a:solidFill>
                  <a:srgbClr val="000000"/>
                </a:solidFill>
                <a:latin typeface="Arial (Body)"/>
                <a:ea typeface="+mn-ea"/>
                <a:cs typeface="+mn-cs"/>
              </a:rPr>
              <a:t>Mobile versions of display advertising campaigns</a:t>
            </a:r>
          </a:p>
          <a:p>
            <a:pPr marL="255651" lvl="0" indent="-255651">
              <a:spcAft>
                <a:spcPct val="0"/>
              </a:spcAft>
              <a:buSzPts val="2400"/>
              <a:tabLst/>
            </a:pPr>
            <a:r>
              <a:rPr lang="en-US" sz="2400" kern="1200" dirty="0">
                <a:solidFill>
                  <a:srgbClr val="000000"/>
                </a:solidFill>
                <a:latin typeface="Arial (Body)"/>
                <a:ea typeface="+mn-ea"/>
                <a:cs typeface="+mn-cs"/>
              </a:rPr>
              <a:t>Ad networks</a:t>
            </a:r>
          </a:p>
          <a:p>
            <a:pPr marL="255651" lvl="0" indent="-255651">
              <a:spcAft>
                <a:spcPct val="0"/>
              </a:spcAft>
              <a:buSzPts val="2400"/>
              <a:tabLst/>
            </a:pPr>
            <a:r>
              <a:rPr lang="en-US" sz="2400" kern="1200" dirty="0">
                <a:solidFill>
                  <a:srgbClr val="000000"/>
                </a:solidFill>
                <a:latin typeface="Arial (Body)"/>
                <a:ea typeface="+mn-ea"/>
                <a:cs typeface="+mn-cs"/>
              </a:rPr>
              <a:t>Interactive content aimed at mobile user</a:t>
            </a:r>
          </a:p>
          <a:p>
            <a:pPr marL="255651" lvl="0" indent="-255651">
              <a:spcAft>
                <a:spcPct val="0"/>
              </a:spcAft>
              <a:buSzPts val="2400"/>
              <a:tabLst/>
            </a:pPr>
            <a:r>
              <a:rPr lang="en-US" sz="2400" kern="1200" dirty="0">
                <a:solidFill>
                  <a:srgbClr val="000000"/>
                </a:solidFill>
                <a:latin typeface="Arial (Body)"/>
                <a:ea typeface="+mn-ea"/>
                <a:cs typeface="+mn-cs"/>
              </a:rPr>
              <a:t>Tools for measuring responses</a:t>
            </a:r>
          </a:p>
          <a:p>
            <a:pPr marL="741553" lvl="1" indent="-284353">
              <a:spcAft>
                <a:spcPct val="0"/>
              </a:spcAft>
              <a:buSzPts val="2400"/>
            </a:pPr>
            <a:r>
              <a:rPr lang="en-US" sz="2400" kern="1200" dirty="0">
                <a:solidFill>
                  <a:srgbClr val="000000"/>
                </a:solidFill>
                <a:latin typeface="Arial (Body)"/>
                <a:ea typeface="+mn-ea"/>
                <a:cs typeface="+mn-cs"/>
              </a:rPr>
              <a:t>Key dimensions follow desktop and social marketing metrics</a:t>
            </a:r>
          </a:p>
        </p:txBody>
      </p:sp>
    </p:spTree>
    <p:extLst>
      <p:ext uri="{BB962C8B-B14F-4D97-AF65-F5344CB8AC3E}">
        <p14:creationId xmlns:p14="http://schemas.microsoft.com/office/powerpoint/2010/main" val="817379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7.10 </a:t>
            </a:r>
            <a:r>
              <a:rPr lang="en-IN" kern="1200" dirty="0" smtClean="0">
                <a:latin typeface="Times New Roman" panose="02020603050405020304" pitchFamily="18" charset="0"/>
                <a:ea typeface="+mj-ea"/>
                <a:cs typeface="Times New Roman" panose="02020603050405020304" pitchFamily="18" charset="0"/>
              </a:rPr>
              <a:t>Measuring the Effectiveness of a Mobile Marketing Campaign</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 stacked bar graph shows number of likes, posts, page views, time on site, and unique visitors in each month from January to June. The number in millions is shown on the y axis, and the months are shown on x axis. The date is as follows, from left to right. In January, there were 30 million likes, 10 million posts, 140 million page views, 100 million times on site, and 100 million unique visitors. In February, there were 50 million likes, 10 million posts, 140 million page views, 120 million times on sit, and 110 million unique visitors. In March, there were 60 million likes, 50 million posts, 140 million page views, 130 million times on site, and 120 unique visitors. In April, there were 80 million likes, 50 million posts, 160 million page views, 160 million times on site, and 120 million unique visitors. In May, there were 90 million likes, 70 million posts, 180 million page views, 180 million times on site, and 120 million unique views. In June, there were 120 million likes, 100 million posts, 200 million page views, 210 million times on site, and 120 million unique visitors. All figures are approxim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800" y="1727880"/>
            <a:ext cx="6366400" cy="4384883"/>
          </a:xfrm>
          <a:prstGeom prst="rect">
            <a:avLst/>
          </a:prstGeom>
        </p:spPr>
      </p:pic>
    </p:spTree>
    <p:extLst>
      <p:ext uri="{BB962C8B-B14F-4D97-AF65-F5344CB8AC3E}">
        <p14:creationId xmlns:p14="http://schemas.microsoft.com/office/powerpoint/2010/main" val="1558337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Local and Location-Based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2200" kern="1200" dirty="0">
                <a:solidFill>
                  <a:srgbClr val="000000"/>
                </a:solidFill>
                <a:latin typeface="Arial (Body)"/>
                <a:ea typeface="+mn-ea"/>
                <a:cs typeface="+mn-cs"/>
              </a:rPr>
              <a:t>Location-based marketing</a:t>
            </a:r>
          </a:p>
          <a:p>
            <a:pPr marL="741553" lvl="1" indent="-284353">
              <a:spcAft>
                <a:spcPct val="0"/>
              </a:spcAft>
            </a:pPr>
            <a:r>
              <a:rPr lang="en-US" sz="2200" kern="1200" dirty="0">
                <a:solidFill>
                  <a:srgbClr val="000000"/>
                </a:solidFill>
                <a:latin typeface="Arial (Body)"/>
                <a:ea typeface="+mn-ea"/>
                <a:cs typeface="+mn-cs"/>
              </a:rPr>
              <a:t>Targets messages to users based on location</a:t>
            </a:r>
          </a:p>
          <a:p>
            <a:pPr marL="741553" lvl="1" indent="-284353">
              <a:spcAft>
                <a:spcPct val="0"/>
              </a:spcAft>
            </a:pPr>
            <a:r>
              <a:rPr lang="en-US" sz="2200" kern="1200" dirty="0">
                <a:solidFill>
                  <a:srgbClr val="000000"/>
                </a:solidFill>
                <a:latin typeface="Arial (Body)"/>
                <a:ea typeface="+mn-ea"/>
                <a:cs typeface="+mn-cs"/>
              </a:rPr>
              <a:t>Marketing of location-based services</a:t>
            </a:r>
          </a:p>
          <a:p>
            <a:pPr marL="255651" lvl="0" indent="-255651">
              <a:spcAft>
                <a:spcPct val="0"/>
              </a:spcAft>
              <a:tabLst/>
            </a:pPr>
            <a:r>
              <a:rPr lang="en-US" sz="2200" kern="1200" dirty="0">
                <a:solidFill>
                  <a:srgbClr val="000000"/>
                </a:solidFill>
                <a:latin typeface="Arial (Body)"/>
                <a:ea typeface="+mn-ea"/>
                <a:cs typeface="+mn-cs"/>
              </a:rPr>
              <a:t>Location-based services</a:t>
            </a:r>
          </a:p>
          <a:p>
            <a:pPr marL="741553" lvl="1" indent="-284353">
              <a:spcAft>
                <a:spcPct val="0"/>
              </a:spcAft>
            </a:pPr>
            <a:r>
              <a:rPr lang="en-US" sz="2200" kern="1200" dirty="0">
                <a:solidFill>
                  <a:srgbClr val="000000"/>
                </a:solidFill>
                <a:latin typeface="Arial (Body)"/>
                <a:ea typeface="+mn-ea"/>
                <a:cs typeface="+mn-cs"/>
              </a:rPr>
              <a:t>Provide services to users based on location</a:t>
            </a:r>
          </a:p>
          <a:p>
            <a:pPr lvl="2">
              <a:spcAft>
                <a:spcPct val="0"/>
              </a:spcAft>
              <a:buFontTx/>
              <a:buChar char="▪"/>
            </a:pPr>
            <a:r>
              <a:rPr lang="en-US" sz="2200" kern="1200" dirty="0">
                <a:solidFill>
                  <a:srgbClr val="000000"/>
                </a:solidFill>
                <a:latin typeface="Arial (Body)"/>
                <a:ea typeface="+mn-ea"/>
                <a:cs typeface="+mn-cs"/>
              </a:rPr>
              <a:t>Personal navigation</a:t>
            </a:r>
          </a:p>
          <a:p>
            <a:pPr lvl="2">
              <a:spcAft>
                <a:spcPct val="0"/>
              </a:spcAft>
              <a:buFontTx/>
              <a:buChar char="▪"/>
            </a:pPr>
            <a:r>
              <a:rPr lang="en-US" sz="2200" kern="1200" dirty="0">
                <a:solidFill>
                  <a:srgbClr val="000000"/>
                </a:solidFill>
                <a:latin typeface="Arial (Body)"/>
                <a:ea typeface="+mn-ea"/>
                <a:cs typeface="+mn-cs"/>
              </a:rPr>
              <a:t>Point-of-interest</a:t>
            </a:r>
          </a:p>
          <a:p>
            <a:pPr lvl="2">
              <a:spcAft>
                <a:spcPct val="0"/>
              </a:spcAft>
              <a:buFontTx/>
              <a:buChar char="▪"/>
            </a:pPr>
            <a:r>
              <a:rPr lang="en-US" sz="2200" kern="1200" dirty="0">
                <a:solidFill>
                  <a:srgbClr val="000000"/>
                </a:solidFill>
                <a:latin typeface="Arial (Body)"/>
                <a:ea typeface="+mn-ea"/>
                <a:cs typeface="+mn-cs"/>
              </a:rPr>
              <a:t>Reviews</a:t>
            </a:r>
          </a:p>
          <a:p>
            <a:pPr lvl="2">
              <a:spcAft>
                <a:spcPct val="0"/>
              </a:spcAft>
              <a:buFontTx/>
              <a:buChar char="▪"/>
            </a:pPr>
            <a:r>
              <a:rPr lang="en-US" sz="2200" kern="1200" dirty="0">
                <a:solidFill>
                  <a:srgbClr val="000000"/>
                </a:solidFill>
                <a:latin typeface="Arial (Body)"/>
                <a:ea typeface="+mn-ea"/>
                <a:cs typeface="+mn-cs"/>
              </a:rPr>
              <a:t>Friend-finders, family trackers</a:t>
            </a:r>
          </a:p>
          <a:p>
            <a:pPr marL="255651" lvl="0" indent="-255651">
              <a:spcAft>
                <a:spcPct val="0"/>
              </a:spcAft>
              <a:tabLst/>
            </a:pPr>
            <a:r>
              <a:rPr lang="en-US" sz="2200" kern="1200" dirty="0">
                <a:solidFill>
                  <a:srgbClr val="000000"/>
                </a:solidFill>
                <a:latin typeface="Arial (Body)"/>
                <a:ea typeface="+mn-ea"/>
                <a:cs typeface="+mn-cs"/>
              </a:rPr>
              <a:t>Consumers have high likelihood of responding to local ads</a:t>
            </a:r>
          </a:p>
        </p:txBody>
      </p:sp>
    </p:spTree>
    <p:extLst>
      <p:ext uri="{BB962C8B-B14F-4D97-AF65-F5344CB8AC3E}">
        <p14:creationId xmlns:p14="http://schemas.microsoft.com/office/powerpoint/2010/main" val="2027659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The Growth of Local and Location-Based Mobile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16372"/>
          </a:xfrm>
        </p:spPr>
        <p:txBody>
          <a:bodyPr wrap="square" lIns="91425" tIns="91425" rIns="91425" bIns="91425">
            <a:noAutofit/>
          </a:bodyPr>
          <a:lstStyle/>
          <a:p>
            <a:pPr marL="255651" lvl="0" indent="-255651">
              <a:spcAft>
                <a:spcPct val="0"/>
              </a:spcAft>
              <a:buSzPts val="2400"/>
              <a:tabLst/>
            </a:pPr>
            <a:r>
              <a:rPr lang="en-US" altLang="en-US" sz="2400" kern="1200" dirty="0">
                <a:solidFill>
                  <a:srgbClr val="000000"/>
                </a:solidFill>
                <a:latin typeface="+mn-lt"/>
                <a:ea typeface="+mn-ea"/>
                <a:cs typeface="+mn-cs"/>
              </a:rPr>
              <a:t>Prior to 2005, nearly all local advertising was non-digital</a:t>
            </a:r>
          </a:p>
          <a:p>
            <a:pPr marL="741553" lvl="1" indent="-284353">
              <a:spcAft>
                <a:spcPct val="0"/>
              </a:spcAft>
              <a:buSzPts val="2400"/>
            </a:pPr>
            <a:r>
              <a:rPr lang="en-US" altLang="en-US" sz="2400" kern="1200" dirty="0">
                <a:solidFill>
                  <a:srgbClr val="000000"/>
                </a:solidFill>
                <a:latin typeface="+mn-lt"/>
                <a:ea typeface="+mn-ea"/>
                <a:cs typeface="+mn-cs"/>
              </a:rPr>
              <a:t>Google Maps (2005)</a:t>
            </a:r>
          </a:p>
          <a:p>
            <a:pPr marL="1144778" lvl="2" indent="-230378">
              <a:spcAft>
                <a:spcPct val="0"/>
              </a:spcAft>
              <a:buSzPts val="2400"/>
            </a:pPr>
            <a:r>
              <a:rPr lang="en-US" altLang="en-US" sz="2400" kern="1200" dirty="0">
                <a:solidFill>
                  <a:srgbClr val="000000"/>
                </a:solidFill>
                <a:latin typeface="+mn-lt"/>
                <a:ea typeface="+mn-ea"/>
                <a:cs typeface="+mn-cs"/>
              </a:rPr>
              <a:t>Enabled targeting ads to users based on </a:t>
            </a:r>
            <a:r>
              <a:rPr lang="en-US" altLang="en-US" sz="2400" kern="1200" dirty="0" smtClean="0">
                <a:solidFill>
                  <a:srgbClr val="000000"/>
                </a:solidFill>
                <a:latin typeface="+mn-lt"/>
                <a:ea typeface="+mn-ea"/>
                <a:cs typeface="+mn-cs"/>
              </a:rPr>
              <a:t>I</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P address </a:t>
            </a:r>
            <a:r>
              <a:rPr lang="en-US" altLang="en-US" sz="2400" kern="1200" dirty="0">
                <a:solidFill>
                  <a:srgbClr val="000000"/>
                </a:solidFill>
                <a:latin typeface="+mn-lt"/>
                <a:ea typeface="+mn-ea"/>
                <a:cs typeface="+mn-cs"/>
              </a:rPr>
              <a:t>and general geographic location</a:t>
            </a:r>
          </a:p>
          <a:p>
            <a:pPr marL="741553" lvl="1" indent="-284353">
              <a:spcAft>
                <a:spcPct val="0"/>
              </a:spcAft>
              <a:buSzPts val="2400"/>
            </a:pPr>
            <a:r>
              <a:rPr lang="en-US" altLang="en-US" sz="2400" kern="1200" dirty="0">
                <a:solidFill>
                  <a:srgbClr val="000000"/>
                </a:solidFill>
                <a:latin typeface="+mn-lt"/>
                <a:ea typeface="+mn-ea"/>
                <a:cs typeface="+mn-cs"/>
              </a:rPr>
              <a:t>Smartphones, </a:t>
            </a:r>
            <a:r>
              <a:rPr lang="en-US" altLang="en-US" sz="2400" kern="1200" dirty="0" smtClean="0">
                <a:solidFill>
                  <a:srgbClr val="000000"/>
                </a:solidFill>
                <a:latin typeface="+mn-lt"/>
                <a:ea typeface="+mn-ea"/>
                <a:cs typeface="+mn-cs"/>
              </a:rPr>
              <a:t>Google</a:t>
            </a:r>
            <a:r>
              <a:rPr lang="en-US" altLang="ja-JP" sz="2400" kern="1200" dirty="0" smtClean="0">
                <a:solidFill>
                  <a:srgbClr val="000000"/>
                </a:solidFill>
                <a:latin typeface="+mn-lt"/>
                <a:cs typeface="+mn-cs"/>
              </a:rPr>
              <a:t>’s </a:t>
            </a:r>
            <a:r>
              <a:rPr lang="en-US" altLang="ja-JP" sz="2400" kern="1200" dirty="0">
                <a:solidFill>
                  <a:srgbClr val="000000"/>
                </a:solidFill>
                <a:latin typeface="+mn-lt"/>
                <a:cs typeface="+mn-cs"/>
              </a:rPr>
              <a:t>mobile maps app (2007)</a:t>
            </a:r>
          </a:p>
          <a:p>
            <a:pPr marL="1144778" lvl="2" indent="-230378">
              <a:spcAft>
                <a:spcPct val="0"/>
              </a:spcAft>
              <a:buSzPts val="2400"/>
            </a:pPr>
            <a:r>
              <a:rPr lang="en-US" altLang="en-US" sz="2400" kern="1200" dirty="0">
                <a:solidFill>
                  <a:srgbClr val="000000"/>
                </a:solidFill>
                <a:latin typeface="+mn-lt"/>
                <a:ea typeface="+mn-ea"/>
                <a:cs typeface="+mn-cs"/>
              </a:rPr>
              <a:t>Enabled targeting ads based on </a:t>
            </a:r>
            <a:r>
              <a:rPr lang="en-US" altLang="en-US" sz="2400" kern="1200" dirty="0" smtClean="0">
                <a:solidFill>
                  <a:srgbClr val="000000"/>
                </a:solidFill>
                <a:latin typeface="+mn-lt"/>
                <a:ea typeface="+mn-ea"/>
                <a:cs typeface="+mn-cs"/>
              </a:rPr>
              <a:t>G</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P</a:t>
            </a:r>
            <a:r>
              <a:rPr lang="en-US" altLang="en-US" sz="100" kern="1200" dirty="0" smtClean="0">
                <a:solidFill>
                  <a:srgbClr val="000000"/>
                </a:solidFill>
                <a:latin typeface="+mn-lt"/>
                <a:ea typeface="+mn-ea"/>
                <a:cs typeface="+mn-cs"/>
              </a:rPr>
              <a:t> </a:t>
            </a:r>
            <a:r>
              <a:rPr lang="en-US" altLang="en-US" sz="2400" kern="1200" dirty="0" smtClean="0">
                <a:solidFill>
                  <a:srgbClr val="000000"/>
                </a:solidFill>
                <a:latin typeface="+mn-lt"/>
                <a:ea typeface="+mn-ea"/>
                <a:cs typeface="+mn-cs"/>
              </a:rPr>
              <a:t>S</a:t>
            </a:r>
            <a:endParaRPr lang="en-US" altLang="en-US" sz="2400" kern="1200" dirty="0">
              <a:solidFill>
                <a:srgbClr val="000000"/>
              </a:solidFill>
              <a:latin typeface="+mn-lt"/>
              <a:ea typeface="+mn-ea"/>
              <a:cs typeface="+mn-cs"/>
            </a:endParaRPr>
          </a:p>
          <a:p>
            <a:pPr marL="255651" lvl="0" indent="-255651">
              <a:spcAft>
                <a:spcPct val="0"/>
              </a:spcAft>
              <a:buSzPts val="2400"/>
              <a:tabLst/>
            </a:pPr>
            <a:r>
              <a:rPr lang="en-US" altLang="en-US" sz="2400" kern="1200" dirty="0">
                <a:solidFill>
                  <a:srgbClr val="000000"/>
                </a:solidFill>
                <a:latin typeface="+mn-lt"/>
                <a:ea typeface="+mn-ea"/>
                <a:cs typeface="+mn-cs"/>
              </a:rPr>
              <a:t>Location-based mobile marketing</a:t>
            </a:r>
          </a:p>
          <a:p>
            <a:pPr marL="741553" lvl="1" indent="-284353">
              <a:spcAft>
                <a:spcPct val="0"/>
              </a:spcAft>
              <a:buSzPts val="2400"/>
            </a:pPr>
            <a:r>
              <a:rPr lang="en-US" altLang="en-US" sz="2400" kern="1200" dirty="0">
                <a:solidFill>
                  <a:srgbClr val="000000"/>
                </a:solidFill>
                <a:latin typeface="+mn-lt"/>
                <a:ea typeface="+mn-ea"/>
                <a:cs typeface="+mn-cs"/>
              </a:rPr>
              <a:t>Expected to triple over next five years</a:t>
            </a:r>
          </a:p>
        </p:txBody>
      </p:sp>
    </p:spTree>
    <p:extLst>
      <p:ext uri="{BB962C8B-B14F-4D97-AF65-F5344CB8AC3E}">
        <p14:creationId xmlns:p14="http://schemas.microsoft.com/office/powerpoint/2010/main" val="1961863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7.11 </a:t>
            </a:r>
            <a:r>
              <a:rPr lang="en-IN" kern="1200" dirty="0" smtClean="0">
                <a:latin typeface="Times New Roman" panose="02020603050405020304" pitchFamily="18" charset="0"/>
                <a:ea typeface="+mj-ea"/>
                <a:cs typeface="Times New Roman" panose="02020603050405020304" pitchFamily="18" charset="0"/>
              </a:rPr>
              <a:t>Local, Mobile, and Location-Based Mobile Marketing</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shows local, mobile, and location-based mobile marketing. Mobile marketing expenditure is of 58 billion dollars. Local or digital-based marketing accounts for 51 billion dollars. Location-based or local mobile accounts for 16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65" y="1909526"/>
            <a:ext cx="7819071" cy="3666749"/>
          </a:xfrm>
          <a:prstGeom prst="rect">
            <a:avLst/>
          </a:prstGeom>
        </p:spPr>
      </p:pic>
    </p:spTree>
    <p:extLst>
      <p:ext uri="{BB962C8B-B14F-4D97-AF65-F5344CB8AC3E}">
        <p14:creationId xmlns:p14="http://schemas.microsoft.com/office/powerpoint/2010/main" val="1195792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Location-Based Marketing Platforms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62620"/>
          </a:xfrm>
        </p:spPr>
        <p:txBody>
          <a:bodyPr wrap="square" lIns="91425" tIns="91425" rIns="91425" bIns="91425">
            <a:noAutofit/>
          </a:bodyPr>
          <a:lstStyle/>
          <a:p>
            <a:pPr marL="255651" lvl="0" indent="-255651">
              <a:spcAft>
                <a:spcPct val="0"/>
              </a:spcAft>
              <a:buSzPts val="2400"/>
              <a:tabLst/>
            </a:pPr>
            <a:r>
              <a:rPr lang="en-US" sz="2400" kern="1200" dirty="0" smtClean="0">
                <a:solidFill>
                  <a:srgbClr val="000000"/>
                </a:solidFill>
                <a:latin typeface="Arial (Body)"/>
                <a:ea typeface="+mn-ea"/>
                <a:cs typeface="+mn-cs"/>
              </a:rPr>
              <a:t>Google</a:t>
            </a:r>
            <a:endParaRPr lang="en-US" sz="2400" kern="1200" dirty="0">
              <a:solidFill>
                <a:srgbClr val="000000"/>
              </a:solidFill>
              <a:latin typeface="Arial (Body)"/>
              <a:ea typeface="+mn-ea"/>
              <a:cs typeface="+mn-cs"/>
            </a:endParaRPr>
          </a:p>
          <a:p>
            <a:pPr marL="741553" lvl="1" indent="-284353">
              <a:spcAft>
                <a:spcPct val="0"/>
              </a:spcAft>
              <a:buSzPts val="2400"/>
            </a:pPr>
            <a:r>
              <a:rPr lang="en-US" sz="2400" kern="1200" dirty="0">
                <a:solidFill>
                  <a:srgbClr val="000000"/>
                </a:solidFill>
                <a:latin typeface="Arial (Body)"/>
                <a:ea typeface="+mn-ea"/>
                <a:cs typeface="+mn-cs"/>
              </a:rPr>
              <a:t>Android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t>
            </a:r>
            <a:r>
              <a:rPr lang="en-US" sz="2400" kern="1200" dirty="0">
                <a:solidFill>
                  <a:srgbClr val="000000"/>
                </a:solidFill>
                <a:latin typeface="Arial (Body)"/>
                <a:ea typeface="+mn-ea"/>
                <a:cs typeface="+mn-cs"/>
              </a:rPr>
              <a:t>Google Maps, Google Places, </a:t>
            </a:r>
            <a:r>
              <a:rPr lang="en-US" sz="2400" kern="1200" dirty="0" smtClean="0">
                <a:solidFill>
                  <a:srgbClr val="000000"/>
                </a:solidFill>
                <a:latin typeface="Arial (Body)"/>
                <a:ea typeface="+mn-ea"/>
                <a:cs typeface="+mn-cs"/>
              </a:rPr>
              <a:t>AdMob</a:t>
            </a:r>
            <a:r>
              <a:rPr lang="en-US" sz="2400" kern="1200" dirty="0">
                <a:solidFill>
                  <a:srgbClr val="000000"/>
                </a:solidFill>
                <a:latin typeface="Arial (Body)"/>
                <a:ea typeface="+mn-ea"/>
                <a:cs typeface="+mn-cs"/>
              </a:rPr>
              <a:t>, AdWords</a:t>
            </a:r>
          </a:p>
          <a:p>
            <a:pPr marL="255651" lvl="0" indent="-255651">
              <a:spcAft>
                <a:spcPct val="0"/>
              </a:spcAft>
              <a:buSzPts val="2400"/>
              <a:tabLst/>
            </a:pPr>
            <a:r>
              <a:rPr lang="en-US" sz="2400" kern="1200" dirty="0">
                <a:solidFill>
                  <a:srgbClr val="000000"/>
                </a:solidFill>
                <a:latin typeface="Arial (Body)"/>
                <a:ea typeface="+mn-ea"/>
                <a:cs typeface="+mn-cs"/>
              </a:rPr>
              <a:t>Facebook</a:t>
            </a:r>
          </a:p>
          <a:p>
            <a:pPr marL="255651" lvl="0" indent="-255651">
              <a:spcAft>
                <a:spcPct val="0"/>
              </a:spcAft>
              <a:buSzPts val="2400"/>
              <a:tabLst/>
            </a:pPr>
            <a:r>
              <a:rPr lang="en-US" sz="2400" kern="1200" dirty="0">
                <a:solidFill>
                  <a:srgbClr val="000000"/>
                </a:solidFill>
                <a:latin typeface="Arial (Body)"/>
                <a:ea typeface="+mn-ea"/>
                <a:cs typeface="+mn-cs"/>
              </a:rPr>
              <a:t>Apple</a:t>
            </a:r>
          </a:p>
          <a:p>
            <a:pPr marL="741553" lvl="1" indent="-284353">
              <a:spcAft>
                <a:spcPct val="0"/>
              </a:spcAft>
              <a:buSzPts val="2400"/>
            </a:pP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endParaRPr lang="en-US" sz="2400" kern="1200" dirty="0">
              <a:solidFill>
                <a:srgbClr val="000000"/>
              </a:solidFill>
              <a:latin typeface="Arial (Body)"/>
              <a:ea typeface="+mn-ea"/>
              <a:cs typeface="+mn-cs"/>
            </a:endParaRPr>
          </a:p>
          <a:p>
            <a:pPr marL="255651" lvl="0" indent="-255651">
              <a:spcAft>
                <a:spcPct val="0"/>
              </a:spcAft>
              <a:buSzPts val="2400"/>
              <a:tabLst/>
            </a:pPr>
            <a:r>
              <a:rPr lang="en-US" sz="2400" kern="1200" dirty="0">
                <a:solidFill>
                  <a:srgbClr val="000000"/>
                </a:solidFill>
                <a:latin typeface="Arial (Body)"/>
                <a:ea typeface="+mn-ea"/>
                <a:cs typeface="+mn-cs"/>
              </a:rPr>
              <a:t>Twitter</a:t>
            </a:r>
          </a:p>
          <a:p>
            <a:pPr marL="255651" lvl="0" indent="-255651">
              <a:spcAft>
                <a:spcPct val="0"/>
              </a:spcAft>
              <a:buSzPts val="2400"/>
              <a:tabLst/>
            </a:pPr>
            <a:r>
              <a:rPr lang="en-US" sz="2400" kern="1200" dirty="0">
                <a:solidFill>
                  <a:srgbClr val="000000"/>
                </a:solidFill>
                <a:latin typeface="Arial (Body)"/>
                <a:ea typeface="+mn-ea"/>
                <a:cs typeface="+mn-cs"/>
              </a:rPr>
              <a:t>Others: </a:t>
            </a:r>
            <a:r>
              <a:rPr lang="en-US" sz="2400" kern="1200" dirty="0" smtClean="0">
                <a:solidFill>
                  <a:srgbClr val="000000"/>
                </a:solidFill>
                <a:latin typeface="Arial (Body)"/>
                <a:ea typeface="+mn-ea"/>
                <a:cs typeface="+mn-cs"/>
              </a:rPr>
              <a:t>Y</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 </a:t>
            </a:r>
            <a:r>
              <a:rPr lang="en-US" sz="2400" kern="1200" dirty="0">
                <a:solidFill>
                  <a:srgbClr val="000000"/>
                </a:solidFill>
                <a:latin typeface="Arial (Body)"/>
                <a:ea typeface="+mn-ea"/>
                <a:cs typeface="+mn-cs"/>
              </a:rPr>
              <a:t>Pandora, Millennial Media</a:t>
            </a:r>
          </a:p>
        </p:txBody>
      </p:sp>
    </p:spTree>
    <p:extLst>
      <p:ext uri="{BB962C8B-B14F-4D97-AF65-F5344CB8AC3E}">
        <p14:creationId xmlns:p14="http://schemas.microsoft.com/office/powerpoint/2010/main" val="1610111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Introduction to Social, Mobile, and Local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8551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New marketing concepts</a:t>
            </a:r>
          </a:p>
          <a:p>
            <a:pPr marL="741553" lvl="1" indent="-284353">
              <a:spcAft>
                <a:spcPct val="0"/>
              </a:spcAft>
              <a:buSzPts val="2400"/>
            </a:pPr>
            <a:r>
              <a:rPr lang="en-US" sz="2400" kern="1200" dirty="0">
                <a:solidFill>
                  <a:srgbClr val="000000"/>
                </a:solidFill>
                <a:latin typeface="Arial (Body)"/>
                <a:ea typeface="+mn-ea"/>
                <a:cs typeface="+mn-cs"/>
              </a:rPr>
              <a:t>Conversations</a:t>
            </a:r>
          </a:p>
          <a:p>
            <a:pPr marL="741553" lvl="1" indent="-284353">
              <a:spcAft>
                <a:spcPct val="0"/>
              </a:spcAft>
              <a:buSzPts val="2400"/>
            </a:pPr>
            <a:r>
              <a:rPr lang="en-US" sz="2400" kern="1200" dirty="0">
                <a:solidFill>
                  <a:srgbClr val="000000"/>
                </a:solidFill>
                <a:latin typeface="Arial (Body)"/>
                <a:ea typeface="+mn-ea"/>
                <a:cs typeface="+mn-cs"/>
              </a:rPr>
              <a:t>Engagement</a:t>
            </a:r>
          </a:p>
          <a:p>
            <a:pPr marL="255651" lvl="0" indent="-255651">
              <a:spcAft>
                <a:spcPct val="0"/>
              </a:spcAft>
              <a:buSzPts val="2400"/>
              <a:tabLst/>
            </a:pPr>
            <a:r>
              <a:rPr lang="en-US" sz="2400" kern="1200" dirty="0">
                <a:solidFill>
                  <a:srgbClr val="000000"/>
                </a:solidFill>
                <a:latin typeface="Arial (Body)"/>
                <a:ea typeface="+mn-ea"/>
                <a:cs typeface="+mn-cs"/>
              </a:rPr>
              <a:t>Impact of smartphones and tablets</a:t>
            </a:r>
          </a:p>
          <a:p>
            <a:pPr marL="255651" lvl="0" indent="-255651">
              <a:spcAft>
                <a:spcPct val="0"/>
              </a:spcAft>
              <a:buSzPts val="2400"/>
              <a:tabLst/>
            </a:pPr>
            <a:r>
              <a:rPr lang="en-US" sz="2400" kern="1200" dirty="0">
                <a:solidFill>
                  <a:srgbClr val="000000"/>
                </a:solidFill>
                <a:latin typeface="Arial (Body)"/>
                <a:ea typeface="+mn-ea"/>
                <a:cs typeface="+mn-cs"/>
              </a:rPr>
              <a:t>Social-mobile-local nexus</a:t>
            </a:r>
          </a:p>
          <a:p>
            <a:pPr marL="741553" lvl="1" indent="-284353">
              <a:spcAft>
                <a:spcPct val="0"/>
              </a:spcAft>
              <a:buSzPts val="2400"/>
            </a:pPr>
            <a:r>
              <a:rPr lang="en-US" sz="2400" kern="1200" dirty="0">
                <a:solidFill>
                  <a:srgbClr val="000000"/>
                </a:solidFill>
                <a:latin typeface="Arial (Body)"/>
                <a:ea typeface="+mn-ea"/>
                <a:cs typeface="+mn-cs"/>
              </a:rPr>
              <a:t>Strong ties between consumer use of social networks, mobile devices, and local shopping</a:t>
            </a:r>
          </a:p>
        </p:txBody>
      </p:sp>
    </p:spTree>
    <p:extLst>
      <p:ext uri="{BB962C8B-B14F-4D97-AF65-F5344CB8AC3E}">
        <p14:creationId xmlns:p14="http://schemas.microsoft.com/office/powerpoint/2010/main" val="3168377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Location-Based Mobile Marketing Technologies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301147"/>
          </a:xfrm>
        </p:spPr>
        <p:txBody>
          <a:bodyPr wrap="square" lIns="91425" tIns="91425" rIns="91425" bIns="91425">
            <a:noAutofit/>
          </a:bodyPr>
          <a:lstStyle/>
          <a:p>
            <a:pPr marL="255651" lvl="0" indent="-255651">
              <a:spcAft>
                <a:spcPct val="0"/>
              </a:spcAft>
              <a:tabLst/>
            </a:pPr>
            <a:r>
              <a:rPr lang="en-US" altLang="en-US" sz="2000" kern="1200" dirty="0">
                <a:solidFill>
                  <a:srgbClr val="000000"/>
                </a:solidFill>
                <a:latin typeface="Arial (Body)"/>
                <a:ea typeface="+mn-ea"/>
                <a:cs typeface="+mn-cs"/>
              </a:rPr>
              <a:t>Two types of location-based marketing techniques</a:t>
            </a:r>
          </a:p>
          <a:p>
            <a:pPr marL="741553" lvl="1" indent="-284353">
              <a:spcAft>
                <a:spcPct val="0"/>
              </a:spcAft>
            </a:pPr>
            <a:r>
              <a:rPr lang="en-US" altLang="en-US" sz="2000" kern="1200" dirty="0" smtClean="0">
                <a:solidFill>
                  <a:srgbClr val="000000"/>
                </a:solidFill>
                <a:latin typeface="Arial (Body)"/>
                <a:ea typeface="+mn-ea"/>
                <a:cs typeface="+mn-cs"/>
              </a:rPr>
              <a:t>Geo-aware techniques</a:t>
            </a:r>
          </a:p>
          <a:p>
            <a:pPr marL="1144778" lvl="2" indent="-230378">
              <a:spcAft>
                <a:spcPct val="0"/>
              </a:spcAft>
            </a:pPr>
            <a:r>
              <a:rPr lang="en-US" altLang="en-US" sz="2000" kern="1200" dirty="0" smtClean="0">
                <a:solidFill>
                  <a:srgbClr val="000000"/>
                </a:solidFill>
                <a:latin typeface="Arial (Body)"/>
                <a:ea typeface="+mn-ea"/>
                <a:cs typeface="+mn-cs"/>
              </a:rPr>
              <a:t>Identify location of user</a:t>
            </a:r>
            <a:r>
              <a:rPr lang="en-IN" altLang="ja-JP" sz="2000" kern="1200" dirty="0" smtClean="0">
                <a:solidFill>
                  <a:srgbClr val="000000"/>
                </a:solidFill>
                <a:latin typeface="Arial (Body)"/>
                <a:cs typeface="+mn-cs"/>
              </a:rPr>
              <a:t>’</a:t>
            </a:r>
            <a:r>
              <a:rPr lang="en-US" altLang="ja-JP" sz="2000" kern="1200" dirty="0" smtClean="0">
                <a:solidFill>
                  <a:srgbClr val="000000"/>
                </a:solidFill>
                <a:latin typeface="Arial (Body)"/>
                <a:cs typeface="+mn-cs"/>
              </a:rPr>
              <a:t>s device and target ads, recommending actions within reach</a:t>
            </a:r>
          </a:p>
          <a:p>
            <a:pPr marL="741553" lvl="1" indent="-284353">
              <a:spcAft>
                <a:spcPct val="0"/>
              </a:spcAft>
            </a:pPr>
            <a:r>
              <a:rPr lang="en-US" altLang="en-US" sz="2000" kern="1200" dirty="0" smtClean="0">
                <a:solidFill>
                  <a:srgbClr val="000000"/>
                </a:solidFill>
                <a:latin typeface="Arial (Body)"/>
                <a:ea typeface="+mn-ea"/>
                <a:cs typeface="+mn-cs"/>
              </a:rPr>
              <a:t>Proximity marketing</a:t>
            </a:r>
          </a:p>
          <a:p>
            <a:pPr marL="1144778" lvl="2" indent="-230378">
              <a:spcAft>
                <a:spcPct val="0"/>
              </a:spcAft>
            </a:pPr>
            <a:r>
              <a:rPr lang="en-US" altLang="en-US" sz="2000" kern="1200" dirty="0" smtClean="0">
                <a:solidFill>
                  <a:srgbClr val="000000"/>
                </a:solidFill>
                <a:latin typeface="Arial (Body)"/>
                <a:ea typeface="+mn-ea"/>
                <a:cs typeface="+mn-cs"/>
              </a:rPr>
              <a:t>Identify </a:t>
            </a:r>
            <a:r>
              <a:rPr lang="en-US" altLang="en-US" sz="2000" kern="1200" dirty="0">
                <a:solidFill>
                  <a:srgbClr val="000000"/>
                </a:solidFill>
                <a:latin typeface="Arial (Body)"/>
                <a:ea typeface="+mn-ea"/>
                <a:cs typeface="+mn-cs"/>
              </a:rPr>
              <a:t>a perimeter around a location and target ads and recommendations within that perimeter</a:t>
            </a:r>
          </a:p>
          <a:p>
            <a:pPr marL="255651" lvl="0" indent="-255651">
              <a:spcAft>
                <a:spcPct val="0"/>
              </a:spcAft>
              <a:tabLst/>
            </a:pPr>
            <a:r>
              <a:rPr lang="en-US" altLang="en-US" sz="2000" kern="1200" dirty="0">
                <a:solidFill>
                  <a:srgbClr val="000000"/>
                </a:solidFill>
                <a:latin typeface="Arial (Body)"/>
                <a:ea typeface="+mn-ea"/>
                <a:cs typeface="+mn-cs"/>
              </a:rPr>
              <a:t>Identifying </a:t>
            </a:r>
            <a:r>
              <a:rPr lang="en-US" altLang="en-US" sz="2000" kern="1200" dirty="0" smtClean="0">
                <a:solidFill>
                  <a:srgbClr val="000000"/>
                </a:solidFill>
                <a:latin typeface="Arial (Body)"/>
                <a:ea typeface="+mn-ea"/>
                <a:cs typeface="+mn-cs"/>
              </a:rPr>
              <a:t>locations</a:t>
            </a:r>
          </a:p>
          <a:p>
            <a:pPr marL="741553" lvl="1" indent="-284353">
              <a:spcAft>
                <a:spcPct val="0"/>
              </a:spcAft>
            </a:pPr>
            <a:r>
              <a:rPr lang="en-US" altLang="en-US" sz="2000" kern="1200" dirty="0" smtClean="0">
                <a:solidFill>
                  <a:srgbClr val="000000"/>
                </a:solidFill>
                <a:latin typeface="Arial (Body)"/>
                <a:ea typeface="+mn-ea"/>
                <a:cs typeface="+mn-cs"/>
              </a:rPr>
              <a:t>G</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S signals</a:t>
            </a:r>
          </a:p>
          <a:p>
            <a:pPr marL="741553" lvl="1" indent="-284353">
              <a:spcAft>
                <a:spcPct val="0"/>
              </a:spcAft>
            </a:pPr>
            <a:r>
              <a:rPr lang="en-US" altLang="en-US" sz="2000" kern="1200" dirty="0" smtClean="0">
                <a:solidFill>
                  <a:srgbClr val="000000"/>
                </a:solidFill>
                <a:latin typeface="Arial (Body)"/>
                <a:ea typeface="+mn-ea"/>
                <a:cs typeface="+mn-cs"/>
              </a:rPr>
              <a:t>Cell-tower locations</a:t>
            </a:r>
          </a:p>
          <a:p>
            <a:pPr marL="741553" lvl="1" indent="-284353">
              <a:spcAft>
                <a:spcPct val="0"/>
              </a:spcAft>
            </a:pPr>
            <a:r>
              <a:rPr lang="en-US" altLang="en-US" sz="2000" kern="1200" dirty="0" smtClean="0">
                <a:solidFill>
                  <a:srgbClr val="000000"/>
                </a:solidFill>
                <a:latin typeface="Arial (Body)"/>
                <a:ea typeface="+mn-ea"/>
                <a:cs typeface="+mn-cs"/>
              </a:rPr>
              <a:t>Wi-Fi locations</a:t>
            </a:r>
            <a:endParaRPr lang="en-US" alt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10231763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Why is Local Mobile Attractive to Marketers?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16207"/>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Mobile users more active, ready to purchase than desktop users</a:t>
            </a:r>
          </a:p>
          <a:p>
            <a:pPr marL="255651" lvl="0" indent="-255651">
              <a:spcAft>
                <a:spcPct val="0"/>
              </a:spcAft>
              <a:buSzPts val="2400"/>
              <a:tabLst/>
            </a:pPr>
            <a:r>
              <a:rPr lang="en-US" sz="2400" kern="1200" dirty="0">
                <a:solidFill>
                  <a:srgbClr val="000000"/>
                </a:solidFill>
                <a:latin typeface="Arial (Body)"/>
                <a:ea typeface="+mn-ea"/>
                <a:cs typeface="+mn-cs"/>
              </a:rPr>
              <a:t>Over 80% of </a:t>
            </a:r>
            <a:r>
              <a:rPr lang="en-US" sz="2400" kern="1200" dirty="0" smtClean="0">
                <a:solidFill>
                  <a:srgbClr val="000000"/>
                </a:solidFill>
                <a:latin typeface="Arial (Body)"/>
                <a:ea typeface="+mn-ea"/>
                <a:cs typeface="+mn-cs"/>
              </a:rPr>
              <a:t>U.S. </a:t>
            </a:r>
            <a:r>
              <a:rPr lang="en-US" sz="2400" kern="1200" dirty="0">
                <a:solidFill>
                  <a:srgbClr val="000000"/>
                </a:solidFill>
                <a:latin typeface="Arial (Body)"/>
                <a:ea typeface="+mn-ea"/>
                <a:cs typeface="+mn-cs"/>
              </a:rPr>
              <a:t>consumers use mobile devices to search for local products, services</a:t>
            </a:r>
          </a:p>
          <a:p>
            <a:pPr marL="741553" lvl="1" indent="-284353">
              <a:spcAft>
                <a:spcPct val="0"/>
              </a:spcAft>
              <a:buSzPts val="2400"/>
            </a:pPr>
            <a:r>
              <a:rPr lang="en-US" sz="2400" kern="1200" dirty="0">
                <a:solidFill>
                  <a:srgbClr val="000000"/>
                </a:solidFill>
                <a:latin typeface="Arial (Body)"/>
                <a:ea typeface="+mn-ea"/>
                <a:cs typeface="+mn-cs"/>
              </a:rPr>
              <a:t>50% of smartphone users visit a store within 1 day of local search</a:t>
            </a:r>
          </a:p>
          <a:p>
            <a:pPr marL="741553" lvl="1" indent="-284353">
              <a:spcAft>
                <a:spcPct val="0"/>
              </a:spcAft>
              <a:buSzPts val="2400"/>
            </a:pPr>
            <a:r>
              <a:rPr lang="en-US" sz="2400" kern="1200" dirty="0">
                <a:solidFill>
                  <a:srgbClr val="000000"/>
                </a:solidFill>
                <a:latin typeface="Arial (Body)"/>
                <a:ea typeface="+mn-ea"/>
                <a:cs typeface="+mn-cs"/>
              </a:rPr>
              <a:t>18% of smartphone users make a purchase</a:t>
            </a:r>
          </a:p>
        </p:txBody>
      </p:sp>
    </p:spTree>
    <p:extLst>
      <p:ext uri="{BB962C8B-B14F-4D97-AF65-F5344CB8AC3E}">
        <p14:creationId xmlns:p14="http://schemas.microsoft.com/office/powerpoint/2010/main" val="30118086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Location-Based Marketing Tools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Geo-social-based services marketing</a:t>
            </a:r>
          </a:p>
          <a:p>
            <a:pPr marL="255651" lvl="0" indent="-255651">
              <a:spcAft>
                <a:spcPct val="0"/>
              </a:spcAft>
              <a:buSzPts val="2400"/>
              <a:tabLst/>
            </a:pPr>
            <a:r>
              <a:rPr lang="en-US" sz="2400" kern="1200" dirty="0">
                <a:solidFill>
                  <a:srgbClr val="000000"/>
                </a:solidFill>
                <a:latin typeface="Arial (Body)"/>
                <a:ea typeface="+mn-ea"/>
                <a:cs typeface="+mn-cs"/>
              </a:rPr>
              <a:t>Location-based services marketing</a:t>
            </a:r>
          </a:p>
          <a:p>
            <a:pPr marL="255651" lvl="0" indent="-255651">
              <a:spcAft>
                <a:spcPct val="0"/>
              </a:spcAft>
              <a:buSzPts val="2400"/>
              <a:tabLst/>
            </a:pPr>
            <a:r>
              <a:rPr lang="en-US" sz="2400" kern="1200" dirty="0">
                <a:solidFill>
                  <a:srgbClr val="000000"/>
                </a:solidFill>
                <a:latin typeface="Arial (Body)"/>
                <a:ea typeface="+mn-ea"/>
                <a:cs typeface="+mn-cs"/>
              </a:rPr>
              <a:t>Mobile-local social network marketing</a:t>
            </a:r>
          </a:p>
          <a:p>
            <a:pPr marL="255651" lvl="0" indent="-255651">
              <a:spcAft>
                <a:spcPct val="0"/>
              </a:spcAft>
              <a:buSzPts val="2400"/>
              <a:tabLst/>
            </a:pPr>
            <a:r>
              <a:rPr lang="en-US" sz="2400" kern="1200" dirty="0">
                <a:solidFill>
                  <a:srgbClr val="000000"/>
                </a:solidFill>
                <a:latin typeface="Arial (Body)"/>
                <a:ea typeface="+mn-ea"/>
                <a:cs typeface="+mn-cs"/>
              </a:rPr>
              <a:t>Proximity marketing</a:t>
            </a:r>
          </a:p>
          <a:p>
            <a:pPr marL="255651" lvl="0" indent="-255651">
              <a:spcAft>
                <a:spcPct val="0"/>
              </a:spcAft>
              <a:buSzPts val="2400"/>
              <a:tabLst/>
            </a:pPr>
            <a:r>
              <a:rPr lang="en-US" sz="2400" kern="1200" dirty="0">
                <a:solidFill>
                  <a:srgbClr val="000000"/>
                </a:solidFill>
                <a:latin typeface="Arial (Body)"/>
                <a:ea typeface="+mn-ea"/>
                <a:cs typeface="+mn-cs"/>
              </a:rPr>
              <a:t>In-store messaging</a:t>
            </a:r>
          </a:p>
          <a:p>
            <a:pPr marL="255651" lvl="0" indent="-255651">
              <a:spcAft>
                <a:spcPct val="0"/>
              </a:spcAft>
              <a:buSzPts val="2400"/>
              <a:tabLst/>
            </a:pPr>
            <a:r>
              <a:rPr lang="en-US" sz="2400" kern="1200" dirty="0">
                <a:solidFill>
                  <a:srgbClr val="000000"/>
                </a:solidFill>
                <a:latin typeface="Arial (Body)"/>
                <a:ea typeface="+mn-ea"/>
                <a:cs typeface="+mn-cs"/>
              </a:rPr>
              <a:t>Location-based app messaging</a:t>
            </a:r>
          </a:p>
        </p:txBody>
      </p:sp>
    </p:spTree>
    <p:extLst>
      <p:ext uri="{BB962C8B-B14F-4D97-AF65-F5344CB8AC3E}">
        <p14:creationId xmlns:p14="http://schemas.microsoft.com/office/powerpoint/2010/main" val="19839851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Location-Based Marketing Campaigns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spcAft>
                <a:spcPct val="0"/>
              </a:spcAft>
              <a:tabLst/>
            </a:pPr>
            <a:r>
              <a:rPr lang="en-US" sz="1800" kern="1200" dirty="0">
                <a:solidFill>
                  <a:srgbClr val="000000"/>
                </a:solidFill>
                <a:latin typeface="Arial (Body)"/>
                <a:ea typeface="+mn-ea"/>
                <a:cs typeface="+mn-cs"/>
              </a:rPr>
              <a:t>Location-based considerations</a:t>
            </a:r>
          </a:p>
          <a:p>
            <a:pPr marL="741553" lvl="1" indent="-284353">
              <a:spcAft>
                <a:spcPct val="0"/>
              </a:spcAft>
            </a:pPr>
            <a:r>
              <a:rPr lang="en-US" sz="1800" kern="1200" dirty="0">
                <a:solidFill>
                  <a:srgbClr val="000000"/>
                </a:solidFill>
                <a:latin typeface="Arial (Body)"/>
                <a:ea typeface="+mn-ea"/>
                <a:cs typeface="+mn-cs"/>
              </a:rPr>
              <a:t>Action-based, time-restrained offers and opportunities</a:t>
            </a:r>
          </a:p>
          <a:p>
            <a:pPr marL="741553" lvl="1" indent="-284353">
              <a:spcAft>
                <a:spcPct val="0"/>
              </a:spcAft>
            </a:pPr>
            <a:r>
              <a:rPr lang="en-US" sz="1800" kern="1200" dirty="0">
                <a:solidFill>
                  <a:srgbClr val="000000"/>
                </a:solidFill>
                <a:latin typeface="Arial (Body)"/>
                <a:ea typeface="+mn-ea"/>
                <a:cs typeface="+mn-cs"/>
              </a:rPr>
              <a:t>Target demographic and location-aware mobile user demographics</a:t>
            </a:r>
          </a:p>
          <a:p>
            <a:pPr marL="741553" lvl="1" indent="-284353">
              <a:spcAft>
                <a:spcPct val="0"/>
              </a:spcAft>
            </a:pPr>
            <a:r>
              <a:rPr lang="en-US" sz="1800" kern="1200" dirty="0">
                <a:solidFill>
                  <a:srgbClr val="000000"/>
                </a:solidFill>
                <a:latin typeface="Arial (Body)"/>
                <a:ea typeface="+mn-ea"/>
                <a:cs typeface="+mn-cs"/>
              </a:rPr>
              <a:t>Strategic analysis of marketspaces</a:t>
            </a:r>
          </a:p>
          <a:p>
            <a:pPr marL="255651" lvl="0" indent="-255651">
              <a:spcAft>
                <a:spcPct val="0"/>
              </a:spcAft>
              <a:tabLst/>
            </a:pPr>
            <a:r>
              <a:rPr lang="en-US" sz="1800" kern="1200" dirty="0">
                <a:solidFill>
                  <a:srgbClr val="000000"/>
                </a:solidFill>
                <a:latin typeface="Arial (Body)"/>
                <a:ea typeface="+mn-ea"/>
                <a:cs typeface="+mn-cs"/>
              </a:rPr>
              <a:t>Measuring marketing results</a:t>
            </a:r>
          </a:p>
          <a:p>
            <a:pPr marL="741553" lvl="1" indent="-284353">
              <a:spcAft>
                <a:spcPct val="0"/>
              </a:spcAft>
            </a:pPr>
            <a:r>
              <a:rPr lang="en-US" sz="1800" kern="1200" dirty="0">
                <a:solidFill>
                  <a:srgbClr val="000000"/>
                </a:solidFill>
                <a:latin typeface="Arial (Body)"/>
                <a:ea typeface="+mn-ea"/>
                <a:cs typeface="+mn-cs"/>
              </a:rPr>
              <a:t>Same measures as mobile and Web marketing</a:t>
            </a:r>
          </a:p>
          <a:p>
            <a:pPr marL="741553" lvl="1" indent="-284353">
              <a:spcAft>
                <a:spcPct val="0"/>
              </a:spcAft>
            </a:pPr>
            <a:r>
              <a:rPr lang="en-US" sz="1800" kern="1200" dirty="0">
                <a:solidFill>
                  <a:srgbClr val="000000"/>
                </a:solidFill>
                <a:latin typeface="Arial (Body)"/>
                <a:ea typeface="+mn-ea"/>
                <a:cs typeface="+mn-cs"/>
              </a:rPr>
              <a:t>Metrics for unique characteristics</a:t>
            </a:r>
          </a:p>
          <a:p>
            <a:pPr marL="1144778" lvl="2" indent="-230378">
              <a:spcAft>
                <a:spcPct val="0"/>
              </a:spcAft>
            </a:pPr>
            <a:r>
              <a:rPr lang="en-US" sz="1800" kern="1200" dirty="0">
                <a:solidFill>
                  <a:srgbClr val="000000"/>
                </a:solidFill>
                <a:latin typeface="Arial (Body)"/>
                <a:ea typeface="+mn-ea"/>
                <a:cs typeface="+mn-cs"/>
              </a:rPr>
              <a:t>Inquire</a:t>
            </a:r>
          </a:p>
          <a:p>
            <a:pPr marL="1144778" lvl="2" indent="-230378">
              <a:spcAft>
                <a:spcPct val="0"/>
              </a:spcAft>
            </a:pPr>
            <a:r>
              <a:rPr lang="en-US" sz="1800" kern="1200" dirty="0">
                <a:solidFill>
                  <a:srgbClr val="000000"/>
                </a:solidFill>
                <a:latin typeface="Arial (Body)"/>
                <a:ea typeface="+mn-ea"/>
                <a:cs typeface="+mn-cs"/>
              </a:rPr>
              <a:t>Reserve</a:t>
            </a:r>
          </a:p>
          <a:p>
            <a:pPr marL="1144778" lvl="2" indent="-230378">
              <a:spcAft>
                <a:spcPct val="0"/>
              </a:spcAft>
            </a:pPr>
            <a:r>
              <a:rPr lang="en-US" sz="1800" kern="1200" dirty="0">
                <a:solidFill>
                  <a:srgbClr val="000000"/>
                </a:solidFill>
                <a:latin typeface="Arial (Body)"/>
                <a:ea typeface="+mn-ea"/>
                <a:cs typeface="+mn-cs"/>
              </a:rPr>
              <a:t>Click-to-call</a:t>
            </a:r>
          </a:p>
          <a:p>
            <a:pPr marL="1144778" lvl="2" indent="-230378">
              <a:spcAft>
                <a:spcPct val="0"/>
              </a:spcAft>
            </a:pPr>
            <a:r>
              <a:rPr lang="en-US" sz="1800" kern="1200" dirty="0">
                <a:solidFill>
                  <a:srgbClr val="000000"/>
                </a:solidFill>
                <a:latin typeface="Arial (Body)"/>
                <a:ea typeface="+mn-ea"/>
                <a:cs typeface="+mn-cs"/>
              </a:rPr>
              <a:t>Friend</a:t>
            </a:r>
          </a:p>
          <a:p>
            <a:pPr marL="1144778" lvl="2" indent="-230378">
              <a:spcAft>
                <a:spcPct val="0"/>
              </a:spcAft>
            </a:pPr>
            <a:r>
              <a:rPr lang="en-US" sz="1800" kern="1200" dirty="0">
                <a:solidFill>
                  <a:srgbClr val="000000"/>
                </a:solidFill>
                <a:latin typeface="Arial (Body)"/>
                <a:ea typeface="+mn-ea"/>
                <a:cs typeface="+mn-cs"/>
              </a:rPr>
              <a:t>Purchase</a:t>
            </a:r>
          </a:p>
        </p:txBody>
      </p:sp>
    </p:spTree>
    <p:extLst>
      <p:ext uri="{BB962C8B-B14F-4D97-AF65-F5344CB8AC3E}">
        <p14:creationId xmlns:p14="http://schemas.microsoft.com/office/powerpoint/2010/main" val="26699230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Careers in </a:t>
            </a:r>
            <a:r>
              <a:rPr lang="pt-BR" kern="1200" dirty="0" smtClean="0">
                <a:latin typeface="Times New Roman" panose="02020603050405020304" pitchFamily="18" charset="0"/>
                <a:ea typeface="+mj-ea"/>
                <a:cs typeface="Times New Roman" panose="02020603050405020304" pitchFamily="18" charset="0"/>
              </a:rPr>
              <a:t>E-Commerce</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23904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Position: Social Media Associate</a:t>
            </a:r>
          </a:p>
          <a:p>
            <a:pPr marL="255651" lvl="0" indent="-255651">
              <a:spcAft>
                <a:spcPct val="0"/>
              </a:spcAft>
              <a:buSzPts val="2400"/>
              <a:tabLst/>
            </a:pPr>
            <a:r>
              <a:rPr lang="en-US" sz="2400" kern="1200" dirty="0">
                <a:solidFill>
                  <a:srgbClr val="000000"/>
                </a:solidFill>
                <a:latin typeface="Arial (Body)"/>
                <a:ea typeface="+mn-ea"/>
                <a:cs typeface="+mn-cs"/>
              </a:rPr>
              <a:t>Qualification/Skills</a:t>
            </a:r>
          </a:p>
          <a:p>
            <a:pPr marL="255651" lvl="0" indent="-255651">
              <a:spcAft>
                <a:spcPct val="0"/>
              </a:spcAft>
              <a:buSzPts val="2400"/>
              <a:tabLst/>
            </a:pPr>
            <a:r>
              <a:rPr lang="en-US" sz="2400" kern="1200" dirty="0">
                <a:solidFill>
                  <a:srgbClr val="000000"/>
                </a:solidFill>
                <a:latin typeface="Arial (Body)"/>
                <a:ea typeface="+mn-ea"/>
                <a:cs typeface="+mn-cs"/>
              </a:rPr>
              <a:t>Preparing for the Interview</a:t>
            </a:r>
          </a:p>
          <a:p>
            <a:pPr marL="255651" lvl="0" indent="-255651">
              <a:spcAft>
                <a:spcPct val="0"/>
              </a:spcAft>
              <a:buSzPts val="2400"/>
              <a:tabLst/>
            </a:pPr>
            <a:r>
              <a:rPr lang="en-US" sz="2400" kern="1200" dirty="0">
                <a:solidFill>
                  <a:srgbClr val="000000"/>
                </a:solidFill>
                <a:latin typeface="Arial (Body)"/>
                <a:ea typeface="+mn-ea"/>
                <a:cs typeface="+mn-cs"/>
              </a:rPr>
              <a:t>Possible Interview Questions</a:t>
            </a:r>
          </a:p>
        </p:txBody>
      </p:sp>
    </p:spTree>
    <p:extLst>
      <p:ext uri="{BB962C8B-B14F-4D97-AF65-F5344CB8AC3E}">
        <p14:creationId xmlns:p14="http://schemas.microsoft.com/office/powerpoint/2010/main" val="26745332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7.3 </a:t>
            </a:r>
            <a:r>
              <a:rPr lang="en-IN" kern="1200" dirty="0" smtClean="0">
                <a:latin typeface="Times New Roman" panose="02020603050405020304" pitchFamily="18" charset="0"/>
                <a:ea typeface="+mj-ea"/>
                <a:cs typeface="Times New Roman" panose="02020603050405020304" pitchFamily="18" charset="0"/>
              </a:rPr>
              <a:t>Online Marketing Platforms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shows values of various online marketing platforms. The values are shown as follows. Local, 50.8 billion dollars. Mobile, 58.4 billion dollars. Social: 21.1 billion dollars. Location-based mobile local, 16 billion doll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9" y="1933801"/>
            <a:ext cx="7656282" cy="3154174"/>
          </a:xfrm>
          <a:prstGeom prst="rect">
            <a:avLst/>
          </a:prstGeom>
        </p:spPr>
      </p:pic>
    </p:spTree>
    <p:extLst>
      <p:ext uri="{BB962C8B-B14F-4D97-AF65-F5344CB8AC3E}">
        <p14:creationId xmlns:p14="http://schemas.microsoft.com/office/powerpoint/2010/main" val="213952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Social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193152"/>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Traditional online marketing goals</a:t>
            </a:r>
          </a:p>
          <a:p>
            <a:pPr marL="741553" lvl="1" indent="-284353">
              <a:spcAft>
                <a:spcPct val="0"/>
              </a:spcAft>
              <a:buSzPts val="2400"/>
            </a:pPr>
            <a:r>
              <a:rPr lang="en-US" sz="2400" kern="1200" dirty="0">
                <a:solidFill>
                  <a:srgbClr val="000000"/>
                </a:solidFill>
                <a:latin typeface="Arial (Body)"/>
                <a:ea typeface="+mn-ea"/>
                <a:cs typeface="+mn-cs"/>
              </a:rPr>
              <a:t>Deliver business message to the most consumers</a:t>
            </a:r>
          </a:p>
          <a:p>
            <a:pPr marL="255651" lvl="0" indent="-255651">
              <a:spcAft>
                <a:spcPct val="0"/>
              </a:spcAft>
              <a:buSzPts val="2400"/>
              <a:tabLst/>
            </a:pPr>
            <a:r>
              <a:rPr lang="en-US" sz="2400" kern="1200" dirty="0">
                <a:solidFill>
                  <a:srgbClr val="000000"/>
                </a:solidFill>
                <a:latin typeface="Arial (Body)"/>
                <a:ea typeface="+mn-ea"/>
                <a:cs typeface="+mn-cs"/>
              </a:rPr>
              <a:t>Social marketing goals</a:t>
            </a:r>
          </a:p>
          <a:p>
            <a:pPr marL="741553" lvl="1" indent="-284353">
              <a:spcAft>
                <a:spcPct val="0"/>
              </a:spcAft>
              <a:buSzPts val="2400"/>
            </a:pPr>
            <a:r>
              <a:rPr lang="en-US" sz="2400" kern="1200" dirty="0">
                <a:solidFill>
                  <a:srgbClr val="000000"/>
                </a:solidFill>
                <a:latin typeface="Arial (Body)"/>
                <a:ea typeface="+mn-ea"/>
                <a:cs typeface="+mn-cs"/>
              </a:rPr>
              <a:t>Encourage consumers to become fans and engage and enter conversations</a:t>
            </a:r>
          </a:p>
          <a:p>
            <a:pPr marL="741553" lvl="1" indent="-284353">
              <a:spcAft>
                <a:spcPct val="0"/>
              </a:spcAft>
              <a:buSzPts val="2400"/>
            </a:pPr>
            <a:r>
              <a:rPr lang="en-US" sz="2400" kern="1200" dirty="0">
                <a:solidFill>
                  <a:srgbClr val="000000"/>
                </a:solidFill>
                <a:latin typeface="Arial (Body)"/>
                <a:ea typeface="+mn-ea"/>
                <a:cs typeface="+mn-cs"/>
              </a:rPr>
              <a:t>Strengthen brand by increasing share of online conversation</a:t>
            </a:r>
          </a:p>
        </p:txBody>
      </p:sp>
    </p:spTree>
    <p:extLst>
      <p:ext uri="{BB962C8B-B14F-4D97-AF65-F5344CB8AC3E}">
        <p14:creationId xmlns:p14="http://schemas.microsoft.com/office/powerpoint/2010/main" val="3077227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Social Marketing Players</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62675"/>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The most popular sites account for over 90% of all social network visits</a:t>
            </a:r>
          </a:p>
          <a:p>
            <a:pPr marL="741553" lvl="1" indent="-284353">
              <a:spcAft>
                <a:spcPct val="0"/>
              </a:spcAft>
              <a:buSzPts val="2400"/>
            </a:pPr>
            <a:r>
              <a:rPr lang="en-US" sz="2400" kern="1200" dirty="0">
                <a:solidFill>
                  <a:srgbClr val="000000"/>
                </a:solidFill>
                <a:latin typeface="Arial (Body)"/>
                <a:ea typeface="+mn-ea"/>
                <a:cs typeface="+mn-cs"/>
              </a:rPr>
              <a:t>Facebook, Twitter, LinkedIn, Pinterest, Instagram, Snapchat, Tumblr</a:t>
            </a:r>
          </a:p>
          <a:p>
            <a:pPr marL="741553" lvl="1" indent="-284353">
              <a:spcAft>
                <a:spcPct val="0"/>
              </a:spcAft>
              <a:buSzPts val="2400"/>
            </a:pPr>
            <a:r>
              <a:rPr lang="en-US" sz="2400" kern="1200" dirty="0">
                <a:solidFill>
                  <a:srgbClr val="000000"/>
                </a:solidFill>
                <a:latin typeface="Arial (Body)"/>
                <a:ea typeface="+mn-ea"/>
                <a:cs typeface="+mn-cs"/>
              </a:rPr>
              <a:t>Unique visitors </a:t>
            </a:r>
            <a:r>
              <a:rPr lang="en-US" sz="2400" kern="1200" dirty="0" smtClean="0">
                <a:solidFill>
                  <a:srgbClr val="000000"/>
                </a:solidFill>
                <a:latin typeface="Arial (Body)"/>
                <a:ea typeface="+mn-ea"/>
                <a:cs typeface="+mn-cs"/>
              </a:rPr>
              <a:t>v</a:t>
            </a:r>
            <a:r>
              <a:rPr lang="en-US" sz="100" kern="1200" dirty="0" smtClean="0">
                <a:solidFill>
                  <a:schemeClr val="bg1"/>
                </a:solidFill>
                <a:latin typeface="Arial (Body)"/>
                <a:ea typeface="+mn-ea"/>
                <a:cs typeface="+mn-cs"/>
              </a:rPr>
              <a:t>ersu</a:t>
            </a:r>
            <a:r>
              <a:rPr lang="en-US" sz="2400" kern="1200" dirty="0" smtClean="0">
                <a:solidFill>
                  <a:srgbClr val="000000"/>
                </a:solidFill>
                <a:latin typeface="Arial (Body)"/>
                <a:ea typeface="+mn-ea"/>
                <a:cs typeface="+mn-cs"/>
              </a:rPr>
              <a:t>s</a:t>
            </a:r>
            <a:r>
              <a:rPr lang="en-US" sz="2400" kern="1200" dirty="0">
                <a:solidFill>
                  <a:srgbClr val="000000"/>
                </a:solidFill>
                <a:latin typeface="Arial (Body)"/>
                <a:ea typeface="+mn-ea"/>
                <a:cs typeface="+mn-cs"/>
              </a:rPr>
              <a:t>. engagement</a:t>
            </a:r>
          </a:p>
          <a:p>
            <a:pPr marL="1144778" lvl="2" indent="-230378">
              <a:spcAft>
                <a:spcPct val="0"/>
              </a:spcAft>
              <a:buSzPts val="2400"/>
            </a:pPr>
            <a:r>
              <a:rPr lang="en-US" sz="2400" kern="1200" dirty="0">
                <a:solidFill>
                  <a:srgbClr val="000000"/>
                </a:solidFill>
                <a:latin typeface="Arial (Body)"/>
                <a:ea typeface="+mn-ea"/>
                <a:cs typeface="+mn-cs"/>
              </a:rPr>
              <a:t>Engagement measures the amount and intensity of user involvement</a:t>
            </a:r>
          </a:p>
          <a:p>
            <a:pPr marL="1144778" lvl="2" indent="-230378">
              <a:spcAft>
                <a:spcPct val="0"/>
              </a:spcAft>
              <a:buSzPts val="2400"/>
            </a:pPr>
            <a:r>
              <a:rPr lang="en-US" sz="2400" kern="1200" dirty="0">
                <a:solidFill>
                  <a:srgbClr val="000000"/>
                </a:solidFill>
                <a:latin typeface="Arial (Body)"/>
                <a:ea typeface="+mn-ea"/>
                <a:cs typeface="+mn-cs"/>
              </a:rPr>
              <a:t>Facebook dominates in both measures</a:t>
            </a:r>
          </a:p>
          <a:p>
            <a:pPr marL="741553" lvl="1" indent="-284353">
              <a:spcAft>
                <a:spcPct val="0"/>
              </a:spcAft>
              <a:buSzPts val="2400"/>
            </a:pPr>
            <a:r>
              <a:rPr lang="en-US" sz="2400" kern="1200" dirty="0">
                <a:solidFill>
                  <a:srgbClr val="000000"/>
                </a:solidFill>
                <a:latin typeface="Arial (Body)"/>
                <a:ea typeface="+mn-ea"/>
                <a:cs typeface="+mn-cs"/>
              </a:rPr>
              <a:t>Dark social – sharing outside of major social networks (e-mail, </a:t>
            </a:r>
            <a:r>
              <a:rPr lang="en-US" sz="2400" kern="1200" dirty="0" smtClean="0">
                <a:solidFill>
                  <a:srgbClr val="000000"/>
                </a:solidFill>
                <a:latin typeface="Arial (Body)"/>
                <a:ea typeface="+mn-ea"/>
                <a:cs typeface="+mn-cs"/>
              </a:rPr>
              <a:t>I</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M, </a:t>
            </a:r>
            <a:r>
              <a:rPr lang="en-US" sz="2400" kern="1200" dirty="0">
                <a:solidFill>
                  <a:srgbClr val="000000"/>
                </a:solidFill>
                <a:latin typeface="Arial (Body)"/>
                <a:ea typeface="+mn-ea"/>
                <a:cs typeface="+mn-cs"/>
              </a:rPr>
              <a:t>texts, etc.)</a:t>
            </a:r>
          </a:p>
        </p:txBody>
      </p:sp>
    </p:spTree>
    <p:extLst>
      <p:ext uri="{BB962C8B-B14F-4D97-AF65-F5344CB8AC3E}">
        <p14:creationId xmlns:p14="http://schemas.microsoft.com/office/powerpoint/2010/main" val="2953463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1066799"/>
          </a:xfrm>
        </p:spPr>
        <p:txBody>
          <a:bodyPr tIns="91425" anchor="b">
            <a:noAutofit/>
          </a:bodyPr>
          <a:lstStyle/>
          <a:p>
            <a:pPr lvl="0">
              <a:spcBef>
                <a:spcPct val="0"/>
              </a:spcBef>
              <a:buClrTx/>
            </a:pPr>
            <a:r>
              <a:rPr lang="en-IN" kern="1200" dirty="0" smtClean="0">
                <a:latin typeface="Times New Roman" panose="02020603050405020304" pitchFamily="18" charset="0"/>
                <a:ea typeface="+mj-ea"/>
                <a:cs typeface="Times New Roman" panose="02020603050405020304" pitchFamily="18" charset="0"/>
              </a:rPr>
              <a:t>Figure </a:t>
            </a:r>
            <a:r>
              <a:rPr lang="en-IN" kern="1200" dirty="0" smtClean="0">
                <a:latin typeface="Times New Roman" panose="02020603050405020304" pitchFamily="18" charset="0"/>
                <a:ea typeface="+mj-ea"/>
                <a:cs typeface="Times New Roman" panose="02020603050405020304" pitchFamily="18" charset="0"/>
              </a:rPr>
              <a:t>7.4 </a:t>
            </a:r>
            <a:r>
              <a:rPr lang="en-IN" kern="1200" dirty="0" smtClean="0">
                <a:latin typeface="Times New Roman" panose="02020603050405020304" pitchFamily="18" charset="0"/>
                <a:ea typeface="+mj-ea"/>
                <a:cs typeface="Times New Roman" panose="02020603050405020304" pitchFamily="18" charset="0"/>
              </a:rPr>
              <a:t>The Social Marketing Process</a:t>
            </a:r>
            <a:endParaRPr lang="en-US" kern="1200" dirty="0">
              <a:latin typeface="Times New Roman" panose="02020603050405020304" pitchFamily="18" charset="0"/>
              <a:ea typeface="+mj-ea"/>
              <a:cs typeface="Times New Roman" panose="02020603050405020304" pitchFamily="18" charset="0"/>
            </a:endParaRPr>
          </a:p>
        </p:txBody>
      </p:sp>
      <p:pic>
        <p:nvPicPr>
          <p:cNvPr id="4" name="Picture 3" descr="An image shows the five steps of the social marketing process. The five steps are as follows. Fan acquisition, Engagement, Amplification, Community, Brand strength in terms of sal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08" y="2635993"/>
            <a:ext cx="8186785" cy="1586015"/>
          </a:xfrm>
          <a:prstGeom prst="rect">
            <a:avLst/>
          </a:prstGeom>
        </p:spPr>
      </p:pic>
    </p:spTree>
    <p:extLst>
      <p:ext uri="{BB962C8B-B14F-4D97-AF65-F5344CB8AC3E}">
        <p14:creationId xmlns:p14="http://schemas.microsoft.com/office/powerpoint/2010/main" val="1709083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Facebook Marketing</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085704"/>
          </a:xfrm>
        </p:spPr>
        <p:txBody>
          <a:bodyPr wrap="square" lIns="91425" tIns="91425" rIns="91425" bIns="91425">
            <a:noAutofit/>
          </a:bodyPr>
          <a:lstStyle/>
          <a:p>
            <a:pPr marL="255651" lvl="0" indent="-255651">
              <a:spcAft>
                <a:spcPct val="0"/>
              </a:spcAft>
              <a:buSzPts val="2400"/>
              <a:tabLst/>
            </a:pPr>
            <a:r>
              <a:rPr lang="en-US" sz="2400" kern="1200" dirty="0">
                <a:solidFill>
                  <a:srgbClr val="000000"/>
                </a:solidFill>
                <a:latin typeface="Arial (Body)"/>
                <a:ea typeface="+mn-ea"/>
                <a:cs typeface="+mn-cs"/>
              </a:rPr>
              <a:t>Basic Facebook features</a:t>
            </a:r>
          </a:p>
          <a:p>
            <a:pPr marL="741553" lvl="1" indent="-284353">
              <a:spcAft>
                <a:spcPct val="0"/>
              </a:spcAft>
              <a:buSzPts val="2400"/>
            </a:pPr>
            <a:r>
              <a:rPr lang="en-US" sz="2400" kern="1200" dirty="0">
                <a:solidFill>
                  <a:srgbClr val="000000"/>
                </a:solidFill>
                <a:latin typeface="Arial (Body)"/>
                <a:ea typeface="+mn-ea"/>
                <a:cs typeface="+mn-cs"/>
              </a:rPr>
              <a:t>News Feed</a:t>
            </a:r>
          </a:p>
          <a:p>
            <a:pPr marL="741553" lvl="1" indent="-284353">
              <a:spcAft>
                <a:spcPct val="0"/>
              </a:spcAft>
              <a:buSzPts val="2400"/>
            </a:pPr>
            <a:r>
              <a:rPr lang="en-US" sz="2400" kern="1200" dirty="0">
                <a:solidFill>
                  <a:srgbClr val="000000"/>
                </a:solidFill>
                <a:latin typeface="Arial (Body)"/>
                <a:ea typeface="+mn-ea"/>
                <a:cs typeface="+mn-cs"/>
              </a:rPr>
              <a:t>Timeline (Profile)</a:t>
            </a:r>
          </a:p>
          <a:p>
            <a:pPr marL="741553" lvl="1" indent="-284353">
              <a:spcAft>
                <a:spcPct val="0"/>
              </a:spcAft>
              <a:buSzPts val="2400"/>
            </a:pPr>
            <a:r>
              <a:rPr lang="en-US" sz="2400" kern="1200" dirty="0">
                <a:solidFill>
                  <a:srgbClr val="000000"/>
                </a:solidFill>
                <a:latin typeface="Arial (Body)"/>
                <a:ea typeface="+mn-ea"/>
                <a:cs typeface="+mn-cs"/>
              </a:rPr>
              <a:t>Search</a:t>
            </a:r>
          </a:p>
          <a:p>
            <a:pPr marL="255651" lvl="0" indent="-255651">
              <a:spcAft>
                <a:spcPct val="0"/>
              </a:spcAft>
              <a:buSzPts val="2400"/>
              <a:tabLst/>
            </a:pPr>
            <a:r>
              <a:rPr lang="en-US" sz="2400" kern="1200" dirty="0">
                <a:solidFill>
                  <a:srgbClr val="000000"/>
                </a:solidFill>
                <a:latin typeface="Arial (Body)"/>
                <a:ea typeface="+mn-ea"/>
                <a:cs typeface="+mn-cs"/>
              </a:rPr>
              <a:t>Social density of audience is magnified</a:t>
            </a:r>
          </a:p>
          <a:p>
            <a:pPr marL="741553" lvl="1" indent="-284353">
              <a:spcAft>
                <a:spcPct val="0"/>
              </a:spcAft>
              <a:buSzPts val="2400"/>
            </a:pPr>
            <a:r>
              <a:rPr lang="en-US" sz="2400" kern="1200" dirty="0">
                <a:solidFill>
                  <a:srgbClr val="000000"/>
                </a:solidFill>
                <a:latin typeface="Arial (Body)"/>
                <a:ea typeface="+mn-ea"/>
                <a:cs typeface="+mn-cs"/>
              </a:rPr>
              <a:t>Facebook is largest repository of deeply personal information</a:t>
            </a:r>
          </a:p>
          <a:p>
            <a:pPr marL="741553" lvl="1" indent="-284353">
              <a:spcAft>
                <a:spcPct val="0"/>
              </a:spcAft>
              <a:buSzPts val="2400"/>
            </a:pPr>
            <a:r>
              <a:rPr lang="en-US" sz="2400" kern="1200" dirty="0">
                <a:solidFill>
                  <a:srgbClr val="000000"/>
                </a:solidFill>
                <a:latin typeface="Arial (Body)"/>
                <a:ea typeface="+mn-ea"/>
                <a:cs typeface="+mn-cs"/>
              </a:rPr>
              <a:t>Facebook geared to maximizing connections between users</a:t>
            </a:r>
          </a:p>
        </p:txBody>
      </p:sp>
    </p:spTree>
    <p:extLst>
      <p:ext uri="{BB962C8B-B14F-4D97-AF65-F5344CB8AC3E}">
        <p14:creationId xmlns:p14="http://schemas.microsoft.com/office/powerpoint/2010/main" val="3311333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8481</TotalTime>
  <Words>2122</Words>
  <Application>Microsoft Office PowerPoint</Application>
  <PresentationFormat>On-screen Show (4:3)</PresentationFormat>
  <Paragraphs>330</Paragraphs>
  <Slides>45</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Arial (Body)</vt:lpstr>
      <vt:lpstr>ＭＳ Ｐゴシック</vt:lpstr>
      <vt:lpstr>Noto Sans Symbols</vt:lpstr>
      <vt:lpstr>Times New Roman</vt:lpstr>
      <vt:lpstr>Verdana</vt:lpstr>
      <vt:lpstr>508 Lecture</vt:lpstr>
      <vt:lpstr>1_508 Lecture</vt:lpstr>
      <vt:lpstr>E-Commerce 2018: Business. Technology. Society</vt:lpstr>
      <vt:lpstr>Learning Objectives</vt:lpstr>
      <vt:lpstr>Facebook: Putting Social Marketing to Work</vt:lpstr>
      <vt:lpstr>Introduction to Social, Mobile, and Local Marketing</vt:lpstr>
      <vt:lpstr>Figure 7.3 Online Marketing Platforms</vt:lpstr>
      <vt:lpstr>Social Marketing</vt:lpstr>
      <vt:lpstr>Social Marketing Players</vt:lpstr>
      <vt:lpstr>Figure 7.4 The Social Marketing Process</vt:lpstr>
      <vt:lpstr>Facebook Marketing</vt:lpstr>
      <vt:lpstr>Facebook Marketing Tools</vt:lpstr>
      <vt:lpstr>Typical Facebook Marketing Campaign</vt:lpstr>
      <vt:lpstr>Measuring Facebook Marketing Results</vt:lpstr>
      <vt:lpstr>Insight on Technology: Optimizing Social Marketing with Simply Measured</vt:lpstr>
      <vt:lpstr>Twitter Marketing</vt:lpstr>
      <vt:lpstr>Twitter Marketing Tools</vt:lpstr>
      <vt:lpstr>Typical Twitter Marketing Campaign</vt:lpstr>
      <vt:lpstr>Measuring Twitter Marketing Results</vt:lpstr>
      <vt:lpstr>Pinterest Marketing</vt:lpstr>
      <vt:lpstr>Pinterest Marketing Tools</vt:lpstr>
      <vt:lpstr>Typical Pinterest Marketing Campaign</vt:lpstr>
      <vt:lpstr>Marketing on Other Social Networks</vt:lpstr>
      <vt:lpstr>The Downside of Social Marketing</vt:lpstr>
      <vt:lpstr>Insight on Society: Marketing to Children of the Web in the Age of Social Networks</vt:lpstr>
      <vt:lpstr>Mobile Marketing</vt:lpstr>
      <vt:lpstr>Figure 7.5 The Growth of M-Commerce</vt:lpstr>
      <vt:lpstr>How People Actually Use Mobile Devices</vt:lpstr>
      <vt:lpstr>In-App Experiences and Ads</vt:lpstr>
      <vt:lpstr>How the Multi-Screen Environment Changes the Marketing Funnel</vt:lpstr>
      <vt:lpstr>Mobile Marketing Features</vt:lpstr>
      <vt:lpstr>Figure 7.8 the Top U.S. Mobile Marketing Firms by U.S. Revenue</vt:lpstr>
      <vt:lpstr>Mobile Marketing Tools: Ad Formats</vt:lpstr>
      <vt:lpstr>Figure 7.9 Mobile Ad Spending by Format</vt:lpstr>
      <vt:lpstr>Insight on Business: Mobile Marketing Goes 3-D</vt:lpstr>
      <vt:lpstr>Mobile Marketing Campaigns</vt:lpstr>
      <vt:lpstr>Figure 7.10 Measuring the Effectiveness of a Mobile Marketing Campaign</vt:lpstr>
      <vt:lpstr>Local and Location-Based Marketing</vt:lpstr>
      <vt:lpstr>The Growth of Local and Location-Based Mobile Marketing</vt:lpstr>
      <vt:lpstr>Figure 7.11 Local, Mobile, and Location-Based Mobile Marketing</vt:lpstr>
      <vt:lpstr>Location-Based Marketing Platforms</vt:lpstr>
      <vt:lpstr>Location-Based Mobile Marketing Technologies</vt:lpstr>
      <vt:lpstr>Why is Local Mobile Attractive to Marketers?</vt:lpstr>
      <vt:lpstr>Location-Based Marketing Tools</vt:lpstr>
      <vt:lpstr>Location-Based Marketing Campaigns</vt:lpstr>
      <vt:lpstr>Careers in E-Commerce</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2018: Business. Technology. Society, 14e</dc:title>
  <dc:subject>Business</dc:subject>
  <dc:creator>Laudon/Traver</dc:creator>
  <cp:keywords>E-Commerce 2018</cp:keywords>
  <cp:lastModifiedBy>Prabhu K</cp:lastModifiedBy>
  <cp:revision>940</cp:revision>
  <dcterms:modified xsi:type="dcterms:W3CDTF">2018-01-27T09:56:45Z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