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8"/>
  </p:notesMasterIdLst>
  <p:handoutMasterIdLst>
    <p:handoutMasterId r:id="rId49"/>
  </p:handoutMasterIdLst>
  <p:sldIdLst>
    <p:sldId id="301"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05" r:id="rId4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76" autoAdjust="0"/>
    <p:restoredTop sz="94364" autoAdjust="0"/>
  </p:normalViewPr>
  <p:slideViewPr>
    <p:cSldViewPr snapToGrid="0" snapToObjects="1">
      <p:cViewPr varScale="1">
        <p:scale>
          <a:sx n="111" d="100"/>
          <a:sy n="111" d="100"/>
        </p:scale>
        <p:origin x="1794" y="114"/>
      </p:cViewPr>
      <p:guideLst>
        <p:guide orient="horz" pos="2160"/>
        <p:guide pos="2880"/>
      </p:guideLst>
    </p:cSldViewPr>
  </p:slideViewPr>
  <p:outlineViewPr>
    <p:cViewPr>
      <p:scale>
        <a:sx n="33" d="100"/>
        <a:sy n="33" d="100"/>
      </p:scale>
      <p:origin x="0" y="-4032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30000"/>
              </a:spcBef>
              <a:spcAft>
                <a:spcPct val="0"/>
              </a:spcAft>
              <a:defRPr/>
            </a:pPr>
            <a:r>
              <a:rPr lang="en-US">
                <a:solidFill>
                  <a:prstClr val="black"/>
                </a:solidFill>
                <a:ea typeface="+mn-ea"/>
                <a:cs typeface="+mn-cs"/>
              </a:rPr>
              <a:t>Slide 2 is list of textbook LO numbers and statements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37990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8.1, Page 508</a:t>
            </a:r>
          </a:p>
          <a:p>
            <a:pPr lvl="0" defTabSz="914400"/>
            <a:r>
              <a:rPr lang="en-US">
                <a:solidFill>
                  <a:prstClr val="black"/>
                </a:solidFill>
                <a:ea typeface="+mn-ea"/>
                <a:cs typeface="+mn-cs"/>
              </a:rPr>
              <a:t>The introduction of the Internet and e-commerce impacts individuals, societies, and political institutions. These impacts can be classified into four moral dimensions: property rights, information rights, governance, and public safety and welfare.</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79322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3" hasCustomPrompt="1"/>
          </p:nvPr>
        </p:nvSpPr>
        <p:spPr>
          <a:xfrm>
            <a:off x="2670048" y="6449931"/>
            <a:ext cx="6089854" cy="231285"/>
          </a:xfrm>
        </p:spPr>
        <p:txBody>
          <a:bodyPr anchor="ctr"/>
          <a:lstStyle>
            <a:lvl1pPr marL="101600" indent="0">
              <a:buNone/>
              <a:defRPr/>
            </a:lvl1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431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2/15/2018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smtClean="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30502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2/15/2018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4" hasCustomPrompt="1"/>
          </p:nvPr>
        </p:nvSpPr>
        <p:spPr>
          <a:xfrm>
            <a:off x="2670048" y="6449931"/>
            <a:ext cx="6089854" cy="231285"/>
          </a:xfrm>
        </p:spPr>
        <p:txBody>
          <a:bodyPr anchor="ctr"/>
          <a:lstStyle>
            <a:lvl1pPr marL="101600" indent="0">
              <a:buNone/>
              <a:defRPr/>
            </a:lvl1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smtClean="0">
                <a:solidFill>
                  <a:schemeClr val="tx1"/>
                </a:solidFill>
                <a:latin typeface="Verdana"/>
                <a:ea typeface="Verdana" panose="020B0604030504040204" pitchFamily="34" charset="0"/>
                <a:cs typeface="Verdana" panose="020B0604030504040204" pitchFamily="34" charset="0"/>
              </a:rPr>
              <a:t>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0544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2/15/2018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133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144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04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778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927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375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768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523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605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56944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553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749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660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209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501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958041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2/15/2018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smtClean="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37152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2/15/2018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250212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35366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2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2/15/2018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67844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220183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2/15/2018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655109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1994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0898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9019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84727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0150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3319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4552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46026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12185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44964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17587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7010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17915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47052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19830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2/15/2018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18795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9951138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80009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image" Target="../media/image1.png"/><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58">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715"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
          <p:cNvSpPr>
            <a:spLocks noGrp="1"/>
          </p:cNvSpPr>
          <p:nvPr>
            <p:ph type="title"/>
          </p:nvPr>
        </p:nvSpPr>
        <p:spPr>
          <a:xfrm>
            <a:off x="457199" y="216000"/>
            <a:ext cx="8229600" cy="1098000"/>
          </a:xfrm>
        </p:spPr>
        <p:txBody>
          <a:bodyPr anchor="b"/>
          <a:lstStyle/>
          <a:p>
            <a:r>
              <a:rPr lang="en-US" dirty="0" smtClean="0"/>
              <a:t>E-Commerce 2018: Business. Technology. Society</a:t>
            </a:r>
            <a:endParaRPr lang="en-US" dirty="0"/>
          </a:p>
        </p:txBody>
      </p:sp>
      <p:sp>
        <p:nvSpPr>
          <p:cNvPr id="3" name="Text Placeholder 2"/>
          <p:cNvSpPr>
            <a:spLocks noGrp="1"/>
          </p:cNvSpPr>
          <p:nvPr>
            <p:ph type="body" idx="1"/>
          </p:nvPr>
        </p:nvSpPr>
        <p:spPr>
          <a:xfrm>
            <a:off x="457200" y="1452647"/>
            <a:ext cx="8229599" cy="374286"/>
          </a:xfrm>
        </p:spPr>
        <p:txBody>
          <a:bodyPr/>
          <a:lstStyle/>
          <a:p>
            <a:pPr eaLnBrk="1" hangingPunct="1">
              <a:spcBef>
                <a:spcPct val="0"/>
              </a:spcBef>
              <a:defRPr/>
            </a:pPr>
            <a:r>
              <a:rPr lang="en-US" altLang="en-US" dirty="0" smtClean="0">
                <a:latin typeface="+mn-lt"/>
              </a:rPr>
              <a:t>Fourteenth </a:t>
            </a:r>
            <a:r>
              <a:rPr lang="en-US" altLang="en-US" dirty="0">
                <a:latin typeface="+mn-lt"/>
              </a:rPr>
              <a:t>Edition</a:t>
            </a: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smtClean="0">
                <a:latin typeface="+mn-lt"/>
              </a:rPr>
              <a:t>Chapter 8</a:t>
            </a:r>
            <a:endParaRPr lang="en-US" b="1" dirty="0">
              <a:latin typeface="+mn-lt"/>
            </a:endParaRPr>
          </a:p>
        </p:txBody>
      </p:sp>
      <p:sp>
        <p:nvSpPr>
          <p:cNvPr id="5" name="Text Placeholder 4"/>
          <p:cNvSpPr>
            <a:spLocks noGrp="1"/>
          </p:cNvSpPr>
          <p:nvPr>
            <p:ph type="body" idx="3"/>
          </p:nvPr>
        </p:nvSpPr>
        <p:spPr>
          <a:xfrm>
            <a:off x="4876800" y="3143957"/>
            <a:ext cx="3657600" cy="1496282"/>
          </a:xfrm>
        </p:spPr>
        <p:txBody>
          <a:bodyPr/>
          <a:lstStyle/>
          <a:p>
            <a:pPr algn="ctr">
              <a:defRPr/>
            </a:pPr>
            <a:r>
              <a:rPr lang="en-US" altLang="en-US" dirty="0">
                <a:solidFill>
                  <a:schemeClr val="tx1"/>
                </a:solidFill>
                <a:latin typeface="+mn-lt"/>
              </a:rPr>
              <a:t>Ethical, Social, and Political Issues in </a:t>
            </a:r>
            <a:r>
              <a:rPr lang="en-US" altLang="en-US" dirty="0" smtClean="0">
                <a:solidFill>
                  <a:schemeClr val="tx1"/>
                </a:solidFill>
                <a:latin typeface="+mn-lt"/>
              </a:rPr>
              <a:t>E-Commerce</a:t>
            </a:r>
            <a:endParaRPr lang="en-US" altLang="en-US" dirty="0">
              <a:solidFill>
                <a:schemeClr val="tx1"/>
              </a:solidFill>
              <a:latin typeface="+mn-lt"/>
            </a:endParaRPr>
          </a:p>
        </p:txBody>
      </p:sp>
      <p:pic>
        <p:nvPicPr>
          <p:cNvPr id="8" name="Picture 7" descr="Front Cover: E-Commerce 2018: Business. Technology. Society Fourteenth Edition by Laudon and Traver."/>
          <p:cNvPicPr>
            <a:picLocks noChangeAspect="1"/>
          </p:cNvPicPr>
          <p:nvPr/>
        </p:nvPicPr>
        <p:blipFill>
          <a:blip r:embed="rId3"/>
          <a:stretch>
            <a:fillRect/>
          </a:stretch>
        </p:blipFill>
        <p:spPr>
          <a:xfrm>
            <a:off x="673293" y="1965581"/>
            <a:ext cx="3506821" cy="4367210"/>
          </a:xfrm>
          <a:prstGeom prst="rect">
            <a:avLst/>
          </a:prstGeom>
          <a:ln w="9525">
            <a:solidFill>
              <a:schemeClr val="tx1"/>
            </a:solidFill>
          </a:ln>
        </p:spPr>
      </p:pic>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2019, </a:t>
            </a:r>
            <a:r>
              <a:rPr lang="en-US" alt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2018, 2017</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Privacy and Information Rights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993371"/>
          </a:xfrm>
        </p:spPr>
        <p:txBody>
          <a:bodyPr wrap="square" lIns="91425" tIns="91425" rIns="91425" bIns="91425">
            <a:noAutofit/>
          </a:bodyPr>
          <a:lstStyle/>
          <a:p>
            <a:pPr marL="255651" lvl="0" indent="-255651">
              <a:spcAft>
                <a:spcPct val="0"/>
              </a:spcAft>
              <a:tabLst/>
            </a:pPr>
            <a:r>
              <a:rPr lang="en-US" altLang="en-US" sz="2000" kern="1200" dirty="0">
                <a:solidFill>
                  <a:srgbClr val="000000"/>
                </a:solidFill>
                <a:latin typeface="Arial (Body)"/>
                <a:ea typeface="+mn-ea"/>
                <a:cs typeface="+mn-cs"/>
              </a:rPr>
              <a:t>Privacy</a:t>
            </a:r>
          </a:p>
          <a:p>
            <a:pPr marL="741553" lvl="1" indent="-284353">
              <a:spcAft>
                <a:spcPct val="0"/>
              </a:spcAft>
            </a:pPr>
            <a:r>
              <a:rPr lang="en-US" altLang="en-US" sz="2000" kern="1200" dirty="0">
                <a:solidFill>
                  <a:srgbClr val="000000"/>
                </a:solidFill>
                <a:latin typeface="Arial (Body)"/>
                <a:ea typeface="+mn-ea"/>
                <a:cs typeface="+mn-cs"/>
              </a:rPr>
              <a:t>Moral right of individuals to be left alone, free from surveillance or interference from other individuals, organizations, or state</a:t>
            </a:r>
          </a:p>
          <a:p>
            <a:pPr marL="255651" lvl="0" indent="-255651">
              <a:spcAft>
                <a:spcPct val="0"/>
              </a:spcAft>
              <a:tabLst/>
            </a:pPr>
            <a:r>
              <a:rPr lang="en-US" altLang="en-US" sz="2000" kern="1200" dirty="0">
                <a:solidFill>
                  <a:srgbClr val="000000"/>
                </a:solidFill>
                <a:latin typeface="Arial (Body)"/>
                <a:ea typeface="+mn-ea"/>
                <a:cs typeface="+mn-cs"/>
              </a:rPr>
              <a:t>Information privacy: 4 premises</a:t>
            </a:r>
          </a:p>
          <a:p>
            <a:pPr marL="741553" lvl="1" indent="-284353">
              <a:spcAft>
                <a:spcPct val="0"/>
              </a:spcAft>
            </a:pPr>
            <a:r>
              <a:rPr lang="en-US" altLang="en-US" sz="2000" kern="1200" dirty="0">
                <a:solidFill>
                  <a:srgbClr val="000000"/>
                </a:solidFill>
                <a:latin typeface="Arial (Body)"/>
                <a:ea typeface="+mn-ea"/>
                <a:cs typeface="+mn-cs"/>
              </a:rPr>
              <a:t>Right to control information collected about them</a:t>
            </a:r>
          </a:p>
          <a:p>
            <a:pPr marL="1144778" lvl="2" indent="-230378">
              <a:spcAft>
                <a:spcPct val="0"/>
              </a:spcAft>
            </a:pPr>
            <a:r>
              <a:rPr lang="en-IN" altLang="ja-JP" sz="2000" kern="1200" dirty="0" smtClean="0">
                <a:solidFill>
                  <a:srgbClr val="000000"/>
                </a:solidFill>
                <a:latin typeface="Arial (Body)"/>
                <a:cs typeface="+mn-cs"/>
              </a:rPr>
              <a:t>“</a:t>
            </a:r>
            <a:r>
              <a:rPr lang="en-US" altLang="ja-JP" sz="2000" kern="1200" dirty="0" smtClean="0">
                <a:solidFill>
                  <a:srgbClr val="000000"/>
                </a:solidFill>
                <a:latin typeface="Arial (Body)"/>
                <a:cs typeface="+mn-cs"/>
              </a:rPr>
              <a:t>Right </a:t>
            </a:r>
            <a:r>
              <a:rPr lang="en-US" altLang="ja-JP" sz="2000" kern="1200" dirty="0">
                <a:solidFill>
                  <a:srgbClr val="000000"/>
                </a:solidFill>
                <a:latin typeface="Arial (Body)"/>
                <a:cs typeface="+mn-cs"/>
              </a:rPr>
              <a:t>to be </a:t>
            </a:r>
            <a:r>
              <a:rPr lang="en-US" altLang="ja-JP" sz="2000" kern="1200" dirty="0" smtClean="0">
                <a:solidFill>
                  <a:srgbClr val="000000"/>
                </a:solidFill>
                <a:latin typeface="Arial (Body)"/>
                <a:cs typeface="+mn-cs"/>
              </a:rPr>
              <a:t>forgotten</a:t>
            </a:r>
            <a:r>
              <a:rPr lang="en-IN" altLang="ja-JP" sz="2000" kern="1200" dirty="0" smtClean="0">
                <a:solidFill>
                  <a:srgbClr val="000000"/>
                </a:solidFill>
                <a:latin typeface="Arial (Body)"/>
                <a:cs typeface="+mn-cs"/>
              </a:rPr>
              <a:t>”</a:t>
            </a:r>
            <a:endParaRPr lang="en-US" altLang="ja-JP" sz="2000" kern="1200" dirty="0">
              <a:solidFill>
                <a:srgbClr val="000000"/>
              </a:solidFill>
              <a:latin typeface="Arial (Body)"/>
              <a:cs typeface="+mn-cs"/>
            </a:endParaRPr>
          </a:p>
          <a:p>
            <a:pPr marL="741553" lvl="1" indent="-284353">
              <a:spcAft>
                <a:spcPct val="0"/>
              </a:spcAft>
            </a:pPr>
            <a:r>
              <a:rPr lang="en-US" altLang="en-US" sz="2000" kern="1200" dirty="0">
                <a:solidFill>
                  <a:srgbClr val="000000"/>
                </a:solidFill>
                <a:latin typeface="Arial (Body)"/>
                <a:ea typeface="+mn-ea"/>
                <a:cs typeface="+mn-cs"/>
              </a:rPr>
              <a:t>Right to know when information is collected and give consent</a:t>
            </a:r>
          </a:p>
          <a:p>
            <a:pPr marL="1144778" lvl="2" indent="-230378">
              <a:spcAft>
                <a:spcPct val="0"/>
              </a:spcAft>
            </a:pPr>
            <a:r>
              <a:rPr lang="en-US" altLang="en-US" sz="2000" kern="1200" dirty="0" smtClean="0">
                <a:solidFill>
                  <a:srgbClr val="000000"/>
                </a:solidFill>
                <a:latin typeface="Arial (Body)"/>
                <a:ea typeface="+mn-ea"/>
                <a:cs typeface="+mn-cs"/>
              </a:rPr>
              <a:t>“Informed consent”</a:t>
            </a:r>
            <a:endParaRPr lang="en-US" altLang="en-US" sz="2000" kern="1200" dirty="0">
              <a:solidFill>
                <a:srgbClr val="000000"/>
              </a:solidFill>
              <a:latin typeface="Arial (Body)"/>
              <a:ea typeface="+mn-ea"/>
              <a:cs typeface="+mn-cs"/>
            </a:endParaRPr>
          </a:p>
          <a:p>
            <a:pPr marL="741553" lvl="1" indent="-284353">
              <a:spcAft>
                <a:spcPct val="0"/>
              </a:spcAft>
            </a:pPr>
            <a:r>
              <a:rPr lang="en-US" altLang="en-US" sz="2000" kern="1200" dirty="0">
                <a:solidFill>
                  <a:srgbClr val="000000"/>
                </a:solidFill>
                <a:latin typeface="Arial (Body)"/>
                <a:ea typeface="+mn-ea"/>
                <a:cs typeface="+mn-cs"/>
              </a:rPr>
              <a:t>Right to personal information due process</a:t>
            </a:r>
          </a:p>
          <a:p>
            <a:pPr marL="741553" lvl="1" indent="-284353">
              <a:spcAft>
                <a:spcPct val="0"/>
              </a:spcAft>
            </a:pPr>
            <a:r>
              <a:rPr lang="en-US" altLang="en-US" sz="2000" kern="1200" dirty="0">
                <a:solidFill>
                  <a:srgbClr val="000000"/>
                </a:solidFill>
                <a:latin typeface="Arial (Body)"/>
                <a:ea typeface="+mn-ea"/>
                <a:cs typeface="+mn-cs"/>
              </a:rPr>
              <a:t>Right to have personal information stored in a secure manner</a:t>
            </a:r>
          </a:p>
        </p:txBody>
      </p:sp>
    </p:spTree>
    <p:extLst>
      <p:ext uri="{BB962C8B-B14F-4D97-AF65-F5344CB8AC3E}">
        <p14:creationId xmlns:p14="http://schemas.microsoft.com/office/powerpoint/2010/main" val="1742672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Table 8.2 The F</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T</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C’s Fair Information Practice Principles</a:t>
            </a:r>
            <a:endParaRPr lang="en-US" kern="1200" dirty="0">
              <a:latin typeface="Times New Roman" panose="02020603050405020304" pitchFamily="18" charset="0"/>
              <a:ea typeface="+mj-ea"/>
              <a:cs typeface="Times New Roman" panose="02020603050405020304" pitchFamily="18" charset="0"/>
            </a:endParaRPr>
          </a:p>
        </p:txBody>
      </p:sp>
      <p:graphicFrame>
        <p:nvGraphicFramePr>
          <p:cNvPr id="4" name="Table 3"/>
          <p:cNvGraphicFramePr>
            <a:graphicFrameLocks/>
          </p:cNvGraphicFramePr>
          <p:nvPr>
            <p:extLst>
              <p:ext uri="{D42A27DB-BD31-4B8C-83A1-F6EECF244321}">
                <p14:modId xmlns:p14="http://schemas.microsoft.com/office/powerpoint/2010/main" val="1694660354"/>
              </p:ext>
            </p:extLst>
          </p:nvPr>
        </p:nvGraphicFramePr>
        <p:xfrm>
          <a:off x="457200" y="1600200"/>
          <a:ext cx="8229600" cy="4389120"/>
        </p:xfrm>
        <a:graphic>
          <a:graphicData uri="http://schemas.openxmlformats.org/drawingml/2006/table">
            <a:tbl>
              <a:tblPr firstRow="1" bandRow="1">
                <a:tableStyleId>{3B4B98B0-60AC-42C2-AFA5-B58CD77FA1E5}</a:tableStyleId>
              </a:tblPr>
              <a:tblGrid>
                <a:gridCol w="25908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0">
                <a:tc>
                  <a:txBody>
                    <a:bodyPr/>
                    <a:lstStyle/>
                    <a:p>
                      <a:r>
                        <a:rPr lang="en-US" dirty="0" smtClean="0">
                          <a:solidFill>
                            <a:schemeClr val="tx1"/>
                          </a:solidFill>
                        </a:rPr>
                        <a:t>Principle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Description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0">
                <a:tc>
                  <a:txBody>
                    <a:bodyPr/>
                    <a:lstStyle/>
                    <a:p>
                      <a:r>
                        <a:rPr lang="en-US" sz="1400" dirty="0" smtClean="0">
                          <a:solidFill>
                            <a:schemeClr val="tx1"/>
                          </a:solidFill>
                        </a:rPr>
                        <a:t>Notice/Awareness (core principle)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smtClean="0">
                          <a:solidFill>
                            <a:schemeClr val="tx1"/>
                          </a:solidFill>
                          <a:latin typeface="+mn-lt"/>
                          <a:ea typeface="+mn-ea"/>
                          <a:cs typeface="+mn-cs"/>
                        </a:rPr>
                        <a:t>Sites must disclose their information practices before collecting data. Includes identification of collector, uses of data, other recipients of data, nature of collection (active/inactive), voluntary or required, consequences of refusal, and steps taken to protect confidentiality, integrity, and quality of the data.</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0">
                <a:tc>
                  <a:txBody>
                    <a:bodyPr/>
                    <a:lstStyle/>
                    <a:p>
                      <a:r>
                        <a:rPr lang="en-US" sz="1400" dirty="0" smtClean="0">
                          <a:solidFill>
                            <a:schemeClr val="tx1"/>
                          </a:solidFill>
                        </a:rPr>
                        <a:t>Choice/Consent (core</a:t>
                      </a:r>
                      <a:r>
                        <a:rPr lang="en-US" sz="1400" baseline="0" dirty="0" smtClean="0">
                          <a:solidFill>
                            <a:schemeClr val="tx1"/>
                          </a:solidFill>
                        </a:rPr>
                        <a:t> principle)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smtClean="0">
                          <a:solidFill>
                            <a:schemeClr val="tx1"/>
                          </a:solidFill>
                          <a:latin typeface="+mn-lt"/>
                          <a:ea typeface="+mn-ea"/>
                          <a:cs typeface="+mn-cs"/>
                        </a:rPr>
                        <a:t>There must be a choice regime in place allowing consumers to choose how their information will be used for secondary purposes other than supporting the transaction, including internal use and transfer to third parties. Opt-in/opt-out must be available.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0">
                <a:tc>
                  <a:txBody>
                    <a:bodyPr/>
                    <a:lstStyle/>
                    <a:p>
                      <a:r>
                        <a:rPr lang="en-US" sz="1400" b="0" i="0" u="none" strike="noStrike" kern="1200" baseline="0" dirty="0" smtClean="0">
                          <a:solidFill>
                            <a:schemeClr val="tx1"/>
                          </a:solidFill>
                          <a:latin typeface="+mn-lt"/>
                          <a:ea typeface="+mn-ea"/>
                          <a:cs typeface="+mn-cs"/>
                        </a:rPr>
                        <a:t>Access/Participation</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smtClean="0">
                          <a:solidFill>
                            <a:schemeClr val="tx1"/>
                          </a:solidFill>
                          <a:latin typeface="+mn-lt"/>
                          <a:ea typeface="+mn-ea"/>
                          <a:cs typeface="+mn-cs"/>
                        </a:rPr>
                        <a:t>Consumers should be able to review and contest the accuracy and completeness of data collected about them in a timely, inexpensive process.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0">
                <a:tc>
                  <a:txBody>
                    <a:bodyPr/>
                    <a:lstStyle/>
                    <a:p>
                      <a:r>
                        <a:rPr lang="en-US" sz="1400" b="0" i="0" u="none" strike="noStrike" kern="1200" baseline="0" dirty="0" smtClean="0">
                          <a:solidFill>
                            <a:schemeClr val="tx1"/>
                          </a:solidFill>
                          <a:latin typeface="+mn-lt"/>
                          <a:ea typeface="+mn-ea"/>
                          <a:cs typeface="+mn-cs"/>
                        </a:rPr>
                        <a:t>Security</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smtClean="0">
                          <a:solidFill>
                            <a:schemeClr val="tx1"/>
                          </a:solidFill>
                          <a:latin typeface="+mn-lt"/>
                          <a:ea typeface="+mn-ea"/>
                          <a:cs typeface="+mn-cs"/>
                        </a:rPr>
                        <a:t>Data collectors must take reasonable steps to assure that consumer information is accurate and secure from unauthorized use.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0">
                <a:tc>
                  <a:txBody>
                    <a:bodyPr/>
                    <a:lstStyle/>
                    <a:p>
                      <a:r>
                        <a:rPr lang="en-US" sz="1400" b="0" i="0" u="none" strike="noStrike" kern="1200" baseline="0" dirty="0" smtClean="0">
                          <a:solidFill>
                            <a:schemeClr val="tx1"/>
                          </a:solidFill>
                          <a:latin typeface="+mn-lt"/>
                          <a:ea typeface="+mn-ea"/>
                          <a:cs typeface="+mn-cs"/>
                        </a:rPr>
                        <a:t>Enforcement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kern="1200" baseline="0" dirty="0" smtClean="0">
                          <a:solidFill>
                            <a:schemeClr val="tx1"/>
                          </a:solidFill>
                          <a:latin typeface="+mn-lt"/>
                          <a:ea typeface="+mn-ea"/>
                          <a:cs typeface="+mn-cs"/>
                        </a:rPr>
                        <a:t>There must be a mechanism to enforce F</a:t>
                      </a:r>
                      <a:r>
                        <a:rPr lang="en-US" sz="100" b="0" i="0" u="none" strike="noStrike" kern="1200" baseline="0" dirty="0" smtClean="0">
                          <a:solidFill>
                            <a:schemeClr val="tx1"/>
                          </a:solidFill>
                          <a:latin typeface="+mn-lt"/>
                          <a:ea typeface="+mn-ea"/>
                          <a:cs typeface="+mn-cs"/>
                        </a:rPr>
                        <a:t> </a:t>
                      </a:r>
                      <a:r>
                        <a:rPr lang="en-US" sz="1400" b="0" i="0" u="none" strike="noStrike" kern="1200" baseline="0" dirty="0" smtClean="0">
                          <a:solidFill>
                            <a:schemeClr val="tx1"/>
                          </a:solidFill>
                          <a:latin typeface="+mn-lt"/>
                          <a:ea typeface="+mn-ea"/>
                          <a:cs typeface="+mn-cs"/>
                        </a:rPr>
                        <a:t>I</a:t>
                      </a:r>
                      <a:r>
                        <a:rPr lang="en-US" sz="100" b="0" i="0" u="none" strike="noStrike" kern="1200" baseline="0" dirty="0" smtClean="0">
                          <a:solidFill>
                            <a:schemeClr val="tx1"/>
                          </a:solidFill>
                          <a:latin typeface="+mn-lt"/>
                          <a:ea typeface="+mn-ea"/>
                          <a:cs typeface="+mn-cs"/>
                        </a:rPr>
                        <a:t> </a:t>
                      </a:r>
                      <a:r>
                        <a:rPr lang="en-US" sz="1400" b="0" i="0" u="none" strike="noStrike" kern="1200" baseline="0" dirty="0" smtClean="0">
                          <a:solidFill>
                            <a:schemeClr val="tx1"/>
                          </a:solidFill>
                          <a:latin typeface="+mn-lt"/>
                          <a:ea typeface="+mn-ea"/>
                          <a:cs typeface="+mn-cs"/>
                        </a:rPr>
                        <a:t>P principles in place. This can involve self-regulation, legislation giving consumers legal remedies for violations, or federal statutes and regulation.</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93518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Privacy in The Public Sector: Privacy Rights of Citizens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316536"/>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Public sector privacy rights have long history</a:t>
            </a:r>
          </a:p>
          <a:p>
            <a:pPr marL="741553" lvl="1" indent="-284353">
              <a:spcAft>
                <a:spcPct val="0"/>
              </a:spcAft>
              <a:buSzPts val="2400"/>
            </a:pPr>
            <a:r>
              <a:rPr lang="en-US" altLang="en-US" sz="2400" kern="1200" dirty="0">
                <a:solidFill>
                  <a:srgbClr val="000000"/>
                </a:solidFill>
                <a:latin typeface="Arial (Body)"/>
                <a:ea typeface="+mn-ea"/>
                <a:cs typeface="+mn-cs"/>
              </a:rPr>
              <a:t>First Amendment</a:t>
            </a:r>
          </a:p>
          <a:p>
            <a:pPr marL="741553" lvl="1" indent="-284353">
              <a:spcAft>
                <a:spcPct val="0"/>
              </a:spcAft>
              <a:buSzPts val="2400"/>
            </a:pPr>
            <a:r>
              <a:rPr lang="en-US" altLang="en-US" sz="2400" kern="1200" dirty="0">
                <a:solidFill>
                  <a:srgbClr val="000000"/>
                </a:solidFill>
                <a:latin typeface="Arial (Body)"/>
                <a:ea typeface="+mn-ea"/>
                <a:cs typeface="+mn-cs"/>
              </a:rPr>
              <a:t>Fourth Amendment</a:t>
            </a:r>
          </a:p>
          <a:p>
            <a:pPr marL="741553" lvl="1" indent="-284353">
              <a:spcAft>
                <a:spcPct val="0"/>
              </a:spcAft>
              <a:buSzPts val="2400"/>
            </a:pPr>
            <a:r>
              <a:rPr lang="en-US" altLang="en-US" sz="2400" kern="1200" dirty="0">
                <a:solidFill>
                  <a:srgbClr val="000000"/>
                </a:solidFill>
                <a:latin typeface="Arial (Body)"/>
                <a:ea typeface="+mn-ea"/>
                <a:cs typeface="+mn-cs"/>
              </a:rPr>
              <a:t>Fourteenth Amendment</a:t>
            </a:r>
          </a:p>
          <a:p>
            <a:pPr marL="255651" lvl="0" indent="-255651">
              <a:spcAft>
                <a:spcPct val="0"/>
              </a:spcAft>
              <a:buSzPts val="2400"/>
              <a:tabLst/>
            </a:pPr>
            <a:r>
              <a:rPr lang="en-US" altLang="en-US" sz="2400" kern="1200" dirty="0">
                <a:solidFill>
                  <a:srgbClr val="000000"/>
                </a:solidFill>
                <a:latin typeface="Arial (Body)"/>
                <a:ea typeface="+mn-ea"/>
                <a:cs typeface="+mn-cs"/>
              </a:rPr>
              <a:t>Constitutional, implied privacy rights did not cover collection and use of personal information</a:t>
            </a:r>
          </a:p>
          <a:p>
            <a:pPr marL="255651" lvl="0" indent="-255651">
              <a:spcAft>
                <a:spcPct val="0"/>
              </a:spcAft>
              <a:buSzPts val="2400"/>
              <a:tabLst/>
            </a:pPr>
            <a:r>
              <a:rPr lang="en-US" altLang="en-US" sz="2400" kern="1200" dirty="0">
                <a:solidFill>
                  <a:srgbClr val="000000"/>
                </a:solidFill>
                <a:latin typeface="Arial (Body)"/>
                <a:ea typeface="+mn-ea"/>
                <a:cs typeface="+mn-cs"/>
              </a:rPr>
              <a:t>1974 Privacy Act</a:t>
            </a:r>
          </a:p>
          <a:p>
            <a:pPr marL="255651" lvl="0" indent="-255651">
              <a:spcAft>
                <a:spcPct val="0"/>
              </a:spcAft>
              <a:buSzPts val="2400"/>
              <a:tabLst/>
            </a:pPr>
            <a:r>
              <a:rPr lang="en-US" altLang="en-US" sz="2400" kern="1200" dirty="0">
                <a:solidFill>
                  <a:srgbClr val="000000"/>
                </a:solidFill>
                <a:latin typeface="Arial (Body)"/>
                <a:ea typeface="+mn-ea"/>
                <a:cs typeface="+mn-cs"/>
              </a:rPr>
              <a:t>Federal and state law to protect individuals against unreasonable government intrusion</a:t>
            </a:r>
          </a:p>
        </p:txBody>
      </p:sp>
    </p:spTree>
    <p:extLst>
      <p:ext uri="{BB962C8B-B14F-4D97-AF65-F5344CB8AC3E}">
        <p14:creationId xmlns:p14="http://schemas.microsoft.com/office/powerpoint/2010/main" val="2643942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Privacy in The Private Sector: Privacy Rights of Consumers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16481"/>
          </a:xfrm>
        </p:spPr>
        <p:txBody>
          <a:bodyPr wrap="square" lIns="91425" tIns="91425" rIns="91425" bIns="91425">
            <a:noAutofit/>
          </a:bodyPr>
          <a:lstStyle/>
          <a:p>
            <a:pPr marL="255651" lvl="0" indent="-255651">
              <a:spcAft>
                <a:spcPct val="0"/>
              </a:spcAft>
              <a:tabLst/>
            </a:pPr>
            <a:r>
              <a:rPr lang="en-US" sz="1800" kern="1200" dirty="0">
                <a:solidFill>
                  <a:srgbClr val="000000"/>
                </a:solidFill>
                <a:latin typeface="Arial (Body)"/>
                <a:ea typeface="+mn-ea"/>
                <a:cs typeface="+mn-cs"/>
              </a:rPr>
              <a:t>Privacy issues rose with first large-scale, nationwide computerized systems</a:t>
            </a:r>
          </a:p>
          <a:p>
            <a:pPr lvl="1" indent="-285750">
              <a:spcAft>
                <a:spcPct val="0"/>
              </a:spcAft>
              <a:buFontTx/>
              <a:buChar char="–"/>
            </a:pPr>
            <a:r>
              <a:rPr lang="en-US" sz="1800" kern="1200" dirty="0">
                <a:solidFill>
                  <a:srgbClr val="000000"/>
                </a:solidFill>
                <a:latin typeface="Arial (Body)"/>
                <a:ea typeface="+mn-ea"/>
                <a:cs typeface="+mn-cs"/>
              </a:rPr>
              <a:t>Credit card systems, credit rating agencies</a:t>
            </a:r>
          </a:p>
          <a:p>
            <a:pPr marL="255651" lvl="0" indent="-255651">
              <a:spcAft>
                <a:spcPct val="0"/>
              </a:spcAft>
              <a:tabLst/>
            </a:pPr>
            <a:r>
              <a:rPr lang="en-US" sz="1800" kern="1200" dirty="0">
                <a:solidFill>
                  <a:srgbClr val="000000"/>
                </a:solidFill>
                <a:latin typeface="Arial (Body)"/>
                <a:ea typeface="+mn-ea"/>
                <a:cs typeface="+mn-cs"/>
              </a:rPr>
              <a:t>Piecemeal federal and state privacy legislation, applying to specific industries</a:t>
            </a:r>
          </a:p>
          <a:p>
            <a:pPr lvl="1" indent="-285750">
              <a:spcAft>
                <a:spcPct val="0"/>
              </a:spcAft>
              <a:buFontTx/>
              <a:buChar char="–"/>
            </a:pPr>
            <a:r>
              <a:rPr lang="en-US" sz="1800" kern="1200" dirty="0">
                <a:solidFill>
                  <a:srgbClr val="000000"/>
                </a:solidFill>
                <a:latin typeface="Arial (Body)"/>
                <a:ea typeface="+mn-ea"/>
                <a:cs typeface="+mn-cs"/>
              </a:rPr>
              <a:t>Spokeo v. Robins: what harm must be shown in order to sue?</a:t>
            </a:r>
          </a:p>
          <a:p>
            <a:pPr marL="255651" lvl="0" indent="-255651">
              <a:spcAft>
                <a:spcPct val="0"/>
              </a:spcAft>
              <a:tabLst/>
            </a:pPr>
            <a:r>
              <a:rPr lang="en-US" sz="1800" kern="1200" dirty="0">
                <a:solidFill>
                  <a:srgbClr val="000000"/>
                </a:solidFill>
                <a:latin typeface="Arial (Body)"/>
                <a:ea typeface="+mn-ea"/>
                <a:cs typeface="+mn-cs"/>
              </a:rPr>
              <a:t>Historically, few claims to privacy in public, open markets such as in e-commerce</a:t>
            </a:r>
          </a:p>
          <a:p>
            <a:pPr marL="255651" lvl="0" indent="-255651">
              <a:spcAft>
                <a:spcPct val="0"/>
              </a:spcAft>
              <a:tabLst/>
            </a:pPr>
            <a:r>
              <a:rPr lang="en-US" sz="1800" kern="1200" dirty="0">
                <a:solidFill>
                  <a:srgbClr val="000000"/>
                </a:solidFill>
                <a:latin typeface="Arial (Body)"/>
                <a:ea typeface="+mn-ea"/>
                <a:cs typeface="+mn-cs"/>
              </a:rPr>
              <a:t>Emergence of Internet has created enormous collections of personal data</a:t>
            </a:r>
          </a:p>
          <a:p>
            <a:pPr lvl="1" indent="-285750">
              <a:spcAft>
                <a:spcPct val="0"/>
              </a:spcAft>
              <a:buFontTx/>
              <a:buChar char="–"/>
            </a:pPr>
            <a:r>
              <a:rPr lang="en-US" sz="1800" kern="1200" dirty="0">
                <a:solidFill>
                  <a:srgbClr val="000000"/>
                </a:solidFill>
                <a:latin typeface="Arial (Body)"/>
                <a:ea typeface="+mn-ea"/>
                <a:cs typeface="+mn-cs"/>
              </a:rPr>
              <a:t>Ideal environment for business and government to invade personal privacy of consumers</a:t>
            </a:r>
          </a:p>
          <a:p>
            <a:pPr lvl="1" indent="-285750">
              <a:spcAft>
                <a:spcPct val="0"/>
              </a:spcAft>
              <a:buFontTx/>
              <a:buChar char="–"/>
            </a:pPr>
            <a:r>
              <a:rPr lang="en-US" sz="1800" kern="1200" dirty="0">
                <a:solidFill>
                  <a:srgbClr val="000000"/>
                </a:solidFill>
                <a:latin typeface="Arial (Body)"/>
                <a:ea typeface="+mn-ea"/>
                <a:cs typeface="+mn-cs"/>
              </a:rPr>
              <a:t>Google, Amazon, Netflix, etc.</a:t>
            </a:r>
          </a:p>
        </p:txBody>
      </p:sp>
    </p:spTree>
    <p:extLst>
      <p:ext uri="{BB962C8B-B14F-4D97-AF65-F5344CB8AC3E}">
        <p14:creationId xmlns:p14="http://schemas.microsoft.com/office/powerpoint/2010/main" val="1455805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Information Collected by Websites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08570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Data collected includes</a:t>
            </a:r>
          </a:p>
          <a:p>
            <a:pPr marL="741553" lvl="1" indent="-284353">
              <a:spcAft>
                <a:spcPct val="0"/>
              </a:spcAft>
              <a:buSzPts val="2400"/>
            </a:pPr>
            <a:r>
              <a:rPr lang="en-US" sz="2400" kern="1200" dirty="0">
                <a:solidFill>
                  <a:srgbClr val="000000"/>
                </a:solidFill>
                <a:latin typeface="Arial (Body)"/>
                <a:ea typeface="+mn-ea"/>
                <a:cs typeface="+mn-cs"/>
              </a:rPr>
              <a:t>Personally identifiable information </a:t>
            </a:r>
            <a:r>
              <a:rPr lang="en-US" sz="24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I)</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Anonymous information</a:t>
            </a:r>
          </a:p>
          <a:p>
            <a:pPr marL="255651" lvl="0" indent="-255651">
              <a:spcAft>
                <a:spcPct val="0"/>
              </a:spcAft>
              <a:buSzPts val="2400"/>
              <a:tabLst/>
            </a:pPr>
            <a:r>
              <a:rPr lang="en-US" sz="2400" kern="1200" dirty="0">
                <a:solidFill>
                  <a:srgbClr val="000000"/>
                </a:solidFill>
                <a:latin typeface="Arial (Body)"/>
                <a:ea typeface="+mn-ea"/>
                <a:cs typeface="+mn-cs"/>
              </a:rPr>
              <a:t>Types of data collected</a:t>
            </a:r>
          </a:p>
          <a:p>
            <a:pPr marL="741553" lvl="1" indent="-284353">
              <a:spcAft>
                <a:spcPct val="0"/>
              </a:spcAft>
              <a:buSzPts val="2400"/>
            </a:pPr>
            <a:r>
              <a:rPr lang="en-US" sz="2400" kern="1200" dirty="0">
                <a:solidFill>
                  <a:srgbClr val="000000"/>
                </a:solidFill>
                <a:latin typeface="Arial (Body)"/>
                <a:ea typeface="+mn-ea"/>
                <a:cs typeface="+mn-cs"/>
              </a:rPr>
              <a:t>Name, address, phone, e-mail, social security</a:t>
            </a:r>
          </a:p>
          <a:p>
            <a:pPr marL="741553" lvl="1" indent="-284353">
              <a:spcAft>
                <a:spcPct val="0"/>
              </a:spcAft>
              <a:buSzPts val="2400"/>
            </a:pPr>
            <a:r>
              <a:rPr lang="en-US" sz="2400" kern="1200" dirty="0">
                <a:solidFill>
                  <a:srgbClr val="000000"/>
                </a:solidFill>
                <a:latin typeface="Arial (Body)"/>
                <a:ea typeface="+mn-ea"/>
                <a:cs typeface="+mn-cs"/>
              </a:rPr>
              <a:t>Bank and credit accounts, gender, age, occupation, education</a:t>
            </a:r>
          </a:p>
          <a:p>
            <a:pPr marL="741553" lvl="1" indent="-284353">
              <a:spcAft>
                <a:spcPct val="0"/>
              </a:spcAft>
              <a:buSzPts val="2400"/>
            </a:pPr>
            <a:r>
              <a:rPr lang="en-US" sz="2400" kern="1200" dirty="0">
                <a:solidFill>
                  <a:srgbClr val="000000"/>
                </a:solidFill>
                <a:latin typeface="Arial (Body)"/>
                <a:ea typeface="+mn-ea"/>
                <a:cs typeface="+mn-cs"/>
              </a:rPr>
              <a:t>Preference data, transaction data, clickstream data, browser type</a:t>
            </a:r>
          </a:p>
        </p:txBody>
      </p:sp>
    </p:spTree>
    <p:extLst>
      <p:ext uri="{BB962C8B-B14F-4D97-AF65-F5344CB8AC3E}">
        <p14:creationId xmlns:p14="http://schemas.microsoft.com/office/powerpoint/2010/main" val="2466103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Key Issues in Online Privacy of Consumers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785348"/>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Top concerns</a:t>
            </a:r>
          </a:p>
          <a:p>
            <a:pPr marL="741553" lvl="1" indent="-284353">
              <a:spcAft>
                <a:spcPct val="0"/>
              </a:spcAft>
              <a:buSzPts val="2400"/>
            </a:pPr>
            <a:r>
              <a:rPr lang="en-US" sz="2400" kern="1200" dirty="0">
                <a:solidFill>
                  <a:srgbClr val="000000"/>
                </a:solidFill>
                <a:latin typeface="Arial (Body)"/>
                <a:ea typeface="+mn-ea"/>
                <a:cs typeface="+mn-cs"/>
              </a:rPr>
              <a:t>Profiling and ad targeting</a:t>
            </a:r>
          </a:p>
          <a:p>
            <a:pPr marL="741553" lvl="1" indent="-284353">
              <a:spcAft>
                <a:spcPct val="0"/>
              </a:spcAft>
              <a:buSzPts val="2400"/>
            </a:pPr>
            <a:r>
              <a:rPr lang="en-US" sz="2400" kern="1200" dirty="0">
                <a:solidFill>
                  <a:srgbClr val="000000"/>
                </a:solidFill>
                <a:latin typeface="Arial (Body)"/>
                <a:ea typeface="+mn-ea"/>
                <a:cs typeface="+mn-cs"/>
              </a:rPr>
              <a:t>Social network privacy</a:t>
            </a:r>
          </a:p>
          <a:p>
            <a:pPr marL="741553" lvl="1" indent="-284353">
              <a:spcAft>
                <a:spcPct val="0"/>
              </a:spcAft>
              <a:buSzPts val="2400"/>
            </a:pPr>
            <a:r>
              <a:rPr lang="en-US" sz="2400" kern="1200" dirty="0">
                <a:solidFill>
                  <a:srgbClr val="000000"/>
                </a:solidFill>
                <a:latin typeface="Arial (Body)"/>
                <a:ea typeface="+mn-ea"/>
                <a:cs typeface="+mn-cs"/>
              </a:rPr>
              <a:t>Sharing of information by marketers</a:t>
            </a:r>
          </a:p>
          <a:p>
            <a:pPr marL="741553" lvl="1" indent="-284353">
              <a:spcAft>
                <a:spcPct val="0"/>
              </a:spcAft>
              <a:buSzPts val="2400"/>
            </a:pPr>
            <a:r>
              <a:rPr lang="en-US" sz="2400" kern="1200" dirty="0">
                <a:solidFill>
                  <a:srgbClr val="000000"/>
                </a:solidFill>
                <a:latin typeface="Arial (Body)"/>
                <a:ea typeface="+mn-ea"/>
                <a:cs typeface="+mn-cs"/>
              </a:rPr>
              <a:t>Mobile phone privacy</a:t>
            </a:r>
          </a:p>
          <a:p>
            <a:pPr marL="741553" lvl="1" indent="-284353">
              <a:spcAft>
                <a:spcPct val="0"/>
              </a:spcAft>
              <a:buSzPts val="2400"/>
            </a:pPr>
            <a:r>
              <a:rPr lang="en-US" sz="2400" kern="1200" dirty="0">
                <a:solidFill>
                  <a:srgbClr val="000000"/>
                </a:solidFill>
                <a:latin typeface="Arial (Body)"/>
                <a:ea typeface="+mn-ea"/>
                <a:cs typeface="+mn-cs"/>
              </a:rPr>
              <a:t>Digital assistant privacy</a:t>
            </a:r>
          </a:p>
        </p:txBody>
      </p:sp>
    </p:spTree>
    <p:extLst>
      <p:ext uri="{BB962C8B-B14F-4D97-AF65-F5344CB8AC3E}">
        <p14:creationId xmlns:p14="http://schemas.microsoft.com/office/powerpoint/2010/main" val="3390397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Marketing: Profiling, Behavioral Targeting, and Retargeting </a:t>
            </a:r>
            <a:r>
              <a:rPr lang="en-IN" sz="2000" b="0" kern="1200" dirty="0" smtClean="0">
                <a:latin typeface="Times New Roman" panose="02020603050405020304" pitchFamily="18" charset="0"/>
                <a:ea typeface="+mj-ea"/>
                <a:cs typeface="Times New Roman" panose="02020603050405020304" pitchFamily="18" charset="0"/>
              </a:rPr>
              <a:t>(1 of 2 )</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tabLst/>
            </a:pPr>
            <a:r>
              <a:rPr lang="en-US" altLang="en-US" sz="2000" kern="1200" dirty="0">
                <a:solidFill>
                  <a:srgbClr val="000000"/>
                </a:solidFill>
                <a:latin typeface="Arial (Body)"/>
                <a:ea typeface="+mn-ea"/>
                <a:cs typeface="+mn-cs"/>
              </a:rPr>
              <a:t>Profiling</a:t>
            </a:r>
          </a:p>
          <a:p>
            <a:pPr marL="741553" lvl="1" indent="-284353">
              <a:spcAft>
                <a:spcPct val="0"/>
              </a:spcAft>
            </a:pPr>
            <a:r>
              <a:rPr lang="en-US" altLang="en-US" sz="2000" kern="1200" dirty="0">
                <a:solidFill>
                  <a:srgbClr val="000000"/>
                </a:solidFill>
                <a:latin typeface="Arial (Body)"/>
                <a:ea typeface="+mn-ea"/>
                <a:cs typeface="+mn-cs"/>
              </a:rPr>
              <a:t>Creation of data images that characterize online individual and group behavior</a:t>
            </a:r>
          </a:p>
          <a:p>
            <a:pPr marL="741553" lvl="1" indent="-284353">
              <a:spcAft>
                <a:spcPct val="0"/>
              </a:spcAft>
            </a:pPr>
            <a:r>
              <a:rPr lang="en-US" altLang="en-US" sz="2000" kern="1200" dirty="0">
                <a:solidFill>
                  <a:srgbClr val="000000"/>
                </a:solidFill>
                <a:latin typeface="Arial (Body)"/>
                <a:ea typeface="+mn-ea"/>
                <a:cs typeface="+mn-cs"/>
              </a:rPr>
              <a:t>Anonymous profiles</a:t>
            </a:r>
          </a:p>
          <a:p>
            <a:pPr marL="741553" lvl="1" indent="-284353">
              <a:spcAft>
                <a:spcPct val="0"/>
              </a:spcAft>
            </a:pPr>
            <a:r>
              <a:rPr lang="en-US" altLang="en-US" sz="2000" kern="1200" dirty="0">
                <a:solidFill>
                  <a:srgbClr val="000000"/>
                </a:solidFill>
                <a:latin typeface="Arial (Body)"/>
                <a:ea typeface="+mn-ea"/>
                <a:cs typeface="+mn-cs"/>
              </a:rPr>
              <a:t>Personal profiles</a:t>
            </a:r>
          </a:p>
          <a:p>
            <a:pPr marL="741553" lvl="1" indent="-284353">
              <a:spcAft>
                <a:spcPct val="0"/>
              </a:spcAft>
            </a:pPr>
            <a:r>
              <a:rPr lang="en-US" sz="2000" kern="1200" dirty="0">
                <a:solidFill>
                  <a:srgbClr val="000000"/>
                </a:solidFill>
                <a:latin typeface="Arial (Body)"/>
                <a:ea typeface="+mn-ea"/>
                <a:cs typeface="+mn-cs"/>
              </a:rPr>
              <a:t>Facial recognition a new dimension</a:t>
            </a:r>
            <a:endParaRPr lang="en-US" altLang="en-US" sz="2000" kern="1200" dirty="0">
              <a:solidFill>
                <a:srgbClr val="000000"/>
              </a:solidFill>
              <a:latin typeface="Arial (Body)"/>
              <a:ea typeface="+mn-ea"/>
              <a:cs typeface="+mn-cs"/>
            </a:endParaRPr>
          </a:p>
          <a:p>
            <a:pPr marL="255651" lvl="0" indent="-255651">
              <a:spcAft>
                <a:spcPct val="0"/>
              </a:spcAft>
              <a:tabLst/>
            </a:pPr>
            <a:r>
              <a:rPr lang="en-US" altLang="en-US" sz="2000" kern="1200" dirty="0">
                <a:solidFill>
                  <a:srgbClr val="000000"/>
                </a:solidFill>
                <a:latin typeface="Arial (Body)"/>
                <a:ea typeface="+mn-ea"/>
                <a:cs typeface="+mn-cs"/>
              </a:rPr>
              <a:t>Advertising networks</a:t>
            </a:r>
          </a:p>
          <a:p>
            <a:pPr marL="741553" lvl="1" indent="-284353">
              <a:spcAft>
                <a:spcPct val="0"/>
              </a:spcAft>
            </a:pPr>
            <a:r>
              <a:rPr lang="en-US" altLang="en-US" sz="2000" kern="1200" dirty="0">
                <a:solidFill>
                  <a:srgbClr val="000000"/>
                </a:solidFill>
                <a:latin typeface="Arial (Body)"/>
                <a:ea typeface="+mn-ea"/>
                <a:cs typeface="+mn-cs"/>
              </a:rPr>
              <a:t>Track consumer and browsing behavior on Web</a:t>
            </a:r>
          </a:p>
          <a:p>
            <a:pPr marL="741553" lvl="1" indent="-284353">
              <a:spcAft>
                <a:spcPct val="0"/>
              </a:spcAft>
            </a:pPr>
            <a:r>
              <a:rPr lang="en-US" altLang="en-US" sz="2000" kern="1200" dirty="0">
                <a:solidFill>
                  <a:srgbClr val="000000"/>
                </a:solidFill>
                <a:latin typeface="Arial (Body)"/>
                <a:ea typeface="+mn-ea"/>
                <a:cs typeface="+mn-cs"/>
              </a:rPr>
              <a:t>Dynamically adjust what user sees on screen</a:t>
            </a:r>
          </a:p>
          <a:p>
            <a:pPr marL="741553" lvl="1" indent="-284353">
              <a:spcAft>
                <a:spcPct val="0"/>
              </a:spcAft>
            </a:pPr>
            <a:r>
              <a:rPr lang="en-US" altLang="en-US" sz="2000" kern="1200" dirty="0">
                <a:solidFill>
                  <a:srgbClr val="000000"/>
                </a:solidFill>
                <a:latin typeface="Arial (Body)"/>
                <a:ea typeface="+mn-ea"/>
                <a:cs typeface="+mn-cs"/>
              </a:rPr>
              <a:t>Build and refresh profiles of consumers</a:t>
            </a:r>
          </a:p>
          <a:p>
            <a:pPr marL="255651" lvl="0" indent="-255651">
              <a:spcAft>
                <a:spcPct val="0"/>
              </a:spcAft>
              <a:tabLst/>
            </a:pPr>
            <a:r>
              <a:rPr lang="en-US" altLang="en-US" sz="2000" kern="1200" dirty="0" smtClean="0">
                <a:solidFill>
                  <a:srgbClr val="000000"/>
                </a:solidFill>
                <a:latin typeface="Arial (Body)"/>
                <a:ea typeface="+mn-ea"/>
                <a:cs typeface="+mn-cs"/>
              </a:rPr>
              <a:t>Google</a:t>
            </a:r>
            <a:r>
              <a:rPr lang="en-US" altLang="ja-JP" sz="2000" kern="1200" dirty="0" smtClean="0">
                <a:solidFill>
                  <a:srgbClr val="000000"/>
                </a:solidFill>
                <a:latin typeface="Arial (Body)"/>
                <a:cs typeface="+mn-cs"/>
              </a:rPr>
              <a:t>’s </a:t>
            </a:r>
            <a:r>
              <a:rPr lang="en-US" sz="2000" kern="1200" dirty="0">
                <a:solidFill>
                  <a:srgbClr val="000000"/>
                </a:solidFill>
                <a:latin typeface="Arial (Body)"/>
                <a:ea typeface="+mn-ea"/>
                <a:cs typeface="+mn-cs"/>
              </a:rPr>
              <a:t>new privacy policy</a:t>
            </a:r>
            <a:endParaRPr lang="en-US" altLang="en-US" sz="2000" kern="1200" dirty="0">
              <a:solidFill>
                <a:srgbClr val="000000"/>
              </a:solidFill>
              <a:latin typeface="Arial (Body)"/>
              <a:ea typeface="+mn-ea"/>
              <a:cs typeface="+mn-cs"/>
            </a:endParaRPr>
          </a:p>
        </p:txBody>
      </p:sp>
    </p:spTree>
    <p:extLst>
      <p:ext uri="{BB962C8B-B14F-4D97-AF65-F5344CB8AC3E}">
        <p14:creationId xmlns:p14="http://schemas.microsoft.com/office/powerpoint/2010/main" val="3515268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a:latin typeface="Times New Roman" panose="02020603050405020304" pitchFamily="18" charset="0"/>
                <a:cs typeface="Times New Roman" panose="02020603050405020304" pitchFamily="18" charset="0"/>
              </a:rPr>
              <a:t>Marketing: Profiling, Behavioral Targeting, and Retargeting </a:t>
            </a:r>
            <a:r>
              <a:rPr lang="en-IN" sz="2000" b="0" kern="1200" dirty="0" smtClean="0">
                <a:latin typeface="Times New Roman" panose="02020603050405020304" pitchFamily="18" charset="0"/>
                <a:cs typeface="Times New Roman" panose="02020603050405020304" pitchFamily="18" charset="0"/>
              </a:rPr>
              <a:t>(2 </a:t>
            </a:r>
            <a:r>
              <a:rPr lang="en-IN" sz="2000" b="0" kern="1200" dirty="0">
                <a:latin typeface="Times New Roman" panose="02020603050405020304" pitchFamily="18" charset="0"/>
                <a:cs typeface="Times New Roman" panose="02020603050405020304" pitchFamily="18" charset="0"/>
              </a:rPr>
              <a:t>of 2 )</a:t>
            </a:r>
            <a:endParaRPr lang="en-US" sz="200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270096"/>
          </a:xfrm>
        </p:spPr>
        <p:txBody>
          <a:bodyPr wrap="square" lIns="91425" tIns="91425" rIns="91425" bIns="91425">
            <a:noAutofit/>
          </a:bodyPr>
          <a:lstStyle/>
          <a:p>
            <a:pPr marL="255651" lvl="0" indent="-255651">
              <a:spcAft>
                <a:spcPct val="0"/>
              </a:spcAft>
              <a:tabLst/>
            </a:pPr>
            <a:r>
              <a:rPr lang="en-US" altLang="en-US" sz="2000" kern="1200" dirty="0">
                <a:solidFill>
                  <a:srgbClr val="000000"/>
                </a:solidFill>
                <a:latin typeface="Arial (Body)"/>
                <a:ea typeface="+mn-ea"/>
                <a:cs typeface="+mn-cs"/>
              </a:rPr>
              <a:t>Business perspective:</a:t>
            </a:r>
          </a:p>
          <a:p>
            <a:pPr marL="741553" lvl="1" indent="-284353">
              <a:spcAft>
                <a:spcPct val="0"/>
              </a:spcAft>
            </a:pPr>
            <a:r>
              <a:rPr lang="en-US" altLang="en-US" sz="2000" kern="1200" dirty="0">
                <a:solidFill>
                  <a:srgbClr val="000000"/>
                </a:solidFill>
                <a:latin typeface="Arial (Body)"/>
                <a:ea typeface="+mn-ea"/>
                <a:cs typeface="+mn-cs"/>
              </a:rPr>
              <a:t>Increases effectiveness of advertising, subsidizes content</a:t>
            </a:r>
          </a:p>
          <a:p>
            <a:pPr marL="741553" lvl="1" indent="-284353">
              <a:spcAft>
                <a:spcPct val="0"/>
              </a:spcAft>
            </a:pPr>
            <a:r>
              <a:rPr lang="en-US" altLang="en-US" sz="2000" kern="1200" dirty="0">
                <a:solidFill>
                  <a:srgbClr val="000000"/>
                </a:solidFill>
                <a:latin typeface="Arial (Body)"/>
                <a:ea typeface="+mn-ea"/>
                <a:cs typeface="+mn-cs"/>
              </a:rPr>
              <a:t>Enables sensing of demand for new products</a:t>
            </a:r>
          </a:p>
          <a:p>
            <a:pPr marL="255651" lvl="0" indent="-255651">
              <a:spcAft>
                <a:spcPct val="0"/>
              </a:spcAft>
              <a:tabLst/>
            </a:pPr>
            <a:r>
              <a:rPr lang="en-US" altLang="en-US" sz="2000" kern="1200" dirty="0" smtClean="0">
                <a:solidFill>
                  <a:srgbClr val="000000"/>
                </a:solidFill>
                <a:latin typeface="Arial (Body)"/>
                <a:ea typeface="+mn-ea"/>
                <a:cs typeface="+mn-cs"/>
              </a:rPr>
              <a:t>Critics</a:t>
            </a:r>
            <a:r>
              <a:rPr lang="en-US" altLang="ja-JP" sz="2000" kern="1200" dirty="0" smtClean="0">
                <a:solidFill>
                  <a:srgbClr val="000000"/>
                </a:solidFill>
                <a:latin typeface="Arial (Body)"/>
                <a:cs typeface="+mn-cs"/>
              </a:rPr>
              <a:t>’ </a:t>
            </a:r>
            <a:r>
              <a:rPr lang="en-US" altLang="ja-JP" sz="2000" kern="1200" dirty="0">
                <a:solidFill>
                  <a:srgbClr val="000000"/>
                </a:solidFill>
                <a:latin typeface="Arial (Body)"/>
                <a:cs typeface="+mn-cs"/>
              </a:rPr>
              <a:t>perspective:</a:t>
            </a:r>
          </a:p>
          <a:p>
            <a:pPr marL="741553" lvl="1" indent="-284353">
              <a:spcAft>
                <a:spcPct val="0"/>
              </a:spcAft>
            </a:pPr>
            <a:r>
              <a:rPr lang="en-US" altLang="en-US" sz="2000" kern="1200" dirty="0">
                <a:solidFill>
                  <a:srgbClr val="000000"/>
                </a:solidFill>
                <a:latin typeface="Arial (Body)"/>
                <a:ea typeface="+mn-ea"/>
                <a:cs typeface="+mn-cs"/>
              </a:rPr>
              <a:t>Undermines expectation of anonymity and privacy</a:t>
            </a:r>
          </a:p>
          <a:p>
            <a:pPr marL="741553" lvl="1" indent="-284353">
              <a:spcAft>
                <a:spcPct val="0"/>
              </a:spcAft>
            </a:pPr>
            <a:r>
              <a:rPr lang="en-US" altLang="en-US" sz="2000" kern="1200" dirty="0">
                <a:solidFill>
                  <a:srgbClr val="000000"/>
                </a:solidFill>
                <a:latin typeface="Arial (Body)"/>
                <a:ea typeface="+mn-ea"/>
                <a:cs typeface="+mn-cs"/>
              </a:rPr>
              <a:t>Enables price discrimination</a:t>
            </a:r>
          </a:p>
        </p:txBody>
      </p:sp>
    </p:spTree>
    <p:extLst>
      <p:ext uri="{BB962C8B-B14F-4D97-AF65-F5344CB8AC3E}">
        <p14:creationId xmlns:p14="http://schemas.microsoft.com/office/powerpoint/2010/main" val="2470432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Social Networks: Privacy and Self-Revelation</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278064"/>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Social networks</a:t>
            </a:r>
          </a:p>
          <a:p>
            <a:pPr marL="741553" lvl="1" indent="-284353">
              <a:spcAft>
                <a:spcPct val="0"/>
              </a:spcAft>
              <a:buSzPts val="2400"/>
            </a:pPr>
            <a:r>
              <a:rPr lang="en-US" altLang="en-US" sz="2400" kern="1200" dirty="0">
                <a:solidFill>
                  <a:srgbClr val="000000"/>
                </a:solidFill>
                <a:latin typeface="Arial (Body)"/>
                <a:ea typeface="+mn-ea"/>
                <a:cs typeface="+mn-cs"/>
              </a:rPr>
              <a:t>Encourage sharing personal details</a:t>
            </a:r>
          </a:p>
          <a:p>
            <a:pPr marL="741553" lvl="1" indent="-284353">
              <a:spcAft>
                <a:spcPct val="0"/>
              </a:spcAft>
              <a:buSzPts val="2400"/>
            </a:pPr>
            <a:r>
              <a:rPr lang="en-US" altLang="en-US" sz="2400" kern="1200" dirty="0">
                <a:solidFill>
                  <a:srgbClr val="000000"/>
                </a:solidFill>
                <a:latin typeface="Arial (Body)"/>
                <a:ea typeface="+mn-ea"/>
                <a:cs typeface="+mn-cs"/>
              </a:rPr>
              <a:t>Pose unique challenge to maintaining privacy</a:t>
            </a:r>
          </a:p>
          <a:p>
            <a:pPr marL="255651" lvl="0" indent="-255651">
              <a:spcAft>
                <a:spcPct val="0"/>
              </a:spcAft>
              <a:buSzPts val="2400"/>
              <a:tabLst/>
            </a:pPr>
            <a:r>
              <a:rPr lang="en-US" altLang="en-US" sz="2400" kern="1200" dirty="0">
                <a:solidFill>
                  <a:srgbClr val="000000"/>
                </a:solidFill>
                <a:latin typeface="Arial (Body)"/>
                <a:ea typeface="+mn-ea"/>
                <a:cs typeface="+mn-cs"/>
              </a:rPr>
              <a:t>Facebook</a:t>
            </a:r>
            <a:endParaRPr lang="en-US" altLang="ja-JP" sz="2400" kern="1200" dirty="0">
              <a:solidFill>
                <a:srgbClr val="000000"/>
              </a:solidFill>
              <a:latin typeface="Arial (Body)"/>
              <a:cs typeface="+mn-cs"/>
            </a:endParaRPr>
          </a:p>
          <a:p>
            <a:pPr marL="741553" lvl="1" indent="-284353">
              <a:spcAft>
                <a:spcPct val="0"/>
              </a:spcAft>
              <a:buSzPts val="2400"/>
            </a:pPr>
            <a:r>
              <a:rPr lang="en-US" sz="2400" kern="1200" dirty="0">
                <a:solidFill>
                  <a:srgbClr val="000000"/>
                </a:solidFill>
                <a:latin typeface="Arial (Body)"/>
                <a:ea typeface="+mn-ea"/>
                <a:cs typeface="+mn-cs"/>
              </a:rPr>
              <a:t>Massive database</a:t>
            </a:r>
          </a:p>
          <a:p>
            <a:pPr marL="741553" lvl="1" indent="-284353">
              <a:spcAft>
                <a:spcPct val="0"/>
              </a:spcAft>
              <a:buSzPts val="2400"/>
            </a:pPr>
            <a:r>
              <a:rPr lang="en-US" altLang="ja-JP" sz="2400" kern="1200" dirty="0">
                <a:solidFill>
                  <a:srgbClr val="000000"/>
                </a:solidFill>
                <a:latin typeface="Arial (Body)"/>
                <a:cs typeface="+mn-cs"/>
              </a:rPr>
              <a:t>Serving ads to users not on Facebook</a:t>
            </a:r>
          </a:p>
          <a:p>
            <a:pPr marL="741553" lvl="1" indent="-284353">
              <a:spcAft>
                <a:spcPct val="0"/>
              </a:spcAft>
              <a:buSzPts val="2400"/>
            </a:pPr>
            <a:r>
              <a:rPr lang="en-US" altLang="ja-JP" sz="2400" kern="1200" dirty="0">
                <a:solidFill>
                  <a:srgbClr val="000000"/>
                </a:solidFill>
                <a:latin typeface="Arial (Body)"/>
                <a:cs typeface="+mn-cs"/>
              </a:rPr>
              <a:t>Sharing </a:t>
            </a:r>
            <a:r>
              <a:rPr lang="en-US" altLang="ja-JP" sz="2400" kern="1200" dirty="0" smtClean="0">
                <a:solidFill>
                  <a:srgbClr val="000000"/>
                </a:solidFill>
                <a:latin typeface="Arial (Body)"/>
                <a:cs typeface="+mn-cs"/>
              </a:rPr>
              <a:t>information </a:t>
            </a:r>
            <a:r>
              <a:rPr lang="en-US" altLang="ja-JP" sz="2400" kern="1200" dirty="0">
                <a:solidFill>
                  <a:srgbClr val="000000"/>
                </a:solidFill>
                <a:latin typeface="Arial (Body)"/>
                <a:cs typeface="+mn-cs"/>
              </a:rPr>
              <a:t>with third parties</a:t>
            </a:r>
          </a:p>
          <a:p>
            <a:pPr marL="255651" lvl="0" indent="-255651">
              <a:spcAft>
                <a:spcPct val="0"/>
              </a:spcAft>
              <a:buSzPts val="2400"/>
              <a:tabLst/>
            </a:pPr>
            <a:r>
              <a:rPr lang="en-US" altLang="en-US" sz="2400" kern="1200" dirty="0">
                <a:solidFill>
                  <a:srgbClr val="000000"/>
                </a:solidFill>
                <a:latin typeface="Arial (Body)"/>
                <a:ea typeface="+mn-ea"/>
                <a:cs typeface="+mn-cs"/>
              </a:rPr>
              <a:t>Personal control over personal information </a:t>
            </a:r>
            <a:r>
              <a:rPr lang="en-US" altLang="en-US" sz="2400" kern="1200" dirty="0" smtClean="0">
                <a:solidFill>
                  <a:srgbClr val="000000"/>
                </a:solidFill>
                <a:latin typeface="Arial (Body)"/>
                <a:ea typeface="+mn-ea"/>
                <a:cs typeface="+mn-cs"/>
              </a:rPr>
              <a:t>v</a:t>
            </a:r>
            <a:r>
              <a:rPr lang="en-US" altLang="en-US" sz="100" kern="1200" dirty="0" smtClean="0">
                <a:solidFill>
                  <a:schemeClr val="bg1"/>
                </a:solidFill>
                <a:latin typeface="Arial (Body)"/>
                <a:ea typeface="+mn-ea"/>
                <a:cs typeface="+mn-cs"/>
              </a:rPr>
              <a:t>ersu</a:t>
            </a:r>
            <a:r>
              <a:rPr lang="en-US" altLang="en-US" sz="2400" kern="1200" dirty="0" smtClean="0">
                <a:solidFill>
                  <a:srgbClr val="000000"/>
                </a:solidFill>
                <a:latin typeface="Arial (Body)"/>
                <a:ea typeface="+mn-ea"/>
                <a:cs typeface="+mn-cs"/>
              </a:rPr>
              <a:t>s</a:t>
            </a:r>
            <a:r>
              <a:rPr lang="en-US" altLang="en-US" sz="2400" kern="1200" dirty="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Organization</a:t>
            </a:r>
            <a:r>
              <a:rPr lang="en-US" altLang="ja-JP" sz="2400" kern="1200" dirty="0" smtClean="0">
                <a:solidFill>
                  <a:srgbClr val="000000"/>
                </a:solidFill>
                <a:latin typeface="Arial (Body)"/>
                <a:cs typeface="+mn-cs"/>
              </a:rPr>
              <a:t>’s </a:t>
            </a:r>
            <a:r>
              <a:rPr lang="en-US" altLang="ja-JP" sz="2400" kern="1200" dirty="0">
                <a:solidFill>
                  <a:srgbClr val="000000"/>
                </a:solidFill>
                <a:latin typeface="Arial (Body)"/>
                <a:cs typeface="+mn-cs"/>
              </a:rPr>
              <a:t>desire to monetize social network</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707837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Mobile Devices: Privacy Issues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5484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Mobile apps</a:t>
            </a:r>
          </a:p>
          <a:p>
            <a:pPr marL="741553" lvl="1" indent="-284353">
              <a:spcAft>
                <a:spcPct val="0"/>
              </a:spcAft>
              <a:buSzPts val="2400"/>
            </a:pPr>
            <a:r>
              <a:rPr lang="en-US" sz="2400" kern="1200" dirty="0">
                <a:solidFill>
                  <a:srgbClr val="000000"/>
                </a:solidFill>
                <a:latin typeface="Arial (Body)"/>
                <a:ea typeface="+mn-ea"/>
                <a:cs typeface="+mn-cs"/>
              </a:rPr>
              <a:t>Funnel personal information to mobile advertisers for targeting ads</a:t>
            </a:r>
          </a:p>
          <a:p>
            <a:pPr marL="741553" lvl="1" indent="-284353">
              <a:spcAft>
                <a:spcPct val="0"/>
              </a:spcAft>
              <a:buSzPts val="2400"/>
            </a:pPr>
            <a:r>
              <a:rPr lang="en-US" sz="2400" kern="1200" dirty="0">
                <a:solidFill>
                  <a:srgbClr val="000000"/>
                </a:solidFill>
                <a:latin typeface="Arial (Body)"/>
                <a:ea typeface="+mn-ea"/>
                <a:cs typeface="+mn-cs"/>
              </a:rPr>
              <a:t>Track and store user locations</a:t>
            </a:r>
          </a:p>
          <a:p>
            <a:pPr marL="741553" lvl="1" indent="-284353">
              <a:spcAft>
                <a:spcPct val="0"/>
              </a:spcAft>
              <a:buSzPts val="2400"/>
            </a:pPr>
            <a:r>
              <a:rPr lang="en-US" sz="2400" kern="1200" dirty="0">
                <a:solidFill>
                  <a:srgbClr val="000000"/>
                </a:solidFill>
                <a:latin typeface="Arial (Body)"/>
                <a:ea typeface="+mn-ea"/>
                <a:cs typeface="+mn-cs"/>
              </a:rPr>
              <a:t>Track </a:t>
            </a:r>
            <a:r>
              <a:rPr lang="en-US" sz="2400" kern="1200" dirty="0" smtClean="0">
                <a:solidFill>
                  <a:srgbClr val="000000"/>
                </a:solidFill>
                <a:latin typeface="Arial (Body)"/>
                <a:ea typeface="+mn-ea"/>
                <a:cs typeface="+mn-cs"/>
              </a:rPr>
              <a:t>users’ </a:t>
            </a:r>
            <a:r>
              <a:rPr lang="en-US" sz="2400" kern="1200" dirty="0">
                <a:solidFill>
                  <a:srgbClr val="000000"/>
                </a:solidFill>
                <a:latin typeface="Arial (Body)"/>
                <a:ea typeface="+mn-ea"/>
                <a:cs typeface="+mn-cs"/>
              </a:rPr>
              <a:t>use of other apps</a:t>
            </a:r>
          </a:p>
          <a:p>
            <a:pPr marL="255651" lvl="0" indent="-255651">
              <a:spcAft>
                <a:spcPct val="0"/>
              </a:spcAft>
              <a:buSzPts val="2400"/>
              <a:tabLst/>
            </a:pPr>
            <a:r>
              <a:rPr lang="en-US" sz="2400" kern="1200" dirty="0">
                <a:solidFill>
                  <a:srgbClr val="000000"/>
                </a:solidFill>
                <a:latin typeface="Arial (Body)"/>
                <a:ea typeface="+mn-ea"/>
                <a:cs typeface="+mn-cs"/>
              </a:rPr>
              <a:t>Persistent location tracking</a:t>
            </a:r>
          </a:p>
          <a:p>
            <a:pPr marL="255651" lvl="0" indent="-255651">
              <a:spcAft>
                <a:spcPct val="0"/>
              </a:spcAft>
              <a:buSzPts val="2400"/>
              <a:tabLst/>
            </a:pPr>
            <a:r>
              <a:rPr lang="en-US" sz="2400" kern="1200" dirty="0" smtClean="0">
                <a:solidFill>
                  <a:srgbClr val="000000"/>
                </a:solidFill>
                <a:latin typeface="Arial (Body)"/>
                <a:ea typeface="+mn-ea"/>
                <a:cs typeface="+mn-cs"/>
              </a:rPr>
              <a:t>U.S. </a:t>
            </a:r>
            <a:r>
              <a:rPr lang="en-US" sz="2400" kern="1200" dirty="0">
                <a:solidFill>
                  <a:srgbClr val="000000"/>
                </a:solidFill>
                <a:latin typeface="Arial (Body)"/>
                <a:ea typeface="+mn-ea"/>
                <a:cs typeface="+mn-cs"/>
              </a:rPr>
              <a:t>Supreme Court rules that police need warrant prior to searching a cell phone for information</a:t>
            </a:r>
          </a:p>
        </p:txBody>
      </p:sp>
    </p:spTree>
    <p:extLst>
      <p:ext uri="{BB962C8B-B14F-4D97-AF65-F5344CB8AC3E}">
        <p14:creationId xmlns:p14="http://schemas.microsoft.com/office/powerpoint/2010/main" val="1773377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solidFill>
                  <a:srgbClr val="007FA3"/>
                </a:solidFill>
                <a:latin typeface="Times New Roman" panose="02020603050405020304" pitchFamily="18" charset="0"/>
                <a:ea typeface="+mj-ea"/>
                <a:cs typeface="Times New Roman" panose="02020603050405020304" pitchFamily="18" charset="0"/>
              </a:rPr>
              <a:t>Learning Objectives</a:t>
            </a:r>
            <a:endParaRPr lang="en-US" kern="1200" dirty="0">
              <a:solidFill>
                <a:srgbClr val="007FA3"/>
              </a:solidFill>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a:xfrm>
            <a:off x="457200" y="1600200"/>
            <a:ext cx="8229600" cy="4339619"/>
          </a:xfrm>
        </p:spPr>
        <p:txBody>
          <a:bodyPr wrap="square" lIns="91425" tIns="91425" rIns="91425" bIns="91425">
            <a:noAutofit/>
          </a:bodyPr>
          <a:lstStyle/>
          <a:p>
            <a:pPr marL="0" lvl="0" indent="0">
              <a:spcAft>
                <a:spcPct val="0"/>
              </a:spcAft>
              <a:buSzPts val="2400"/>
              <a:buNone/>
            </a:pPr>
            <a:r>
              <a:rPr lang="en-US" sz="2000" b="1" kern="1200" dirty="0">
                <a:solidFill>
                  <a:schemeClr val="tx2"/>
                </a:solidFill>
                <a:latin typeface="Arial (Body)"/>
                <a:ea typeface="+mn-ea"/>
                <a:cs typeface="+mn-cs"/>
              </a:rPr>
              <a:t>8.1</a:t>
            </a:r>
            <a:r>
              <a:rPr lang="en-US" sz="2000" b="1"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Understand why e-commerce raises ethical, social, and political issues.</a:t>
            </a:r>
          </a:p>
          <a:p>
            <a:pPr marL="0" lvl="0" indent="0">
              <a:spcAft>
                <a:spcPct val="0"/>
              </a:spcAft>
              <a:buSzPts val="2400"/>
              <a:buNone/>
            </a:pPr>
            <a:r>
              <a:rPr lang="en-US" sz="2000" b="1" kern="1200" dirty="0">
                <a:solidFill>
                  <a:schemeClr val="tx2"/>
                </a:solidFill>
                <a:latin typeface="Arial (Body)"/>
                <a:ea typeface="+mn-ea"/>
                <a:cs typeface="+mn-cs"/>
              </a:rPr>
              <a:t>8.2</a:t>
            </a:r>
            <a:r>
              <a:rPr lang="en-US" sz="2000" b="1"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Understand basic concepts related to privacy and information rights, the practices of e-commerce companies that threaten privacy, and the different methods that can be used to protect online privacy.</a:t>
            </a:r>
          </a:p>
          <a:p>
            <a:pPr marL="0" lvl="0" indent="0">
              <a:spcAft>
                <a:spcPct val="0"/>
              </a:spcAft>
              <a:buSzPts val="2400"/>
              <a:buNone/>
            </a:pPr>
            <a:r>
              <a:rPr lang="en-US" sz="2000" b="1" kern="1200" dirty="0">
                <a:solidFill>
                  <a:schemeClr val="tx2"/>
                </a:solidFill>
                <a:latin typeface="Arial (Body)"/>
                <a:ea typeface="+mn-ea"/>
                <a:cs typeface="+mn-cs"/>
              </a:rPr>
              <a:t>8.3</a:t>
            </a:r>
            <a:r>
              <a:rPr lang="en-US" sz="2000" b="1"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Understand the various forms of intellectual property and the challenges involved in protecting it.</a:t>
            </a:r>
          </a:p>
          <a:p>
            <a:pPr marL="0" lvl="0" indent="0">
              <a:spcAft>
                <a:spcPct val="0"/>
              </a:spcAft>
              <a:buSzPts val="2400"/>
              <a:buNone/>
            </a:pPr>
            <a:r>
              <a:rPr lang="en-US" sz="2000" b="1" kern="1200" dirty="0">
                <a:solidFill>
                  <a:schemeClr val="tx2"/>
                </a:solidFill>
                <a:latin typeface="Arial (Body)"/>
                <a:ea typeface="+mn-ea"/>
                <a:cs typeface="+mn-cs"/>
              </a:rPr>
              <a:t>8.4</a:t>
            </a:r>
            <a:r>
              <a:rPr lang="en-US" sz="2000" b="1"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Understand how the Internet is governed and why taxation of e-commerce raises governance and jurisdiction issues.</a:t>
            </a:r>
          </a:p>
          <a:p>
            <a:pPr marL="0" lvl="0" indent="0">
              <a:spcAft>
                <a:spcPct val="0"/>
              </a:spcAft>
              <a:buSzPts val="2400"/>
              <a:buNone/>
            </a:pPr>
            <a:r>
              <a:rPr lang="en-US" sz="2000" b="1" kern="1200" dirty="0">
                <a:solidFill>
                  <a:schemeClr val="tx2"/>
                </a:solidFill>
                <a:latin typeface="Arial (Body)"/>
                <a:ea typeface="+mn-ea"/>
                <a:cs typeface="+mn-cs"/>
              </a:rPr>
              <a:t>8.5</a:t>
            </a:r>
            <a:r>
              <a:rPr lang="en-US" sz="2000" b="1"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Identify major public safety and welfare issues raised by e-commerce.</a:t>
            </a:r>
          </a:p>
        </p:txBody>
      </p:sp>
    </p:spTree>
    <p:extLst>
      <p:ext uri="{BB962C8B-B14F-4D97-AF65-F5344CB8AC3E}">
        <p14:creationId xmlns:p14="http://schemas.microsoft.com/office/powerpoint/2010/main" val="2418264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38606" cy="1097279"/>
          </a:xfrm>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Consumer Privacy Regulation: the F</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T</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C </a:t>
            </a:r>
            <a:r>
              <a:rPr lang="en-IN" sz="2000" b="0" kern="1200" dirty="0" smtClean="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170068"/>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Fair Information Practice </a:t>
            </a:r>
            <a:r>
              <a:rPr lang="en-US" altLang="en-US" sz="2400" kern="1200" dirty="0" smtClean="0">
                <a:solidFill>
                  <a:srgbClr val="000000"/>
                </a:solidFill>
                <a:latin typeface="Arial (Body)"/>
                <a:ea typeface="+mn-ea"/>
                <a:cs typeface="+mn-cs"/>
              </a:rPr>
              <a:t>(F</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I</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P) </a:t>
            </a:r>
            <a:r>
              <a:rPr lang="en-US" altLang="en-US" sz="2400" kern="1200" dirty="0">
                <a:solidFill>
                  <a:srgbClr val="000000"/>
                </a:solidFill>
                <a:latin typeface="Arial (Body)"/>
                <a:ea typeface="+mn-ea"/>
                <a:cs typeface="+mn-cs"/>
              </a:rPr>
              <a:t>principles</a:t>
            </a:r>
          </a:p>
          <a:p>
            <a:pPr marL="255651" lvl="0" indent="-255651">
              <a:spcAft>
                <a:spcPct val="0"/>
              </a:spcAft>
              <a:buSzPts val="2400"/>
              <a:tabLst/>
            </a:pPr>
            <a:r>
              <a:rPr lang="en-US" altLang="en-US" sz="2400" kern="1200" dirty="0">
                <a:solidFill>
                  <a:srgbClr val="000000"/>
                </a:solidFill>
                <a:latin typeface="Arial (Body)"/>
                <a:ea typeface="+mn-ea"/>
                <a:cs typeface="+mn-cs"/>
              </a:rPr>
              <a:t>Informed consent: Opt-in and opt-out</a:t>
            </a:r>
          </a:p>
          <a:p>
            <a:pPr marL="255651" lvl="0" indent="-255651">
              <a:spcAft>
                <a:spcPct val="0"/>
              </a:spcAft>
              <a:buSzPts val="2400"/>
              <a:tabLst/>
            </a:pPr>
            <a:r>
              <a:rPr lang="en-US" altLang="en-US" sz="2400" kern="1200" dirty="0">
                <a:solidFill>
                  <a:srgbClr val="000000"/>
                </a:solidFill>
                <a:latin typeface="Arial (Body)"/>
                <a:ea typeface="+mn-ea"/>
                <a:cs typeface="+mn-cs"/>
              </a:rPr>
              <a:t>Harm-based approach</a:t>
            </a:r>
          </a:p>
          <a:p>
            <a:pPr marL="255651" lvl="0" indent="-255651">
              <a:spcAft>
                <a:spcPct val="0"/>
              </a:spcAft>
              <a:buSzPts val="2400"/>
              <a:tabLst/>
            </a:pPr>
            <a:r>
              <a:rPr lang="en-US" altLang="en-US" sz="2400" kern="1200" dirty="0" smtClean="0">
                <a:solidFill>
                  <a:srgbClr val="000000"/>
                </a:solidFill>
                <a:latin typeface="Arial (Body)"/>
                <a:ea typeface="+mn-ea"/>
                <a:cs typeface="+mn-cs"/>
              </a:rPr>
              <a:t>“Do </a:t>
            </a:r>
            <a:r>
              <a:rPr lang="en-US" altLang="en-US" sz="2400" kern="1200" dirty="0">
                <a:solidFill>
                  <a:srgbClr val="000000"/>
                </a:solidFill>
                <a:latin typeface="Arial (Body)"/>
                <a:ea typeface="+mn-ea"/>
                <a:cs typeface="+mn-cs"/>
              </a:rPr>
              <a:t>Not </a:t>
            </a:r>
            <a:r>
              <a:rPr lang="en-US" altLang="en-US" sz="2400" kern="1200" dirty="0" smtClean="0">
                <a:solidFill>
                  <a:srgbClr val="000000"/>
                </a:solidFill>
                <a:latin typeface="Arial (Body)"/>
                <a:ea typeface="+mn-ea"/>
                <a:cs typeface="+mn-cs"/>
              </a:rPr>
              <a:t>Track” </a:t>
            </a:r>
            <a:r>
              <a:rPr lang="en-US" altLang="en-US" sz="2400" kern="1200" dirty="0">
                <a:solidFill>
                  <a:srgbClr val="000000"/>
                </a:solidFill>
                <a:latin typeface="Arial (Body)"/>
                <a:ea typeface="+mn-ea"/>
                <a:cs typeface="+mn-cs"/>
              </a:rPr>
              <a:t>mechanism</a:t>
            </a:r>
          </a:p>
          <a:p>
            <a:pPr marL="255651" lvl="0" indent="-255651">
              <a:spcAft>
                <a:spcPct val="0"/>
              </a:spcAft>
              <a:buSzPts val="2400"/>
              <a:tabLst/>
            </a:pPr>
            <a:r>
              <a:rPr lang="en-US" altLang="en-US" sz="2400" kern="1200" dirty="0">
                <a:solidFill>
                  <a:srgbClr val="000000"/>
                </a:solidFill>
                <a:latin typeface="Arial (Body)"/>
                <a:ea typeface="+mn-ea"/>
                <a:cs typeface="+mn-cs"/>
              </a:rPr>
              <a:t>Recent emphasis is to give consumer rights regarding collected personal information</a:t>
            </a:r>
          </a:p>
        </p:txBody>
      </p:sp>
    </p:spTree>
    <p:extLst>
      <p:ext uri="{BB962C8B-B14F-4D97-AF65-F5344CB8AC3E}">
        <p14:creationId xmlns:p14="http://schemas.microsoft.com/office/powerpoint/2010/main" val="1239248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425543" cy="1097279"/>
          </a:xfrm>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Consumer Privacy Regulation: the F</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T</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C </a:t>
            </a:r>
            <a:r>
              <a:rPr lang="en-IN" sz="2000" b="0" kern="1200" dirty="0" smtClean="0">
                <a:latin typeface="Times New Roman" panose="02020603050405020304" pitchFamily="18" charset="0"/>
                <a:ea typeface="+mj-ea"/>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altLang="en-US" sz="2400" kern="1200" dirty="0" smtClean="0">
                <a:solidFill>
                  <a:srgbClr val="000000"/>
                </a:solidFill>
                <a:latin typeface="Arial (Body)"/>
                <a:ea typeface="+mn-ea"/>
                <a:cs typeface="+mn-cs"/>
              </a:rPr>
              <a:t>F</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C’s new </a:t>
            </a:r>
            <a:r>
              <a:rPr lang="en-US" altLang="en-US" sz="2400" kern="1200" dirty="0">
                <a:solidFill>
                  <a:srgbClr val="000000"/>
                </a:solidFill>
                <a:latin typeface="Arial (Body)"/>
                <a:ea typeface="+mn-ea"/>
                <a:cs typeface="+mn-cs"/>
              </a:rPr>
              <a:t>privacy framework</a:t>
            </a:r>
          </a:p>
          <a:p>
            <a:pPr marL="741553" lvl="1" indent="-284353">
              <a:spcAft>
                <a:spcPct val="0"/>
              </a:spcAft>
              <a:buSzPts val="2400"/>
            </a:pPr>
            <a:r>
              <a:rPr lang="en-US" altLang="en-US" sz="2400" kern="1200" dirty="0" smtClean="0">
                <a:solidFill>
                  <a:srgbClr val="000000"/>
                </a:solidFill>
                <a:latin typeface="Arial (Body)"/>
                <a:ea typeface="+mn-ea"/>
                <a:cs typeface="+mn-cs"/>
              </a:rPr>
              <a:t>Scope:</a:t>
            </a:r>
            <a:endParaRPr lang="en-US" altLang="en-US" sz="2400" kern="1200" dirty="0">
              <a:solidFill>
                <a:srgbClr val="000000"/>
              </a:solidFill>
              <a:latin typeface="Arial (Body)"/>
              <a:ea typeface="+mn-ea"/>
              <a:cs typeface="+mn-cs"/>
            </a:endParaRPr>
          </a:p>
          <a:p>
            <a:pPr marL="1144778" lvl="2" indent="-230378">
              <a:spcAft>
                <a:spcPct val="0"/>
              </a:spcAft>
              <a:buSzPts val="2400"/>
            </a:pPr>
            <a:r>
              <a:rPr lang="en-US" altLang="en-US" sz="2400" kern="1200" dirty="0">
                <a:solidFill>
                  <a:srgbClr val="000000"/>
                </a:solidFill>
                <a:latin typeface="Arial (Body)"/>
                <a:ea typeface="+mn-ea"/>
                <a:cs typeface="+mn-cs"/>
              </a:rPr>
              <a:t>Applies to all commercial entities</a:t>
            </a:r>
          </a:p>
          <a:p>
            <a:pPr marL="741553" lvl="1" indent="-284353">
              <a:spcAft>
                <a:spcPct val="0"/>
              </a:spcAft>
              <a:buSzPts val="2400"/>
            </a:pPr>
            <a:r>
              <a:rPr lang="en-US" altLang="en-US" sz="2400" kern="1200" dirty="0">
                <a:solidFill>
                  <a:srgbClr val="000000"/>
                </a:solidFill>
                <a:latin typeface="Arial (Body)"/>
                <a:ea typeface="+mn-ea"/>
                <a:cs typeface="+mn-cs"/>
              </a:rPr>
              <a:t>Privacy by </a:t>
            </a:r>
            <a:r>
              <a:rPr lang="en-US" altLang="en-US" sz="2400" kern="1200" dirty="0" smtClean="0">
                <a:solidFill>
                  <a:srgbClr val="000000"/>
                </a:solidFill>
                <a:latin typeface="Arial (Body)"/>
                <a:ea typeface="+mn-ea"/>
                <a:cs typeface="+mn-cs"/>
              </a:rPr>
              <a:t>Design:</a:t>
            </a:r>
            <a:endParaRPr lang="en-US" altLang="en-US" sz="2400" kern="1200" dirty="0">
              <a:solidFill>
                <a:srgbClr val="000000"/>
              </a:solidFill>
              <a:latin typeface="Arial (Body)"/>
              <a:ea typeface="+mn-ea"/>
              <a:cs typeface="+mn-cs"/>
            </a:endParaRPr>
          </a:p>
          <a:p>
            <a:pPr marL="1144778" lvl="2" indent="-230378">
              <a:spcAft>
                <a:spcPct val="0"/>
              </a:spcAft>
              <a:buSzPts val="2400"/>
            </a:pPr>
            <a:r>
              <a:rPr lang="en-US" altLang="en-US" sz="2400" kern="1200" dirty="0">
                <a:solidFill>
                  <a:srgbClr val="000000"/>
                </a:solidFill>
                <a:latin typeface="Arial (Body)"/>
                <a:ea typeface="+mn-ea"/>
                <a:cs typeface="+mn-cs"/>
              </a:rPr>
              <a:t>Companies should promote consumer privacy throughout the organization and at all stages in the development of products</a:t>
            </a:r>
          </a:p>
          <a:p>
            <a:pPr marL="741553" lvl="1" indent="-284353">
              <a:spcAft>
                <a:spcPct val="0"/>
              </a:spcAft>
              <a:buSzPts val="2400"/>
            </a:pPr>
            <a:r>
              <a:rPr lang="en-US" altLang="en-US" sz="2400" kern="1200" dirty="0">
                <a:solidFill>
                  <a:srgbClr val="000000"/>
                </a:solidFill>
                <a:latin typeface="Arial (Body)"/>
                <a:ea typeface="+mn-ea"/>
                <a:cs typeface="+mn-cs"/>
              </a:rPr>
              <a:t>Simplified Choice</a:t>
            </a:r>
          </a:p>
          <a:p>
            <a:pPr marL="1144778" lvl="2" indent="-230378">
              <a:spcAft>
                <a:spcPct val="0"/>
              </a:spcAft>
              <a:buSzPts val="2400"/>
            </a:pPr>
            <a:r>
              <a:rPr lang="en-US" altLang="en-US" sz="2400" kern="1200" dirty="0">
                <a:solidFill>
                  <a:srgbClr val="000000"/>
                </a:solidFill>
                <a:latin typeface="Arial (Body)"/>
                <a:ea typeface="+mn-ea"/>
                <a:cs typeface="+mn-cs"/>
              </a:rPr>
              <a:t>Companies should simplify consumer choice</a:t>
            </a:r>
          </a:p>
          <a:p>
            <a:pPr marL="741553" lvl="1" indent="-284353">
              <a:spcAft>
                <a:spcPct val="0"/>
              </a:spcAft>
              <a:buSzPts val="2400"/>
            </a:pPr>
            <a:r>
              <a:rPr lang="en-US" altLang="en-US" sz="2400" kern="1200" dirty="0">
                <a:solidFill>
                  <a:srgbClr val="000000"/>
                </a:solidFill>
                <a:latin typeface="Arial (Body)"/>
                <a:ea typeface="+mn-ea"/>
                <a:cs typeface="+mn-cs"/>
              </a:rPr>
              <a:t>Greater Transparency</a:t>
            </a:r>
          </a:p>
        </p:txBody>
      </p:sp>
    </p:spTree>
    <p:extLst>
      <p:ext uri="{BB962C8B-B14F-4D97-AF65-F5344CB8AC3E}">
        <p14:creationId xmlns:p14="http://schemas.microsoft.com/office/powerpoint/2010/main" val="140377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Consumer Privacy Regulation: the Federal Communications Commission (F</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C</a:t>
            </a:r>
            <a:r>
              <a:rPr lang="en-IN" sz="100"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C)</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199" y="1600200"/>
            <a:ext cx="8372901" cy="4525963"/>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2015 classification of broadband </a:t>
            </a:r>
            <a:r>
              <a:rPr lang="en-US" sz="24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 </a:t>
            </a:r>
            <a:r>
              <a:rPr lang="en-US" sz="2400" kern="1200" dirty="0">
                <a:solidFill>
                  <a:srgbClr val="000000"/>
                </a:solidFill>
                <a:latin typeface="Arial (Body)"/>
                <a:ea typeface="+mn-ea"/>
                <a:cs typeface="+mn-cs"/>
              </a:rPr>
              <a:t>as similar to public utility services and subject to </a:t>
            </a:r>
            <a:r>
              <a:rPr lang="en-US" sz="2400" kern="1200" dirty="0" smtClean="0">
                <a:solidFill>
                  <a:srgbClr val="000000"/>
                </a:solidFill>
                <a:latin typeface="Arial (Body)"/>
                <a:ea typeface="+mn-ea"/>
                <a:cs typeface="+mn-cs"/>
              </a:rPr>
              <a:t>F</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C regulation</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2016 </a:t>
            </a:r>
            <a:r>
              <a:rPr lang="en-US" sz="2400" kern="1200" dirty="0" smtClean="0">
                <a:solidFill>
                  <a:srgbClr val="000000"/>
                </a:solidFill>
                <a:latin typeface="Arial (Body)"/>
                <a:ea typeface="+mn-ea"/>
                <a:cs typeface="+mn-cs"/>
              </a:rPr>
              <a:t>F</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C </a:t>
            </a:r>
            <a:r>
              <a:rPr lang="en-US" sz="2400" kern="1200" dirty="0">
                <a:solidFill>
                  <a:srgbClr val="000000"/>
                </a:solidFill>
                <a:latin typeface="Arial (Body)"/>
                <a:ea typeface="+mn-ea"/>
                <a:cs typeface="+mn-cs"/>
              </a:rPr>
              <a:t>approved new privacy rules for broadband </a:t>
            </a:r>
            <a:r>
              <a:rPr lang="en-US" sz="24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Must notify users of privacy options or obtain user consent to collect information</a:t>
            </a:r>
          </a:p>
          <a:p>
            <a:pPr marL="741553" lvl="1" indent="-284353">
              <a:spcAft>
                <a:spcPct val="0"/>
              </a:spcAft>
              <a:buSzPts val="2400"/>
            </a:pPr>
            <a:r>
              <a:rPr lang="en-US" sz="2400" kern="1200" dirty="0">
                <a:solidFill>
                  <a:srgbClr val="000000"/>
                </a:solidFill>
                <a:latin typeface="Arial (Body)"/>
                <a:ea typeface="+mn-ea"/>
                <a:cs typeface="+mn-cs"/>
              </a:rPr>
              <a:t>Service cannot be contingent on users surrendering privacy</a:t>
            </a:r>
          </a:p>
          <a:p>
            <a:pPr marL="255651" lvl="0" indent="-255651">
              <a:spcAft>
                <a:spcPct val="0"/>
              </a:spcAft>
              <a:buSzPts val="2400"/>
              <a:tabLst/>
            </a:pPr>
            <a:r>
              <a:rPr lang="en-US" sz="2400" kern="1200" dirty="0">
                <a:solidFill>
                  <a:srgbClr val="000000"/>
                </a:solidFill>
                <a:latin typeface="Arial (Body)"/>
                <a:ea typeface="+mn-ea"/>
                <a:cs typeface="+mn-cs"/>
              </a:rPr>
              <a:t>2017 Congress voted to repeal privacy rules for broadband </a:t>
            </a:r>
            <a:r>
              <a:rPr lang="en-US" sz="24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30524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Privacy Policies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977708"/>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Website Terms of Use </a:t>
            </a:r>
            <a:r>
              <a:rPr lang="en-US" sz="2400" kern="1200" dirty="0" smtClean="0">
                <a:solidFill>
                  <a:srgbClr val="000000"/>
                </a:solidFill>
                <a:latin typeface="Arial (Body)"/>
                <a:ea typeface="+mn-ea"/>
                <a:cs typeface="+mn-cs"/>
              </a:rPr>
              <a:t>Notices</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Recent study showed these polices would take average reader 8 hours to read policies</a:t>
            </a:r>
          </a:p>
          <a:p>
            <a:pPr marL="255651" lvl="0" indent="-255651">
              <a:spcAft>
                <a:spcPct val="0"/>
              </a:spcAft>
              <a:buSzPts val="2400"/>
              <a:tabLst/>
            </a:pPr>
            <a:r>
              <a:rPr lang="en-US" sz="2400" kern="1200" dirty="0">
                <a:solidFill>
                  <a:srgbClr val="000000"/>
                </a:solidFill>
                <a:latin typeface="Arial (Body)"/>
                <a:ea typeface="+mn-ea"/>
                <a:cs typeface="+mn-cs"/>
              </a:rPr>
              <a:t>Have conflicting statements</a:t>
            </a:r>
          </a:p>
          <a:p>
            <a:pPr marL="255651" lvl="0" indent="-255651">
              <a:spcAft>
                <a:spcPct val="0"/>
              </a:spcAft>
              <a:buSzPts val="2400"/>
              <a:tabLst/>
            </a:pPr>
            <a:r>
              <a:rPr lang="en-US" sz="2400" kern="1200" dirty="0">
                <a:solidFill>
                  <a:srgbClr val="000000"/>
                </a:solidFill>
                <a:latin typeface="Arial (Body)"/>
                <a:ea typeface="+mn-ea"/>
                <a:cs typeface="+mn-cs"/>
              </a:rPr>
              <a:t>Little oversight and comparison between policies of different companies</a:t>
            </a:r>
          </a:p>
        </p:txBody>
      </p:sp>
    </p:spTree>
    <p:extLst>
      <p:ext uri="{BB962C8B-B14F-4D97-AF65-F5344CB8AC3E}">
        <p14:creationId xmlns:p14="http://schemas.microsoft.com/office/powerpoint/2010/main" val="3492464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Privacy Protection in Europe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608924"/>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European privacy protection much stronger than in United States</a:t>
            </a:r>
          </a:p>
          <a:p>
            <a:pPr marL="255651" lvl="0" indent="-255651">
              <a:spcAft>
                <a:spcPct val="0"/>
              </a:spcAft>
              <a:buSzPts val="2400"/>
              <a:tabLst/>
            </a:pPr>
            <a:r>
              <a:rPr lang="en-US" altLang="en-US" sz="2400" kern="1200" dirty="0">
                <a:solidFill>
                  <a:srgbClr val="000000"/>
                </a:solidFill>
                <a:latin typeface="Arial (Body)"/>
                <a:ea typeface="+mn-ea"/>
                <a:cs typeface="+mn-cs"/>
              </a:rPr>
              <a:t>1998 European </a:t>
            </a:r>
            <a:r>
              <a:rPr lang="en-US" altLang="en-US" sz="2400" kern="1200" dirty="0" smtClean="0">
                <a:solidFill>
                  <a:srgbClr val="000000"/>
                </a:solidFill>
                <a:latin typeface="Arial (Body)"/>
                <a:ea typeface="+mn-ea"/>
                <a:cs typeface="+mn-cs"/>
              </a:rPr>
              <a:t>Commission</a:t>
            </a:r>
            <a:r>
              <a:rPr lang="en-US" altLang="ja-JP" sz="2400" kern="1200" dirty="0" smtClean="0">
                <a:solidFill>
                  <a:srgbClr val="000000"/>
                </a:solidFill>
                <a:latin typeface="Arial (Body)"/>
                <a:cs typeface="+mn-cs"/>
              </a:rPr>
              <a:t>’s </a:t>
            </a:r>
            <a:r>
              <a:rPr lang="en-US" altLang="ja-JP" sz="2400" kern="1200" dirty="0">
                <a:solidFill>
                  <a:srgbClr val="000000"/>
                </a:solidFill>
                <a:latin typeface="Arial (Body)"/>
                <a:cs typeface="+mn-cs"/>
              </a:rPr>
              <a:t>Directive on Data Protection (</a:t>
            </a:r>
            <a:r>
              <a:rPr lang="en-US" altLang="ja-JP" sz="2400" kern="1200" dirty="0" smtClean="0">
                <a:solidFill>
                  <a:srgbClr val="000000"/>
                </a:solidFill>
                <a:latin typeface="Arial (Body)"/>
                <a:cs typeface="+mn-cs"/>
              </a:rPr>
              <a:t>1998)</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Safe </a:t>
            </a:r>
            <a:r>
              <a:rPr lang="en-US" altLang="en-US" sz="2400" kern="1200" dirty="0" smtClean="0">
                <a:solidFill>
                  <a:srgbClr val="000000"/>
                </a:solidFill>
                <a:latin typeface="Arial (Body)"/>
                <a:ea typeface="+mn-ea"/>
                <a:cs typeface="+mn-cs"/>
              </a:rPr>
              <a:t>harbor</a:t>
            </a:r>
            <a:endParaRPr lang="en-US" altLang="en-US" sz="2400" kern="1200" dirty="0">
              <a:solidFill>
                <a:srgbClr val="000000"/>
              </a:solidFill>
              <a:latin typeface="Arial (Body)"/>
              <a:ea typeface="+mn-ea"/>
              <a:cs typeface="+mn-cs"/>
            </a:endParaRPr>
          </a:p>
          <a:p>
            <a:pPr marL="255651" lvl="0" indent="-255651">
              <a:spcAft>
                <a:spcPct val="0"/>
              </a:spcAft>
              <a:buSzPts val="2400"/>
              <a:tabLst/>
            </a:pPr>
            <a:r>
              <a:rPr lang="en-US" altLang="ja-JP" sz="2400" kern="1200" dirty="0">
                <a:solidFill>
                  <a:srgbClr val="000000"/>
                </a:solidFill>
                <a:latin typeface="Arial (Body)"/>
                <a:cs typeface="+mn-cs"/>
              </a:rPr>
              <a:t>2016 E</a:t>
            </a:r>
            <a:r>
              <a:rPr lang="en-US" altLang="ja-JP" sz="2400" kern="1200" dirty="0" smtClean="0">
                <a:solidFill>
                  <a:srgbClr val="000000"/>
                </a:solidFill>
                <a:latin typeface="Arial (Body)"/>
                <a:cs typeface="+mn-cs"/>
              </a:rPr>
              <a:t>. U</a:t>
            </a:r>
            <a:r>
              <a:rPr lang="en-US" altLang="ja-JP" sz="2400" kern="1200" dirty="0">
                <a:solidFill>
                  <a:srgbClr val="000000"/>
                </a:solidFill>
                <a:latin typeface="Arial (Body)"/>
                <a:cs typeface="+mn-cs"/>
              </a:rPr>
              <a:t>. General Data Protection Regulation </a:t>
            </a:r>
            <a:r>
              <a:rPr lang="en-US" altLang="ja-JP" sz="2400" kern="1200" dirty="0" smtClean="0">
                <a:solidFill>
                  <a:srgbClr val="000000"/>
                </a:solidFill>
                <a:latin typeface="Arial (Body)"/>
                <a:cs typeface="+mn-cs"/>
              </a:rPr>
              <a:t>(G</a:t>
            </a:r>
            <a:r>
              <a:rPr lang="en-US" altLang="ja-JP" sz="100" kern="1200" dirty="0" smtClean="0">
                <a:solidFill>
                  <a:srgbClr val="000000"/>
                </a:solidFill>
                <a:latin typeface="Arial (Body)"/>
                <a:cs typeface="+mn-cs"/>
              </a:rPr>
              <a:t> </a:t>
            </a:r>
            <a:r>
              <a:rPr lang="en-US" altLang="ja-JP" sz="2400" kern="1200" dirty="0" smtClean="0">
                <a:solidFill>
                  <a:srgbClr val="000000"/>
                </a:solidFill>
                <a:latin typeface="Arial (Body)"/>
                <a:cs typeface="+mn-cs"/>
              </a:rPr>
              <a:t>D</a:t>
            </a:r>
            <a:r>
              <a:rPr lang="en-US" altLang="ja-JP" sz="100" kern="1200" dirty="0" smtClean="0">
                <a:solidFill>
                  <a:srgbClr val="000000"/>
                </a:solidFill>
                <a:latin typeface="Arial (Body)"/>
                <a:cs typeface="+mn-cs"/>
              </a:rPr>
              <a:t> </a:t>
            </a:r>
            <a:r>
              <a:rPr lang="en-US" altLang="ja-JP" sz="2400" kern="1200" dirty="0" smtClean="0">
                <a:solidFill>
                  <a:srgbClr val="000000"/>
                </a:solidFill>
                <a:latin typeface="Arial (Body)"/>
                <a:cs typeface="+mn-cs"/>
              </a:rPr>
              <a:t>P</a:t>
            </a:r>
            <a:r>
              <a:rPr lang="en-US" altLang="ja-JP" sz="100" kern="1200" dirty="0" smtClean="0">
                <a:solidFill>
                  <a:srgbClr val="000000"/>
                </a:solidFill>
                <a:latin typeface="Arial (Body)"/>
                <a:cs typeface="+mn-cs"/>
              </a:rPr>
              <a:t> </a:t>
            </a:r>
            <a:r>
              <a:rPr lang="en-US" altLang="ja-JP" sz="2400" kern="1200" dirty="0" smtClean="0">
                <a:solidFill>
                  <a:srgbClr val="000000"/>
                </a:solidFill>
                <a:latin typeface="Arial (Body)"/>
                <a:cs typeface="+mn-cs"/>
              </a:rPr>
              <a:t>R)</a:t>
            </a:r>
            <a:endParaRPr lang="en-US" altLang="ja-JP" sz="2400" kern="1200" dirty="0">
              <a:solidFill>
                <a:srgbClr val="000000"/>
              </a:solidFill>
              <a:latin typeface="Arial (Body)"/>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Privacy Shield</a:t>
            </a:r>
          </a:p>
          <a:p>
            <a:pPr marL="255651" lvl="0" indent="-255651">
              <a:spcAft>
                <a:spcPct val="0"/>
              </a:spcAft>
              <a:buSzPts val="2400"/>
              <a:tabLst/>
            </a:pPr>
            <a:r>
              <a:rPr lang="en-US" altLang="en-US" sz="2400" kern="1200" dirty="0">
                <a:solidFill>
                  <a:srgbClr val="000000"/>
                </a:solidFill>
                <a:latin typeface="Arial (Body)"/>
                <a:ea typeface="+mn-ea"/>
                <a:cs typeface="+mn-cs"/>
              </a:rPr>
              <a:t>Privacy environment has turned against </a:t>
            </a:r>
            <a:r>
              <a:rPr lang="en-US" altLang="en-US" sz="2400" kern="1200" dirty="0" smtClean="0">
                <a:solidFill>
                  <a:srgbClr val="000000"/>
                </a:solidFill>
                <a:latin typeface="Arial (Body)"/>
                <a:ea typeface="+mn-ea"/>
                <a:cs typeface="+mn-cs"/>
              </a:rPr>
              <a:t>U.S. </a:t>
            </a:r>
            <a:r>
              <a:rPr lang="en-US" altLang="en-US" sz="2400" kern="1200" dirty="0">
                <a:solidFill>
                  <a:srgbClr val="000000"/>
                </a:solidFill>
                <a:latin typeface="Arial (Body)"/>
                <a:ea typeface="+mn-ea"/>
                <a:cs typeface="+mn-cs"/>
              </a:rPr>
              <a:t>firms like Facebook and unfettered collection and use of personal data</a:t>
            </a:r>
          </a:p>
        </p:txBody>
      </p:sp>
    </p:spTree>
    <p:extLst>
      <p:ext uri="{BB962C8B-B14F-4D97-AF65-F5344CB8AC3E}">
        <p14:creationId xmlns:p14="http://schemas.microsoft.com/office/powerpoint/2010/main" val="494409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Industry Self-Regulation</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977708"/>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Privacy seal programs</a:t>
            </a:r>
          </a:p>
          <a:p>
            <a:pPr marL="255651" lvl="0" indent="-255651">
              <a:spcAft>
                <a:spcPct val="0"/>
              </a:spcAft>
              <a:buSzPts val="2400"/>
              <a:tabLst/>
            </a:pPr>
            <a:r>
              <a:rPr lang="en-US" sz="2400" kern="1200" dirty="0">
                <a:solidFill>
                  <a:srgbClr val="000000"/>
                </a:solidFill>
                <a:latin typeface="Arial (Body)"/>
                <a:ea typeface="+mn-ea"/>
                <a:cs typeface="+mn-cs"/>
              </a:rPr>
              <a:t>Network Advertising Initiative </a:t>
            </a:r>
            <a:r>
              <a:rPr lang="en-US" sz="2400" kern="1200" dirty="0" smtClean="0">
                <a:solidFill>
                  <a:srgbClr val="000000"/>
                </a:solidFill>
                <a:latin typeface="Arial (Body)"/>
                <a:ea typeface="+mn-ea"/>
                <a:cs typeface="+mn-cs"/>
              </a:rPr>
              <a:t>(N</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I)</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Ad Choices Program</a:t>
            </a:r>
          </a:p>
          <a:p>
            <a:pPr marL="255651" lvl="0" indent="-255651">
              <a:spcAft>
                <a:spcPct val="0"/>
              </a:spcAft>
              <a:buSzPts val="2400"/>
              <a:tabLst/>
            </a:pPr>
            <a:r>
              <a:rPr lang="en-US" sz="2400" kern="1200" dirty="0">
                <a:solidFill>
                  <a:srgbClr val="000000"/>
                </a:solidFill>
                <a:latin typeface="Arial (Body)"/>
                <a:ea typeface="+mn-ea"/>
                <a:cs typeface="+mn-cs"/>
              </a:rPr>
              <a:t>In general, self-regulation has not succeeded in reducing American fears of privacy invasion or reducing the level of privacy invasion</a:t>
            </a:r>
          </a:p>
        </p:txBody>
      </p:sp>
    </p:spTree>
    <p:extLst>
      <p:ext uri="{BB962C8B-B14F-4D97-AF65-F5344CB8AC3E}">
        <p14:creationId xmlns:p14="http://schemas.microsoft.com/office/powerpoint/2010/main" val="267330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Technology Solutions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tabLst/>
            </a:pPr>
            <a:r>
              <a:rPr lang="en-US" sz="2200" kern="1200" dirty="0">
                <a:solidFill>
                  <a:srgbClr val="000000"/>
                </a:solidFill>
                <a:latin typeface="Arial (Body)"/>
                <a:ea typeface="+mn-ea"/>
                <a:cs typeface="+mn-cs"/>
              </a:rPr>
              <a:t>Solutions include</a:t>
            </a:r>
          </a:p>
          <a:p>
            <a:pPr marL="741553" lvl="1" indent="-284353">
              <a:spcAft>
                <a:spcPct val="0"/>
              </a:spcAft>
            </a:pPr>
            <a:r>
              <a:rPr lang="en-US" sz="2200" kern="1200" dirty="0">
                <a:solidFill>
                  <a:srgbClr val="000000"/>
                </a:solidFill>
                <a:latin typeface="Arial (Body)"/>
                <a:ea typeface="+mn-ea"/>
                <a:cs typeface="+mn-cs"/>
              </a:rPr>
              <a:t>Spyware blockers</a:t>
            </a:r>
          </a:p>
          <a:p>
            <a:pPr marL="741553" lvl="1" indent="-284353">
              <a:spcAft>
                <a:spcPct val="0"/>
              </a:spcAft>
            </a:pPr>
            <a:r>
              <a:rPr lang="en-US" sz="2200" kern="1200" dirty="0">
                <a:solidFill>
                  <a:srgbClr val="000000"/>
                </a:solidFill>
                <a:latin typeface="Arial (Body)"/>
                <a:ea typeface="+mn-ea"/>
                <a:cs typeface="+mn-cs"/>
              </a:rPr>
              <a:t>Pop-up blockers and ad blockers</a:t>
            </a:r>
          </a:p>
          <a:p>
            <a:pPr marL="741553" lvl="1" indent="-284353">
              <a:spcAft>
                <a:spcPct val="0"/>
              </a:spcAft>
            </a:pPr>
            <a:r>
              <a:rPr lang="en-US" sz="2200" kern="1200" dirty="0">
                <a:solidFill>
                  <a:srgbClr val="000000"/>
                </a:solidFill>
                <a:latin typeface="Arial (Body)"/>
                <a:ea typeface="+mn-ea"/>
                <a:cs typeface="+mn-cs"/>
              </a:rPr>
              <a:t>Secure e-mail, anonymous remailers</a:t>
            </a:r>
          </a:p>
          <a:p>
            <a:pPr marL="741553" lvl="1" indent="-284353">
              <a:spcAft>
                <a:spcPct val="0"/>
              </a:spcAft>
            </a:pPr>
            <a:r>
              <a:rPr lang="en-US" sz="2200" kern="1200" dirty="0">
                <a:solidFill>
                  <a:srgbClr val="000000"/>
                </a:solidFill>
                <a:latin typeface="Arial (Body)"/>
                <a:ea typeface="+mn-ea"/>
                <a:cs typeface="+mn-cs"/>
              </a:rPr>
              <a:t>Cookie managers</a:t>
            </a:r>
          </a:p>
          <a:p>
            <a:pPr marL="741553" lvl="1" indent="-284353">
              <a:spcAft>
                <a:spcPct val="0"/>
              </a:spcAft>
            </a:pPr>
            <a:r>
              <a:rPr lang="en-US" sz="2200" kern="1200" dirty="0">
                <a:solidFill>
                  <a:srgbClr val="000000"/>
                </a:solidFill>
                <a:latin typeface="Arial (Body)"/>
                <a:ea typeface="+mn-ea"/>
                <a:cs typeface="+mn-cs"/>
              </a:rPr>
              <a:t>Disk/file erasing programs</a:t>
            </a:r>
          </a:p>
          <a:p>
            <a:pPr marL="741553" lvl="1" indent="-284353">
              <a:spcAft>
                <a:spcPct val="0"/>
              </a:spcAft>
            </a:pPr>
            <a:r>
              <a:rPr lang="en-US" sz="2200" kern="1200" dirty="0">
                <a:solidFill>
                  <a:srgbClr val="000000"/>
                </a:solidFill>
                <a:latin typeface="Arial (Body)"/>
                <a:ea typeface="+mn-ea"/>
                <a:cs typeface="+mn-cs"/>
              </a:rPr>
              <a:t>Public key encryption</a:t>
            </a:r>
          </a:p>
          <a:p>
            <a:pPr marL="255651" lvl="0" indent="-255651">
              <a:spcAft>
                <a:spcPct val="0"/>
              </a:spcAft>
              <a:tabLst/>
            </a:pPr>
            <a:r>
              <a:rPr lang="en-US" sz="2200" kern="1200" dirty="0">
                <a:solidFill>
                  <a:srgbClr val="000000"/>
                </a:solidFill>
                <a:latin typeface="Arial (Body)"/>
                <a:ea typeface="+mn-ea"/>
                <a:cs typeface="+mn-cs"/>
              </a:rPr>
              <a:t>None address core issues of consumer privacy</a:t>
            </a:r>
          </a:p>
          <a:p>
            <a:pPr marL="741553" lvl="1" indent="-284353">
              <a:spcAft>
                <a:spcPct val="0"/>
              </a:spcAft>
            </a:pPr>
            <a:r>
              <a:rPr lang="en-US" sz="2200" kern="1200" dirty="0">
                <a:solidFill>
                  <a:srgbClr val="000000"/>
                </a:solidFill>
                <a:latin typeface="Arial (Body)"/>
                <a:ea typeface="+mn-ea"/>
                <a:cs typeface="+mn-cs"/>
              </a:rPr>
              <a:t>What information is collected and how it is used</a:t>
            </a:r>
          </a:p>
          <a:p>
            <a:pPr marL="741553" lvl="1" indent="-284353">
              <a:spcAft>
                <a:spcPct val="0"/>
              </a:spcAft>
            </a:pPr>
            <a:r>
              <a:rPr lang="en-US" sz="2200" kern="1200" dirty="0">
                <a:solidFill>
                  <a:srgbClr val="000000"/>
                </a:solidFill>
                <a:latin typeface="Arial (Body)"/>
                <a:ea typeface="+mn-ea"/>
                <a:cs typeface="+mn-cs"/>
              </a:rPr>
              <a:t>Consumer rights</a:t>
            </a:r>
          </a:p>
        </p:txBody>
      </p:sp>
    </p:spTree>
    <p:extLst>
      <p:ext uri="{BB962C8B-B14F-4D97-AF65-F5344CB8AC3E}">
        <p14:creationId xmlns:p14="http://schemas.microsoft.com/office/powerpoint/2010/main" val="2603816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Privacy Protection</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1115660"/>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Privacy protection as a business</a:t>
            </a:r>
          </a:p>
          <a:p>
            <a:pPr marL="255651" lvl="0" indent="-255651">
              <a:spcAft>
                <a:spcPct val="0"/>
              </a:spcAft>
              <a:buSzPts val="2400"/>
              <a:tabLst/>
            </a:pPr>
            <a:r>
              <a:rPr lang="en-US" sz="2400" kern="1200" dirty="0">
                <a:solidFill>
                  <a:srgbClr val="000000"/>
                </a:solidFill>
                <a:latin typeface="Arial (Body)"/>
                <a:ea typeface="+mn-ea"/>
                <a:cs typeface="+mn-cs"/>
              </a:rPr>
              <a:t>Privacy advocacy groups</a:t>
            </a:r>
          </a:p>
        </p:txBody>
      </p:sp>
    </p:spTree>
    <p:extLst>
      <p:ext uri="{BB962C8B-B14F-4D97-AF65-F5344CB8AC3E}">
        <p14:creationId xmlns:p14="http://schemas.microsoft.com/office/powerpoint/2010/main" val="3546102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Limitations on </a:t>
            </a:r>
            <a:r>
              <a:rPr lang="en-IN" kern="1200" dirty="0">
                <a:latin typeface="Times New Roman" panose="02020603050405020304" pitchFamily="18" charset="0"/>
                <a:ea typeface="+mj-ea"/>
                <a:cs typeface="Times New Roman" panose="02020603050405020304" pitchFamily="18" charset="0"/>
              </a:rPr>
              <a:t>T</a:t>
            </a:r>
            <a:r>
              <a:rPr lang="en-IN" kern="1200" dirty="0" smtClean="0">
                <a:latin typeface="Times New Roman" panose="02020603050405020304" pitchFamily="18" charset="0"/>
                <a:ea typeface="+mj-ea"/>
                <a:cs typeface="Times New Roman" panose="02020603050405020304" pitchFamily="18" charset="0"/>
              </a:rPr>
              <a:t>he Right to Privacy</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800736"/>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Edward Snowden &amp; </a:t>
            </a:r>
            <a:r>
              <a:rPr lang="en-US" sz="2400" kern="1200" dirty="0" smtClean="0">
                <a:solidFill>
                  <a:srgbClr val="000000"/>
                </a:solidFill>
                <a:latin typeface="Arial (Body)"/>
                <a:ea typeface="+mn-ea"/>
                <a:cs typeface="+mn-cs"/>
              </a:rPr>
              <a:t>N</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 Prism </a:t>
            </a:r>
            <a:r>
              <a:rPr lang="en-US" sz="2400" kern="1200" dirty="0">
                <a:solidFill>
                  <a:srgbClr val="000000"/>
                </a:solidFill>
                <a:latin typeface="Arial (Body)"/>
                <a:ea typeface="+mn-ea"/>
                <a:cs typeface="+mn-cs"/>
              </a:rPr>
              <a:t>program</a:t>
            </a:r>
          </a:p>
          <a:p>
            <a:pPr marL="255651" lvl="0" indent="-255651">
              <a:spcAft>
                <a:spcPct val="0"/>
              </a:spcAft>
              <a:buSzPts val="2400"/>
              <a:tabLst/>
            </a:pPr>
            <a:r>
              <a:rPr lang="en-US" sz="2400" kern="1200" dirty="0">
                <a:solidFill>
                  <a:srgbClr val="000000"/>
                </a:solidFill>
                <a:latin typeface="Arial (Body)"/>
                <a:ea typeface="+mn-ea"/>
                <a:cs typeface="+mn-cs"/>
              </a:rPr>
              <a:t>Law enforcement and surveillance</a:t>
            </a:r>
          </a:p>
          <a:p>
            <a:pPr marL="255651" lvl="0" indent="-255651">
              <a:spcAft>
                <a:spcPct val="0"/>
              </a:spcAft>
              <a:buSzPts val="2400"/>
              <a:tabLst/>
            </a:pPr>
            <a:r>
              <a:rPr lang="en-US" sz="2400" kern="1200" dirty="0" smtClean="0">
                <a:solidFill>
                  <a:srgbClr val="000000"/>
                </a:solidFill>
                <a:latin typeface="Arial (Body)"/>
                <a:ea typeface="+mn-ea"/>
                <a:cs typeface="+mn-cs"/>
              </a:rPr>
              <a:t>U</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 Freedom </a:t>
            </a:r>
            <a:r>
              <a:rPr lang="en-US" sz="2400" kern="1200" dirty="0">
                <a:solidFill>
                  <a:srgbClr val="000000"/>
                </a:solidFill>
                <a:latin typeface="Arial (Body)"/>
                <a:ea typeface="+mn-ea"/>
                <a:cs typeface="+mn-cs"/>
              </a:rPr>
              <a:t>Act</a:t>
            </a:r>
          </a:p>
          <a:p>
            <a:pPr marL="255651" lvl="0" indent="-255651">
              <a:spcAft>
                <a:spcPct val="0"/>
              </a:spcAft>
              <a:buSzPts val="2400"/>
              <a:tabLst/>
            </a:pPr>
            <a:r>
              <a:rPr lang="en-US" sz="2400" kern="1200" dirty="0" smtClean="0">
                <a:solidFill>
                  <a:srgbClr val="000000"/>
                </a:solidFill>
                <a:latin typeface="Arial (Body)"/>
                <a:ea typeface="+mn-ea"/>
                <a:cs typeface="+mn-cs"/>
              </a:rPr>
              <a:t>Apple’s </a:t>
            </a:r>
            <a:r>
              <a:rPr lang="en-US" sz="2400" kern="1200" dirty="0">
                <a:solidFill>
                  <a:srgbClr val="000000"/>
                </a:solidFill>
                <a:latin typeface="Arial (Body)"/>
                <a:ea typeface="+mn-ea"/>
                <a:cs typeface="+mn-cs"/>
              </a:rPr>
              <a:t>iPhone 6 and encryption</a:t>
            </a:r>
          </a:p>
          <a:p>
            <a:pPr marL="255651" lvl="0" indent="-255651">
              <a:spcAft>
                <a:spcPct val="0"/>
              </a:spcAft>
              <a:buSzPts val="2400"/>
              <a:tabLst/>
            </a:pPr>
            <a:r>
              <a:rPr lang="en-US" sz="2400" kern="1200" dirty="0">
                <a:solidFill>
                  <a:srgbClr val="000000"/>
                </a:solidFill>
                <a:latin typeface="Arial (Body)"/>
                <a:ea typeface="+mn-ea"/>
                <a:cs typeface="+mn-cs"/>
              </a:rPr>
              <a:t>Use of personal data by government agencies</a:t>
            </a:r>
          </a:p>
        </p:txBody>
      </p:sp>
    </p:spTree>
    <p:extLst>
      <p:ext uri="{BB962C8B-B14F-4D97-AF65-F5344CB8AC3E}">
        <p14:creationId xmlns:p14="http://schemas.microsoft.com/office/powerpoint/2010/main" val="4282950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Insight on Technology: Apple: Defender of Privacy?</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816399"/>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altLang="en-US" sz="2400" kern="1200" dirty="0">
                <a:solidFill>
                  <a:srgbClr val="000000"/>
                </a:solidFill>
                <a:latin typeface="Arial (Body)"/>
                <a:ea typeface="+mn-ea"/>
                <a:cs typeface="+mn-cs"/>
              </a:rPr>
              <a:t>Are there circumstances that warrant the invasion of personal digital information and property?</a:t>
            </a:r>
          </a:p>
          <a:p>
            <a:pPr marL="741553" lvl="1" indent="-284353">
              <a:spcAft>
                <a:spcPct val="0"/>
              </a:spcAft>
              <a:buSzPts val="2400"/>
            </a:pPr>
            <a:r>
              <a:rPr lang="en-US" altLang="en-US" sz="2400" kern="1200" dirty="0">
                <a:solidFill>
                  <a:srgbClr val="000000"/>
                </a:solidFill>
                <a:latin typeface="Arial (Body)"/>
                <a:ea typeface="+mn-ea"/>
                <a:cs typeface="+mn-cs"/>
              </a:rPr>
              <a:t>Is the All Writs Act of 1789 applicable to today’s technology-driven privacy issues?</a:t>
            </a:r>
          </a:p>
          <a:p>
            <a:pPr marL="741553" lvl="1" indent="-284353">
              <a:spcAft>
                <a:spcPct val="0"/>
              </a:spcAft>
              <a:buSzPts val="2400"/>
            </a:pPr>
            <a:r>
              <a:rPr lang="en-US" altLang="ja-JP" sz="2400" kern="1200" dirty="0">
                <a:solidFill>
                  <a:srgbClr val="000000"/>
                </a:solidFill>
                <a:latin typeface="Arial (Body)"/>
                <a:cs typeface="+mn-cs"/>
              </a:rPr>
              <a:t>Should citizens charged with a crime or convicted criminals have any rights to </a:t>
            </a:r>
            <a:r>
              <a:rPr lang="en-US" altLang="ja-JP" sz="2400" kern="1200" dirty="0" smtClean="0">
                <a:solidFill>
                  <a:srgbClr val="000000"/>
                </a:solidFill>
                <a:latin typeface="Arial (Body)"/>
                <a:cs typeface="+mn-cs"/>
              </a:rPr>
              <a:t>privacy?</a:t>
            </a:r>
            <a:endParaRPr lang="en-US" altLang="ja-JP" sz="2400" kern="1200" dirty="0">
              <a:solidFill>
                <a:srgbClr val="000000"/>
              </a:solidFill>
              <a:latin typeface="Arial (Body)"/>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How does </a:t>
            </a:r>
            <a:r>
              <a:rPr lang="en-US" altLang="en-US" sz="2400" kern="1200" dirty="0" smtClean="0">
                <a:solidFill>
                  <a:srgbClr val="000000"/>
                </a:solidFill>
                <a:latin typeface="Arial (Body)"/>
                <a:ea typeface="+mn-ea"/>
                <a:cs typeface="+mn-cs"/>
              </a:rPr>
              <a:t>Apple’s </a:t>
            </a:r>
            <a:r>
              <a:rPr lang="en-US" altLang="en-US" sz="2400" kern="1200" dirty="0">
                <a:solidFill>
                  <a:srgbClr val="000000"/>
                </a:solidFill>
                <a:latin typeface="Arial (Body)"/>
                <a:ea typeface="+mn-ea"/>
                <a:cs typeface="+mn-cs"/>
              </a:rPr>
              <a:t>views on privacy differ from those of Facebook’s and </a:t>
            </a:r>
            <a:r>
              <a:rPr lang="en-US" altLang="en-US" sz="2400" kern="1200" dirty="0" smtClean="0">
                <a:solidFill>
                  <a:srgbClr val="000000"/>
                </a:solidFill>
                <a:latin typeface="Arial (Body)"/>
                <a:ea typeface="+mn-ea"/>
                <a:cs typeface="+mn-cs"/>
              </a:rPr>
              <a:t>Google’s</a:t>
            </a:r>
            <a:r>
              <a:rPr lang="en-US" altLang="en-US" sz="2400" kern="1200" dirty="0">
                <a:solidFill>
                  <a:srgbClr val="000000"/>
                </a:solidFill>
                <a:latin typeface="Arial (Body)"/>
                <a:ea typeface="+mn-ea"/>
                <a:cs typeface="+mn-cs"/>
              </a:rPr>
              <a:t>?</a:t>
            </a:r>
          </a:p>
        </p:txBody>
      </p:sp>
    </p:spTree>
    <p:extLst>
      <p:ext uri="{BB962C8B-B14F-4D97-AF65-F5344CB8AC3E}">
        <p14:creationId xmlns:p14="http://schemas.microsoft.com/office/powerpoint/2010/main" val="48581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altLang="en-US" kern="1200" dirty="0" smtClean="0">
                <a:latin typeface="Times New Roman" panose="02020603050405020304" pitchFamily="18" charset="0"/>
                <a:ea typeface="+mj-ea"/>
                <a:cs typeface="Times New Roman" panose="02020603050405020304" pitchFamily="18" charset="0"/>
              </a:rPr>
              <a:t>The Right to Be Forgotten: Europe Leads on Internet Privacy</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00791"/>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defRPr/>
            </a:pPr>
            <a:r>
              <a:rPr lang="en-US" altLang="en-US" sz="2400" kern="1200" dirty="0">
                <a:solidFill>
                  <a:srgbClr val="000000"/>
                </a:solidFill>
                <a:latin typeface="Arial (Body)"/>
                <a:ea typeface="+mn-ea"/>
                <a:cs typeface="+mn-cs"/>
              </a:rPr>
              <a:t>Is Google responsible for the accuracy of links to other information? Why or why not?</a:t>
            </a:r>
            <a:endParaRPr lang="en-US" altLang="ja-JP" sz="2400" kern="1200" dirty="0">
              <a:solidFill>
                <a:srgbClr val="000000"/>
              </a:solidFill>
              <a:latin typeface="Arial (Body)"/>
              <a:cs typeface="+mn-cs"/>
            </a:endParaRPr>
          </a:p>
          <a:p>
            <a:pPr marL="741553" lvl="1" indent="-284353">
              <a:spcAft>
                <a:spcPct val="0"/>
              </a:spcAft>
              <a:buSzPts val="2400"/>
              <a:defRPr/>
            </a:pPr>
            <a:r>
              <a:rPr lang="en-US" altLang="en-US" sz="2400" kern="1200" dirty="0">
                <a:solidFill>
                  <a:srgbClr val="000000"/>
                </a:solidFill>
                <a:latin typeface="Arial (Body)"/>
                <a:ea typeface="+mn-ea"/>
                <a:cs typeface="+mn-cs"/>
              </a:rPr>
              <a:t>Why do European and American views on privacy protection differ so </a:t>
            </a:r>
            <a:r>
              <a:rPr lang="en-US" altLang="en-US" sz="2400" kern="1200" dirty="0" smtClean="0">
                <a:solidFill>
                  <a:srgbClr val="000000"/>
                </a:solidFill>
                <a:latin typeface="Arial (Body)"/>
                <a:ea typeface="+mn-ea"/>
                <a:cs typeface="+mn-cs"/>
              </a:rPr>
              <a:t>dramatically?</a:t>
            </a:r>
            <a:endParaRPr lang="en-US" altLang="en-US" sz="2400" kern="1200" dirty="0">
              <a:solidFill>
                <a:srgbClr val="000000"/>
              </a:solidFill>
              <a:latin typeface="Arial (Body)"/>
              <a:ea typeface="+mn-ea"/>
              <a:cs typeface="+mn-cs"/>
            </a:endParaRPr>
          </a:p>
          <a:p>
            <a:pPr marL="741553" lvl="1" indent="-284353">
              <a:spcAft>
                <a:spcPct val="0"/>
              </a:spcAft>
              <a:buSzPts val="2400"/>
              <a:defRPr/>
            </a:pPr>
            <a:r>
              <a:rPr lang="en-US" altLang="en-US" sz="2400" kern="1200" dirty="0">
                <a:solidFill>
                  <a:srgbClr val="000000"/>
                </a:solidFill>
                <a:latin typeface="Arial (Body)"/>
                <a:ea typeface="+mn-ea"/>
                <a:cs typeface="+mn-cs"/>
              </a:rPr>
              <a:t>How can the different perspectives on privacy be managed in a global environment like the Internet?</a:t>
            </a:r>
          </a:p>
        </p:txBody>
      </p:sp>
    </p:spTree>
    <p:extLst>
      <p:ext uri="{BB962C8B-B14F-4D97-AF65-F5344CB8AC3E}">
        <p14:creationId xmlns:p14="http://schemas.microsoft.com/office/powerpoint/2010/main" val="1351291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Intellectual Property Rights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tabLst/>
            </a:pPr>
            <a:r>
              <a:rPr lang="en-US" sz="2200" kern="1200" dirty="0">
                <a:solidFill>
                  <a:srgbClr val="000000"/>
                </a:solidFill>
                <a:latin typeface="Arial (Body)"/>
                <a:ea typeface="+mn-ea"/>
                <a:cs typeface="+mn-cs"/>
              </a:rPr>
              <a:t>Intellectual property:</a:t>
            </a:r>
          </a:p>
          <a:p>
            <a:pPr marL="741553" lvl="1" indent="-284353">
              <a:spcAft>
                <a:spcPct val="0"/>
              </a:spcAft>
            </a:pPr>
            <a:r>
              <a:rPr lang="en-US" sz="2200" kern="1200" dirty="0">
                <a:solidFill>
                  <a:srgbClr val="000000"/>
                </a:solidFill>
                <a:latin typeface="Arial (Body)"/>
                <a:ea typeface="+mn-ea"/>
                <a:cs typeface="+mn-cs"/>
              </a:rPr>
              <a:t>All tangible and intangible products of human mind</a:t>
            </a:r>
          </a:p>
          <a:p>
            <a:pPr marL="255651" lvl="0" indent="-255651">
              <a:spcAft>
                <a:spcPct val="0"/>
              </a:spcAft>
              <a:tabLst/>
            </a:pPr>
            <a:r>
              <a:rPr lang="en-US" sz="2200" kern="1200" dirty="0">
                <a:solidFill>
                  <a:srgbClr val="000000"/>
                </a:solidFill>
                <a:latin typeface="Arial (Body)"/>
                <a:ea typeface="+mn-ea"/>
                <a:cs typeface="+mn-cs"/>
              </a:rPr>
              <a:t>Major ethical issue:</a:t>
            </a:r>
          </a:p>
          <a:p>
            <a:pPr marL="741553" lvl="1" indent="-284353">
              <a:spcAft>
                <a:spcPct val="0"/>
              </a:spcAft>
            </a:pPr>
            <a:r>
              <a:rPr lang="en-US" sz="2200" kern="1200" dirty="0">
                <a:solidFill>
                  <a:srgbClr val="000000"/>
                </a:solidFill>
                <a:latin typeface="Arial (Body)"/>
                <a:ea typeface="+mn-ea"/>
                <a:cs typeface="+mn-cs"/>
              </a:rPr>
              <a:t>How should we treat property that belongs to others?</a:t>
            </a:r>
          </a:p>
          <a:p>
            <a:pPr marL="255651" lvl="0" indent="-255651">
              <a:spcAft>
                <a:spcPct val="0"/>
              </a:spcAft>
              <a:tabLst/>
            </a:pPr>
            <a:r>
              <a:rPr lang="en-US" sz="2200" kern="1200" dirty="0">
                <a:solidFill>
                  <a:srgbClr val="000000"/>
                </a:solidFill>
                <a:latin typeface="Arial (Body)"/>
                <a:ea typeface="+mn-ea"/>
                <a:cs typeface="+mn-cs"/>
              </a:rPr>
              <a:t>Major social issue:</a:t>
            </a:r>
          </a:p>
          <a:p>
            <a:pPr marL="741553" lvl="1" indent="-284353">
              <a:spcAft>
                <a:spcPct val="0"/>
              </a:spcAft>
            </a:pPr>
            <a:r>
              <a:rPr lang="en-US" sz="2200" kern="1200" dirty="0">
                <a:solidFill>
                  <a:srgbClr val="000000"/>
                </a:solidFill>
                <a:latin typeface="Arial (Body)"/>
                <a:ea typeface="+mn-ea"/>
                <a:cs typeface="+mn-cs"/>
              </a:rPr>
              <a:t>Is there continued value in protecting intellectual property in the Internet age?</a:t>
            </a:r>
          </a:p>
          <a:p>
            <a:pPr marL="255651" lvl="0" indent="-255651">
              <a:spcAft>
                <a:spcPct val="0"/>
              </a:spcAft>
              <a:tabLst/>
            </a:pPr>
            <a:r>
              <a:rPr lang="en-US" sz="2200" kern="1200" dirty="0">
                <a:solidFill>
                  <a:srgbClr val="000000"/>
                </a:solidFill>
                <a:latin typeface="Arial (Body)"/>
                <a:ea typeface="+mn-ea"/>
                <a:cs typeface="+mn-cs"/>
              </a:rPr>
              <a:t>Major political issue:</a:t>
            </a:r>
          </a:p>
          <a:p>
            <a:pPr marL="741553" lvl="1" indent="-284353">
              <a:spcAft>
                <a:spcPct val="0"/>
              </a:spcAft>
            </a:pPr>
            <a:r>
              <a:rPr lang="en-US" sz="2200" kern="1200" dirty="0">
                <a:solidFill>
                  <a:srgbClr val="000000"/>
                </a:solidFill>
                <a:latin typeface="Arial (Body)"/>
                <a:ea typeface="+mn-ea"/>
                <a:cs typeface="+mn-cs"/>
              </a:rPr>
              <a:t>How can Internet and e-commerce be regulated or governed to protect intellectual property?</a:t>
            </a:r>
          </a:p>
        </p:txBody>
      </p:sp>
    </p:spTree>
    <p:extLst>
      <p:ext uri="{BB962C8B-B14F-4D97-AF65-F5344CB8AC3E}">
        <p14:creationId xmlns:p14="http://schemas.microsoft.com/office/powerpoint/2010/main" val="396810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Intellectual Property Protection</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a:lstStyle/>
          <a:p>
            <a:r>
              <a:rPr lang="en-US" altLang="en-US" sz="2400" dirty="0">
                <a:latin typeface="+mn-lt"/>
              </a:rPr>
              <a:t>Main types of protection:</a:t>
            </a:r>
          </a:p>
          <a:p>
            <a:pPr lvl="1"/>
            <a:r>
              <a:rPr lang="en-US" altLang="en-US" sz="2400" dirty="0">
                <a:latin typeface="+mn-lt"/>
              </a:rPr>
              <a:t>Copyright</a:t>
            </a:r>
          </a:p>
          <a:p>
            <a:pPr lvl="1"/>
            <a:r>
              <a:rPr lang="en-US" altLang="en-US" sz="2400" dirty="0">
                <a:latin typeface="+mn-lt"/>
              </a:rPr>
              <a:t>Patent</a:t>
            </a:r>
          </a:p>
          <a:p>
            <a:pPr lvl="1"/>
            <a:r>
              <a:rPr lang="en-US" altLang="en-US" sz="2400" dirty="0">
                <a:latin typeface="+mn-lt"/>
              </a:rPr>
              <a:t>Trademark law</a:t>
            </a:r>
          </a:p>
          <a:p>
            <a:pPr lvl="1"/>
            <a:r>
              <a:rPr lang="en-US" sz="2400" dirty="0">
                <a:latin typeface="+mn-lt"/>
              </a:rPr>
              <a:t>Trade secrets law</a:t>
            </a:r>
            <a:endParaRPr lang="en-US" altLang="en-US" sz="2400" dirty="0">
              <a:latin typeface="+mn-lt"/>
            </a:endParaRPr>
          </a:p>
          <a:p>
            <a:r>
              <a:rPr lang="en-US" altLang="en-US" sz="2400" dirty="0">
                <a:latin typeface="+mn-lt"/>
              </a:rPr>
              <a:t>Goal of intellectual property law:</a:t>
            </a:r>
          </a:p>
          <a:p>
            <a:pPr lvl="1"/>
            <a:r>
              <a:rPr lang="en-US" altLang="en-US" sz="2400" dirty="0">
                <a:latin typeface="+mn-lt"/>
              </a:rPr>
              <a:t>Balance two competing interests—public and private</a:t>
            </a:r>
          </a:p>
          <a:p>
            <a:r>
              <a:rPr lang="en-US" altLang="en-US" sz="2400" dirty="0">
                <a:latin typeface="+mn-lt"/>
              </a:rPr>
              <a:t>Maintaining this balance of interests is always challenged by the invention of new </a:t>
            </a:r>
            <a:r>
              <a:rPr lang="en-US" altLang="en-US" sz="2400" dirty="0" smtClean="0">
                <a:latin typeface="+mn-lt"/>
              </a:rPr>
              <a:t>technologies</a:t>
            </a:r>
            <a:endParaRPr lang="en-US" altLang="en-US" sz="2400" dirty="0">
              <a:latin typeface="+mn-lt"/>
            </a:endParaRPr>
          </a:p>
        </p:txBody>
      </p:sp>
    </p:spTree>
    <p:extLst>
      <p:ext uri="{BB962C8B-B14F-4D97-AF65-F5344CB8AC3E}">
        <p14:creationId xmlns:p14="http://schemas.microsoft.com/office/powerpoint/2010/main" val="2700377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Copyright</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a:lstStyle/>
          <a:p>
            <a:r>
              <a:rPr lang="en-US" altLang="en-US" sz="2400" dirty="0">
                <a:latin typeface="+mn-lt"/>
              </a:rPr>
              <a:t>Protects original forms of expression (not ideas) from being copied by others for a </a:t>
            </a:r>
            <a:r>
              <a:rPr lang="en-US" altLang="en-US" sz="2400" dirty="0" smtClean="0">
                <a:latin typeface="+mn-lt"/>
              </a:rPr>
              <a:t>period </a:t>
            </a:r>
            <a:r>
              <a:rPr lang="en-US" altLang="en-US" sz="2400" dirty="0">
                <a:latin typeface="+mn-lt"/>
              </a:rPr>
              <a:t>of time</a:t>
            </a:r>
          </a:p>
          <a:p>
            <a:r>
              <a:rPr lang="en-US" altLang="en-US" sz="2400" dirty="0">
                <a:latin typeface="+mn-lt"/>
              </a:rPr>
              <a:t>Fair use doctrine</a:t>
            </a:r>
          </a:p>
          <a:p>
            <a:r>
              <a:rPr lang="en-US" altLang="en-US" sz="2400" dirty="0">
                <a:latin typeface="+mn-lt"/>
              </a:rPr>
              <a:t>Digital Millennium Copyright Act of 1998</a:t>
            </a:r>
          </a:p>
          <a:p>
            <a:pPr lvl="1"/>
            <a:r>
              <a:rPr lang="en-US" altLang="en-US" sz="2400" dirty="0">
                <a:latin typeface="+mn-lt"/>
              </a:rPr>
              <a:t>First major effort to adjust copyright laws to Internet age</a:t>
            </a:r>
          </a:p>
          <a:p>
            <a:pPr lvl="1"/>
            <a:r>
              <a:rPr lang="en-US" altLang="en-US" sz="2400" dirty="0">
                <a:latin typeface="+mn-lt"/>
              </a:rPr>
              <a:t>Implements </a:t>
            </a:r>
            <a:r>
              <a:rPr lang="en-US" altLang="en-US" sz="2400" dirty="0" smtClean="0">
                <a:latin typeface="+mn-lt"/>
              </a:rPr>
              <a:t>W</a:t>
            </a:r>
            <a:r>
              <a:rPr lang="en-US" altLang="en-US" sz="100" dirty="0" smtClean="0">
                <a:latin typeface="+mn-lt"/>
              </a:rPr>
              <a:t> </a:t>
            </a:r>
            <a:r>
              <a:rPr lang="en-US" altLang="en-US" sz="2400" dirty="0" smtClean="0">
                <a:latin typeface="+mn-lt"/>
              </a:rPr>
              <a:t>I</a:t>
            </a:r>
            <a:r>
              <a:rPr lang="en-US" altLang="en-US" sz="100" dirty="0" smtClean="0">
                <a:latin typeface="+mn-lt"/>
              </a:rPr>
              <a:t> </a:t>
            </a:r>
            <a:r>
              <a:rPr lang="en-US" altLang="en-US" sz="2400" dirty="0" smtClean="0">
                <a:latin typeface="+mn-lt"/>
              </a:rPr>
              <a:t>P</a:t>
            </a:r>
            <a:r>
              <a:rPr lang="en-US" altLang="en-US" sz="100" dirty="0" smtClean="0">
                <a:latin typeface="+mn-lt"/>
              </a:rPr>
              <a:t> </a:t>
            </a:r>
            <a:r>
              <a:rPr lang="en-US" altLang="en-US" sz="2400" dirty="0" smtClean="0">
                <a:latin typeface="+mn-lt"/>
              </a:rPr>
              <a:t>O </a:t>
            </a:r>
            <a:r>
              <a:rPr lang="en-US" altLang="en-US" sz="2400" dirty="0">
                <a:latin typeface="+mn-lt"/>
              </a:rPr>
              <a:t>treaty that makes it illegal to make, distribute, or use devices that circumvent technology-based protections of copyrighted </a:t>
            </a:r>
            <a:r>
              <a:rPr lang="en-US" altLang="en-US" sz="2400" dirty="0" smtClean="0">
                <a:latin typeface="+mn-lt"/>
              </a:rPr>
              <a:t>materials</a:t>
            </a:r>
            <a:endParaRPr lang="en-US" altLang="en-US" sz="2400" dirty="0">
              <a:latin typeface="+mn-lt"/>
            </a:endParaRPr>
          </a:p>
          <a:p>
            <a:pPr lvl="1"/>
            <a:r>
              <a:rPr lang="en-US" altLang="en-US" sz="2400" dirty="0">
                <a:latin typeface="+mn-lt"/>
              </a:rPr>
              <a:t>Safe-harbor </a:t>
            </a:r>
            <a:r>
              <a:rPr lang="en-US" altLang="en-US" sz="2400" dirty="0" smtClean="0">
                <a:latin typeface="+mn-lt"/>
              </a:rPr>
              <a:t>provisions</a:t>
            </a:r>
            <a:endParaRPr lang="en-US" altLang="en-US" sz="2400" dirty="0">
              <a:latin typeface="+mn-lt"/>
            </a:endParaRPr>
          </a:p>
        </p:txBody>
      </p:sp>
    </p:spTree>
    <p:extLst>
      <p:ext uri="{BB962C8B-B14F-4D97-AF65-F5344CB8AC3E}">
        <p14:creationId xmlns:p14="http://schemas.microsoft.com/office/powerpoint/2010/main" val="1706174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Patents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539400"/>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Grant owner 20-year monopoly on ideas behind an invention</a:t>
            </a:r>
          </a:p>
          <a:p>
            <a:pPr marL="255651" lvl="0" indent="-255651">
              <a:spcAft>
                <a:spcPct val="0"/>
              </a:spcAft>
              <a:buSzPts val="2400"/>
              <a:tabLst/>
            </a:pPr>
            <a:r>
              <a:rPr lang="en-US" sz="2400" kern="1200" dirty="0">
                <a:solidFill>
                  <a:srgbClr val="000000"/>
                </a:solidFill>
                <a:latin typeface="Arial (Body)"/>
                <a:ea typeface="+mn-ea"/>
                <a:cs typeface="+mn-cs"/>
              </a:rPr>
              <a:t>Invention must be new, non-obvious, novel</a:t>
            </a:r>
          </a:p>
          <a:p>
            <a:pPr marL="255651" lvl="0" indent="-255651">
              <a:spcAft>
                <a:spcPct val="0"/>
              </a:spcAft>
              <a:buSzPts val="2400"/>
              <a:tabLst/>
            </a:pPr>
            <a:r>
              <a:rPr lang="en-US" sz="2400" kern="1200" dirty="0">
                <a:solidFill>
                  <a:srgbClr val="000000"/>
                </a:solidFill>
                <a:latin typeface="Arial (Body)"/>
                <a:ea typeface="+mn-ea"/>
                <a:cs typeface="+mn-cs"/>
              </a:rPr>
              <a:t>Encourages inventors</a:t>
            </a:r>
          </a:p>
          <a:p>
            <a:pPr marL="255651" lvl="0" indent="-255651">
              <a:spcAft>
                <a:spcPct val="0"/>
              </a:spcAft>
              <a:buSzPts val="2400"/>
              <a:tabLst/>
            </a:pPr>
            <a:r>
              <a:rPr lang="en-US" sz="2400" kern="1200" dirty="0">
                <a:solidFill>
                  <a:srgbClr val="000000"/>
                </a:solidFill>
                <a:latin typeface="Arial (Body)"/>
                <a:ea typeface="+mn-ea"/>
                <a:cs typeface="+mn-cs"/>
              </a:rPr>
              <a:t>Promotes dissemination of new techniques through licensing</a:t>
            </a:r>
          </a:p>
          <a:p>
            <a:pPr marL="255651" lvl="0" indent="-255651">
              <a:spcAft>
                <a:spcPct val="0"/>
              </a:spcAft>
              <a:buSzPts val="2400"/>
              <a:tabLst/>
            </a:pPr>
            <a:r>
              <a:rPr lang="en-US" sz="2400" kern="1200" dirty="0">
                <a:solidFill>
                  <a:srgbClr val="000000"/>
                </a:solidFill>
                <a:latin typeface="Arial (Body)"/>
                <a:ea typeface="+mn-ea"/>
                <a:cs typeface="+mn-cs"/>
              </a:rPr>
              <a:t>Stifles competition by raising barriers to entry</a:t>
            </a:r>
          </a:p>
        </p:txBody>
      </p:sp>
    </p:spTree>
    <p:extLst>
      <p:ext uri="{BB962C8B-B14F-4D97-AF65-F5344CB8AC3E}">
        <p14:creationId xmlns:p14="http://schemas.microsoft.com/office/powerpoint/2010/main" val="1695223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pt-BR" kern="1200" dirty="0" smtClean="0">
                <a:latin typeface="Times New Roman" panose="02020603050405020304" pitchFamily="18" charset="0"/>
                <a:ea typeface="+mj-ea"/>
                <a:cs typeface="Times New Roman" panose="02020603050405020304" pitchFamily="18" charset="0"/>
              </a:rPr>
              <a:t>E-Commerce </a:t>
            </a:r>
            <a:r>
              <a:rPr lang="en-US" kern="1200" dirty="0" smtClean="0">
                <a:latin typeface="Times New Roman" panose="02020603050405020304" pitchFamily="18" charset="0"/>
                <a:ea typeface="+mj-ea"/>
                <a:cs typeface="Times New Roman" panose="02020603050405020304" pitchFamily="18" charset="0"/>
              </a:rPr>
              <a:t>Patents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570452"/>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1998 State Street Bank &amp; Trust v. Signature Financial Group</a:t>
            </a:r>
          </a:p>
          <a:p>
            <a:pPr marL="741553" lvl="1" indent="-284353">
              <a:spcAft>
                <a:spcPct val="0"/>
              </a:spcAft>
              <a:buSzPts val="2400"/>
            </a:pPr>
            <a:r>
              <a:rPr lang="en-US" sz="2400" kern="1200" dirty="0">
                <a:solidFill>
                  <a:srgbClr val="000000"/>
                </a:solidFill>
                <a:latin typeface="Arial (Body)"/>
                <a:ea typeface="+mn-ea"/>
                <a:cs typeface="+mn-cs"/>
              </a:rPr>
              <a:t>Business method patents</a:t>
            </a:r>
          </a:p>
          <a:p>
            <a:pPr marL="255651" lvl="0" indent="-255651">
              <a:spcAft>
                <a:spcPct val="0"/>
              </a:spcAft>
              <a:buSzPts val="2400"/>
              <a:tabLst/>
            </a:pPr>
            <a:r>
              <a:rPr lang="en-US" sz="2400" kern="1200" dirty="0">
                <a:solidFill>
                  <a:srgbClr val="000000"/>
                </a:solidFill>
                <a:latin typeface="Arial (Body)"/>
                <a:ea typeface="+mn-ea"/>
                <a:cs typeface="+mn-cs"/>
              </a:rPr>
              <a:t>2014 Alice Corporation </a:t>
            </a:r>
            <a:r>
              <a:rPr lang="en-US" sz="2400" kern="1200" dirty="0" smtClean="0">
                <a:solidFill>
                  <a:srgbClr val="000000"/>
                </a:solidFill>
                <a:latin typeface="Arial (Body)"/>
                <a:ea typeface="+mn-ea"/>
                <a:cs typeface="+mn-cs"/>
              </a:rPr>
              <a:t>lawsuit:</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Supreme Court rules that software does not make a basic business method or abstract idea patentable</a:t>
            </a:r>
          </a:p>
          <a:p>
            <a:pPr marL="255651" lvl="0" indent="-255651">
              <a:spcAft>
                <a:spcPct val="0"/>
              </a:spcAft>
              <a:buSzPts val="2400"/>
              <a:tabLst/>
            </a:pPr>
            <a:r>
              <a:rPr lang="pt-BR" sz="2400" kern="1200" dirty="0" smtClean="0">
                <a:solidFill>
                  <a:srgbClr val="000000"/>
                </a:solidFill>
                <a:latin typeface="Arial (Body)"/>
                <a:ea typeface="+mn-ea"/>
                <a:cs typeface="+mn-cs"/>
              </a:rPr>
              <a:t>E-commerce </a:t>
            </a:r>
            <a:r>
              <a:rPr lang="en-US" sz="2400" kern="1200" dirty="0" smtClean="0">
                <a:solidFill>
                  <a:srgbClr val="000000"/>
                </a:solidFill>
                <a:latin typeface="Arial (Body)"/>
                <a:ea typeface="+mn-ea"/>
                <a:cs typeface="+mn-cs"/>
              </a:rPr>
              <a:t>patents</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Amazon: One-click purchasing</a:t>
            </a:r>
          </a:p>
          <a:p>
            <a:pPr marL="741553" lvl="1" indent="-284353">
              <a:spcAft>
                <a:spcPct val="0"/>
              </a:spcAft>
              <a:buSzPts val="2400"/>
            </a:pPr>
            <a:r>
              <a:rPr lang="en-US" sz="2400" kern="1200" dirty="0">
                <a:solidFill>
                  <a:srgbClr val="000000"/>
                </a:solidFill>
                <a:latin typeface="Arial (Body)"/>
                <a:ea typeface="+mn-ea"/>
                <a:cs typeface="+mn-cs"/>
              </a:rPr>
              <a:t>Akamai: Internet content delivery global hosting system</a:t>
            </a:r>
          </a:p>
        </p:txBody>
      </p:sp>
    </p:spTree>
    <p:extLst>
      <p:ext uri="{BB962C8B-B14F-4D97-AF65-F5344CB8AC3E}">
        <p14:creationId xmlns:p14="http://schemas.microsoft.com/office/powerpoint/2010/main" val="2464585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Trademarks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231897"/>
          </a:xfrm>
        </p:spPr>
        <p:txBody>
          <a:bodyPr wrap="square" lIns="91425" tIns="91425" rIns="91425" bIns="91425">
            <a:noAutofit/>
          </a:bodyPr>
          <a:lstStyle/>
          <a:p>
            <a:pPr marL="255651" lvl="0" indent="-255651">
              <a:spcAft>
                <a:spcPct val="0"/>
              </a:spcAft>
              <a:tabLst/>
            </a:pPr>
            <a:r>
              <a:rPr lang="en-US" sz="2200" kern="1200" dirty="0">
                <a:solidFill>
                  <a:srgbClr val="000000"/>
                </a:solidFill>
                <a:latin typeface="Arial (Body)"/>
                <a:ea typeface="+mn-ea"/>
                <a:cs typeface="+mn-cs"/>
              </a:rPr>
              <a:t>Identify, distinguish goods, and indicate their source</a:t>
            </a:r>
          </a:p>
          <a:p>
            <a:pPr marL="255651" lvl="0" indent="-255651">
              <a:spcAft>
                <a:spcPct val="0"/>
              </a:spcAft>
              <a:tabLst/>
            </a:pPr>
            <a:r>
              <a:rPr lang="en-US" sz="2200" kern="1200" dirty="0">
                <a:solidFill>
                  <a:srgbClr val="000000"/>
                </a:solidFill>
                <a:latin typeface="Arial (Body)"/>
                <a:ea typeface="+mn-ea"/>
                <a:cs typeface="+mn-cs"/>
              </a:rPr>
              <a:t>Purpose</a:t>
            </a:r>
          </a:p>
          <a:p>
            <a:pPr marL="741553" lvl="1" indent="-284353">
              <a:spcAft>
                <a:spcPct val="0"/>
              </a:spcAft>
            </a:pPr>
            <a:r>
              <a:rPr lang="en-US" sz="2200" kern="1200" dirty="0">
                <a:solidFill>
                  <a:srgbClr val="000000"/>
                </a:solidFill>
                <a:latin typeface="Arial (Body)"/>
                <a:ea typeface="+mn-ea"/>
                <a:cs typeface="+mn-cs"/>
              </a:rPr>
              <a:t>Ensure consumer gets what is paid for/expected to receive</a:t>
            </a:r>
          </a:p>
          <a:p>
            <a:pPr marL="741553" lvl="1" indent="-284353">
              <a:spcAft>
                <a:spcPct val="0"/>
              </a:spcAft>
            </a:pPr>
            <a:r>
              <a:rPr lang="en-US" sz="2200" kern="1200" dirty="0">
                <a:solidFill>
                  <a:srgbClr val="000000"/>
                </a:solidFill>
                <a:latin typeface="Arial (Body)"/>
                <a:ea typeface="+mn-ea"/>
                <a:cs typeface="+mn-cs"/>
              </a:rPr>
              <a:t>Protect owner against piracy and misappropriation</a:t>
            </a:r>
          </a:p>
          <a:p>
            <a:pPr marL="255651" lvl="0" indent="-255651">
              <a:spcAft>
                <a:spcPct val="0"/>
              </a:spcAft>
              <a:tabLst/>
            </a:pPr>
            <a:r>
              <a:rPr lang="en-US" sz="2200" kern="1200" dirty="0">
                <a:solidFill>
                  <a:srgbClr val="000000"/>
                </a:solidFill>
                <a:latin typeface="Arial (Body)"/>
                <a:ea typeface="+mn-ea"/>
                <a:cs typeface="+mn-cs"/>
              </a:rPr>
              <a:t>Infringement</a:t>
            </a:r>
          </a:p>
          <a:p>
            <a:pPr marL="255651" lvl="0" indent="-255651">
              <a:spcAft>
                <a:spcPct val="0"/>
              </a:spcAft>
              <a:tabLst/>
            </a:pPr>
            <a:r>
              <a:rPr lang="en-US" sz="2200" kern="1200" dirty="0">
                <a:solidFill>
                  <a:srgbClr val="000000"/>
                </a:solidFill>
                <a:latin typeface="Arial (Body)"/>
                <a:ea typeface="+mn-ea"/>
                <a:cs typeface="+mn-cs"/>
              </a:rPr>
              <a:t>Dilution</a:t>
            </a:r>
          </a:p>
          <a:p>
            <a:pPr marL="741553" lvl="1" indent="-284353">
              <a:spcAft>
                <a:spcPct val="0"/>
              </a:spcAft>
            </a:pPr>
            <a:r>
              <a:rPr lang="en-US" sz="2200" kern="1200" dirty="0">
                <a:solidFill>
                  <a:srgbClr val="000000"/>
                </a:solidFill>
                <a:latin typeface="Arial (Body)"/>
                <a:ea typeface="+mn-ea"/>
                <a:cs typeface="+mn-cs"/>
              </a:rPr>
              <a:t>Federal Trademark Dilution Act and Trademark Dilution Revision </a:t>
            </a:r>
            <a:r>
              <a:rPr lang="en-US" sz="2200" kern="1200" dirty="0" smtClean="0">
                <a:solidFill>
                  <a:srgbClr val="000000"/>
                </a:solidFill>
                <a:latin typeface="Arial (Body)"/>
                <a:ea typeface="+mn-ea"/>
                <a:cs typeface="+mn-cs"/>
              </a:rPr>
              <a:t>Act</a:t>
            </a:r>
            <a:endParaRPr lang="en-US" sz="2200" kern="1200" dirty="0">
              <a:solidFill>
                <a:srgbClr val="000000"/>
              </a:solidFill>
              <a:latin typeface="Arial (Body)"/>
              <a:ea typeface="+mn-ea"/>
              <a:cs typeface="+mn-cs"/>
            </a:endParaRPr>
          </a:p>
          <a:p>
            <a:pPr marL="255651" lvl="0" indent="-255651">
              <a:spcAft>
                <a:spcPct val="0"/>
              </a:spcAft>
              <a:tabLst/>
            </a:pPr>
            <a:r>
              <a:rPr lang="en-US" sz="2200" kern="1200" dirty="0">
                <a:solidFill>
                  <a:srgbClr val="000000"/>
                </a:solidFill>
                <a:latin typeface="Arial (Body)"/>
                <a:ea typeface="+mn-ea"/>
                <a:cs typeface="+mn-cs"/>
              </a:rPr>
              <a:t>Uniform Rapid Suspension System </a:t>
            </a:r>
            <a:r>
              <a:rPr lang="en-US" sz="2200" kern="1200" dirty="0" smtClean="0">
                <a:solidFill>
                  <a:srgbClr val="000000"/>
                </a:solidFill>
                <a:latin typeface="Arial (Body)"/>
                <a:ea typeface="+mn-ea"/>
                <a:cs typeface="+mn-cs"/>
              </a:rPr>
              <a:t>(U</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R</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S)</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2587715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Trademarks and the Internet</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254981"/>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Cybersquatting and brand-jacking</a:t>
            </a:r>
          </a:p>
          <a:p>
            <a:pPr marL="741553" lvl="1" indent="-284353">
              <a:spcAft>
                <a:spcPct val="0"/>
              </a:spcAft>
              <a:buSzPts val="2400"/>
            </a:pPr>
            <a:r>
              <a:rPr lang="en-US" sz="2400" kern="1200" dirty="0">
                <a:solidFill>
                  <a:srgbClr val="000000"/>
                </a:solidFill>
                <a:latin typeface="Arial (Body)"/>
                <a:ea typeface="+mn-ea"/>
                <a:cs typeface="+mn-cs"/>
              </a:rPr>
              <a:t>Anticybersquatting Consumer Protection Act </a:t>
            </a: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Cyberpiracy</a:t>
            </a:r>
          </a:p>
          <a:p>
            <a:pPr marL="741553" lvl="1" indent="-284353">
              <a:spcAft>
                <a:spcPct val="0"/>
              </a:spcAft>
              <a:buSzPts val="2400"/>
            </a:pPr>
            <a:r>
              <a:rPr lang="en-US" sz="2400" kern="1200" dirty="0">
                <a:solidFill>
                  <a:srgbClr val="000000"/>
                </a:solidFill>
                <a:latin typeface="Arial (Body)"/>
                <a:ea typeface="+mn-ea"/>
                <a:cs typeface="+mn-cs"/>
              </a:rPr>
              <a:t>Typosquatting</a:t>
            </a:r>
          </a:p>
          <a:p>
            <a:pPr marL="255651" lvl="0" indent="-255651">
              <a:spcAft>
                <a:spcPct val="0"/>
              </a:spcAft>
              <a:buSzPts val="2400"/>
              <a:tabLst/>
            </a:pPr>
            <a:r>
              <a:rPr lang="en-US" sz="2400" kern="1200" dirty="0">
                <a:solidFill>
                  <a:srgbClr val="000000"/>
                </a:solidFill>
                <a:latin typeface="Arial (Body)"/>
                <a:ea typeface="+mn-ea"/>
                <a:cs typeface="+mn-cs"/>
              </a:rPr>
              <a:t>Metatagging</a:t>
            </a:r>
          </a:p>
          <a:p>
            <a:pPr marL="255651" lvl="0" indent="-255651">
              <a:spcAft>
                <a:spcPct val="0"/>
              </a:spcAft>
              <a:buSzPts val="2400"/>
              <a:tabLst/>
            </a:pPr>
            <a:r>
              <a:rPr lang="en-US" sz="2400" kern="1200" dirty="0">
                <a:solidFill>
                  <a:srgbClr val="000000"/>
                </a:solidFill>
                <a:latin typeface="Arial (Body)"/>
                <a:ea typeface="+mn-ea"/>
                <a:cs typeface="+mn-cs"/>
              </a:rPr>
              <a:t>Keywording</a:t>
            </a:r>
          </a:p>
          <a:p>
            <a:pPr marL="255651" lvl="0" indent="-255651">
              <a:spcAft>
                <a:spcPct val="0"/>
              </a:spcAft>
              <a:buSzPts val="2400"/>
              <a:tabLst/>
            </a:pPr>
            <a:r>
              <a:rPr lang="en-US" sz="2400" kern="1200" dirty="0">
                <a:solidFill>
                  <a:srgbClr val="000000"/>
                </a:solidFill>
                <a:latin typeface="Arial (Body)"/>
                <a:ea typeface="+mn-ea"/>
                <a:cs typeface="+mn-cs"/>
              </a:rPr>
              <a:t>Linking and deep linking</a:t>
            </a:r>
          </a:p>
          <a:p>
            <a:pPr marL="255651" lvl="0" indent="-255651">
              <a:spcAft>
                <a:spcPct val="0"/>
              </a:spcAft>
              <a:buSzPts val="2400"/>
              <a:tabLst/>
            </a:pPr>
            <a:r>
              <a:rPr lang="en-US" sz="2400" kern="1200" dirty="0">
                <a:solidFill>
                  <a:srgbClr val="000000"/>
                </a:solidFill>
                <a:latin typeface="Arial (Body)"/>
                <a:ea typeface="+mn-ea"/>
                <a:cs typeface="+mn-cs"/>
              </a:rPr>
              <a:t>Framing</a:t>
            </a:r>
          </a:p>
        </p:txBody>
      </p:sp>
    </p:spTree>
    <p:extLst>
      <p:ext uri="{BB962C8B-B14F-4D97-AF65-F5344CB8AC3E}">
        <p14:creationId xmlns:p14="http://schemas.microsoft.com/office/powerpoint/2010/main" val="7443469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Trade Secrets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94720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Business procedures, formulas, methods of manufacture and service delivery</a:t>
            </a:r>
          </a:p>
          <a:p>
            <a:pPr marL="255651" lvl="0" indent="-255651">
              <a:spcAft>
                <a:spcPct val="0"/>
              </a:spcAft>
              <a:buSzPts val="2400"/>
              <a:tabLst/>
            </a:pPr>
            <a:r>
              <a:rPr lang="en-US" sz="2400" kern="1200" dirty="0">
                <a:solidFill>
                  <a:srgbClr val="000000"/>
                </a:solidFill>
                <a:latin typeface="Arial (Body)"/>
                <a:ea typeface="+mn-ea"/>
                <a:cs typeface="+mn-cs"/>
              </a:rPr>
              <a:t>May not be unique or novel</a:t>
            </a:r>
          </a:p>
          <a:p>
            <a:pPr marL="255651" lvl="0" indent="-255651">
              <a:spcAft>
                <a:spcPct val="0"/>
              </a:spcAft>
              <a:buSzPts val="2400"/>
              <a:tabLst/>
            </a:pPr>
            <a:r>
              <a:rPr lang="en-US" sz="2400" kern="1200" dirty="0">
                <a:solidFill>
                  <a:srgbClr val="000000"/>
                </a:solidFill>
                <a:latin typeface="Arial (Body)"/>
                <a:ea typeface="+mn-ea"/>
                <a:cs typeface="+mn-cs"/>
              </a:rPr>
              <a:t>Trade secrets are</a:t>
            </a:r>
          </a:p>
          <a:p>
            <a:pPr marL="741553" lvl="1" indent="-284353">
              <a:spcAft>
                <a:spcPct val="0"/>
              </a:spcAft>
              <a:buSzPts val="2400"/>
            </a:pPr>
            <a:r>
              <a:rPr lang="en-US" sz="2400" kern="1200" dirty="0">
                <a:solidFill>
                  <a:srgbClr val="000000"/>
                </a:solidFill>
                <a:latin typeface="Arial (Body)"/>
                <a:ea typeface="+mn-ea"/>
                <a:cs typeface="+mn-cs"/>
              </a:rPr>
              <a:t>(a) secret</a:t>
            </a:r>
          </a:p>
          <a:p>
            <a:pPr marL="741553" lvl="1" indent="-284353">
              <a:spcAft>
                <a:spcPct val="0"/>
              </a:spcAft>
              <a:buSzPts val="2400"/>
            </a:pPr>
            <a:r>
              <a:rPr lang="en-US" sz="2400" kern="1200" dirty="0">
                <a:solidFill>
                  <a:srgbClr val="000000"/>
                </a:solidFill>
                <a:latin typeface="Arial (Body)"/>
                <a:ea typeface="+mn-ea"/>
                <a:cs typeface="+mn-cs"/>
              </a:rPr>
              <a:t>(b) have commercial value to owner</a:t>
            </a:r>
          </a:p>
          <a:p>
            <a:pPr marL="741553" lvl="1" indent="-284353">
              <a:spcAft>
                <a:spcPct val="0"/>
              </a:spcAft>
              <a:buSzPts val="2400"/>
            </a:pPr>
            <a:r>
              <a:rPr lang="en-US" sz="2400" kern="1200" dirty="0">
                <a:solidFill>
                  <a:srgbClr val="000000"/>
                </a:solidFill>
                <a:latin typeface="Arial (Body)"/>
                <a:ea typeface="+mn-ea"/>
                <a:cs typeface="+mn-cs"/>
              </a:rPr>
              <a:t>(c) owner has taken steps to protect</a:t>
            </a:r>
          </a:p>
          <a:p>
            <a:pPr marL="255651" lvl="0" indent="-255651">
              <a:spcAft>
                <a:spcPct val="0"/>
              </a:spcAft>
              <a:buSzPts val="2400"/>
              <a:tabLst/>
            </a:pPr>
            <a:r>
              <a:rPr lang="en-US" sz="2400" kern="1200" dirty="0">
                <a:solidFill>
                  <a:srgbClr val="000000"/>
                </a:solidFill>
                <a:latin typeface="Arial (Body)"/>
                <a:ea typeface="+mn-ea"/>
                <a:cs typeface="+mn-cs"/>
              </a:rPr>
              <a:t>2016 Defend Trade Secrets Act</a:t>
            </a:r>
          </a:p>
        </p:txBody>
      </p:sp>
    </p:spTree>
    <p:extLst>
      <p:ext uri="{BB962C8B-B14F-4D97-AF65-F5344CB8AC3E}">
        <p14:creationId xmlns:p14="http://schemas.microsoft.com/office/powerpoint/2010/main" val="96452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Who Governs the Internet and </a:t>
            </a:r>
            <a:r>
              <a:rPr lang="pt-BR" kern="1200" dirty="0" smtClean="0">
                <a:latin typeface="Times New Roman" panose="02020603050405020304" pitchFamily="18" charset="0"/>
                <a:ea typeface="+mj-ea"/>
                <a:cs typeface="Times New Roman" panose="02020603050405020304" pitchFamily="18" charset="0"/>
              </a:rPr>
              <a:t>E-Commerce</a:t>
            </a:r>
            <a:r>
              <a:rPr lang="en-IN" kern="1200" dirty="0" smtClean="0">
                <a:latin typeface="Times New Roman" panose="02020603050405020304" pitchFamily="18" charset="0"/>
                <a:ea typeface="+mj-ea"/>
                <a:cs typeface="Times New Roman" panose="02020603050405020304" pitchFamily="18" charset="0"/>
              </a:rPr>
              <a:t>?</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23162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Mixed mode environment</a:t>
            </a:r>
          </a:p>
          <a:p>
            <a:pPr marL="741553" lvl="1" indent="-284353">
              <a:spcAft>
                <a:spcPct val="0"/>
              </a:spcAft>
              <a:buSzPts val="2400"/>
            </a:pPr>
            <a:r>
              <a:rPr lang="en-US" sz="2400" kern="1200" dirty="0">
                <a:solidFill>
                  <a:srgbClr val="000000"/>
                </a:solidFill>
                <a:latin typeface="Arial (Body)"/>
                <a:ea typeface="+mn-ea"/>
                <a:cs typeface="+mn-cs"/>
              </a:rPr>
              <a:t>Self-regulation, through variety of Internet policy and technical bodies, co-exists with limited government regulation</a:t>
            </a:r>
          </a:p>
          <a:p>
            <a:pPr marL="255651" lvl="0" indent="-255651">
              <a:spcAft>
                <a:spcPct val="0"/>
              </a:spcAft>
              <a:buSzPts val="2400"/>
              <a:tabLst/>
            </a:pPr>
            <a:r>
              <a:rPr lang="pt-BR" sz="2400" kern="1200" dirty="0" smtClean="0">
                <a:solidFill>
                  <a:srgbClr val="000000"/>
                </a:solidFill>
                <a:latin typeface="Arial (Body)"/>
                <a:ea typeface="+mn-ea"/>
                <a:cs typeface="+mn-cs"/>
              </a:rPr>
              <a:t>I</a:t>
            </a:r>
            <a:r>
              <a:rPr lang="pt-BR" sz="100" kern="1200" dirty="0" smtClean="0">
                <a:solidFill>
                  <a:srgbClr val="000000"/>
                </a:solidFill>
                <a:latin typeface="Arial (Body)"/>
                <a:ea typeface="+mn-ea"/>
                <a:cs typeface="+mn-cs"/>
              </a:rPr>
              <a:t> </a:t>
            </a:r>
            <a:r>
              <a:rPr lang="pt-BR" sz="2400" kern="1200" dirty="0" smtClean="0">
                <a:solidFill>
                  <a:srgbClr val="000000"/>
                </a:solidFill>
                <a:latin typeface="Arial (Body)"/>
                <a:ea typeface="+mn-ea"/>
                <a:cs typeface="+mn-cs"/>
              </a:rPr>
              <a:t>C</a:t>
            </a:r>
            <a:r>
              <a:rPr lang="pt-BR" sz="100" kern="1200" dirty="0" smtClean="0">
                <a:solidFill>
                  <a:srgbClr val="000000"/>
                </a:solidFill>
                <a:latin typeface="Arial (Body)"/>
                <a:ea typeface="+mn-ea"/>
                <a:cs typeface="+mn-cs"/>
              </a:rPr>
              <a:t> </a:t>
            </a:r>
            <a:r>
              <a:rPr lang="pt-BR" sz="2400" kern="1200" dirty="0" smtClean="0">
                <a:solidFill>
                  <a:srgbClr val="000000"/>
                </a:solidFill>
                <a:latin typeface="Arial (Body)"/>
                <a:ea typeface="+mn-ea"/>
                <a:cs typeface="+mn-cs"/>
              </a:rPr>
              <a:t>A</a:t>
            </a:r>
            <a:r>
              <a:rPr lang="pt-BR" sz="100" kern="1200" dirty="0" smtClean="0">
                <a:solidFill>
                  <a:srgbClr val="000000"/>
                </a:solidFill>
                <a:latin typeface="Arial (Body)"/>
                <a:ea typeface="+mn-ea"/>
                <a:cs typeface="+mn-cs"/>
              </a:rPr>
              <a:t> </a:t>
            </a:r>
            <a:r>
              <a:rPr lang="pt-BR" sz="2400" kern="1200" dirty="0" smtClean="0">
                <a:solidFill>
                  <a:srgbClr val="000000"/>
                </a:solidFill>
                <a:latin typeface="Arial (Body)"/>
                <a:ea typeface="+mn-ea"/>
                <a:cs typeface="+mn-cs"/>
              </a:rPr>
              <a:t>N</a:t>
            </a:r>
            <a:r>
              <a:rPr lang="pt-BR" sz="100" kern="1200" dirty="0" smtClean="0">
                <a:solidFill>
                  <a:srgbClr val="000000"/>
                </a:solidFill>
                <a:latin typeface="Arial (Body)"/>
                <a:ea typeface="+mn-ea"/>
                <a:cs typeface="+mn-cs"/>
              </a:rPr>
              <a:t> </a:t>
            </a:r>
            <a:r>
              <a:rPr lang="pt-BR" sz="2400" kern="1200" dirty="0" smtClean="0">
                <a:solidFill>
                  <a:srgbClr val="000000"/>
                </a:solidFill>
                <a:latin typeface="Arial (Body)"/>
                <a:ea typeface="+mn-ea"/>
                <a:cs typeface="+mn-cs"/>
              </a:rPr>
              <a:t>N </a:t>
            </a:r>
            <a:r>
              <a:rPr lang="en-US" sz="2400" kern="1200" dirty="0" smtClean="0">
                <a:solidFill>
                  <a:srgbClr val="000000"/>
                </a:solidFill>
                <a:latin typeface="Arial (Body)"/>
                <a:ea typeface="+mn-ea"/>
                <a:cs typeface="+mn-cs"/>
              </a:rPr>
              <a:t>: </a:t>
            </a:r>
            <a:r>
              <a:rPr lang="en-US" sz="2400" kern="1200" dirty="0">
                <a:solidFill>
                  <a:srgbClr val="000000"/>
                </a:solidFill>
                <a:latin typeface="Arial (Body)"/>
                <a:ea typeface="+mn-ea"/>
                <a:cs typeface="+mn-cs"/>
              </a:rPr>
              <a:t>Domain Name System</a:t>
            </a:r>
          </a:p>
          <a:p>
            <a:pPr marL="255651" lvl="0" indent="-255651">
              <a:spcAft>
                <a:spcPct val="0"/>
              </a:spcAft>
              <a:buSzPts val="2400"/>
              <a:tabLst/>
            </a:pPr>
            <a:r>
              <a:rPr lang="en-US" sz="2400" kern="1200" dirty="0">
                <a:solidFill>
                  <a:srgbClr val="000000"/>
                </a:solidFill>
                <a:latin typeface="Arial (Body)"/>
                <a:ea typeface="+mn-ea"/>
                <a:cs typeface="+mn-cs"/>
              </a:rPr>
              <a:t>Internet can be easily controlled, monitored, and regulated from a central location</a:t>
            </a:r>
          </a:p>
        </p:txBody>
      </p:sp>
    </p:spTree>
    <p:extLst>
      <p:ext uri="{BB962C8B-B14F-4D97-AF65-F5344CB8AC3E}">
        <p14:creationId xmlns:p14="http://schemas.microsoft.com/office/powerpoint/2010/main" val="20698647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Taxation</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61634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Non-local nature of Internet commerce complicates governance and jurisdiction issues</a:t>
            </a:r>
          </a:p>
          <a:p>
            <a:pPr marL="255651" lvl="0" indent="-255651">
              <a:spcAft>
                <a:spcPct val="0"/>
              </a:spcAft>
              <a:buSzPts val="2400"/>
              <a:tabLst/>
            </a:pPr>
            <a:r>
              <a:rPr lang="en-US" sz="2400" kern="1200" dirty="0">
                <a:solidFill>
                  <a:srgbClr val="000000"/>
                </a:solidFill>
                <a:latin typeface="Arial (Body)"/>
                <a:ea typeface="+mn-ea"/>
                <a:cs typeface="+mn-cs"/>
              </a:rPr>
              <a:t>Sales taxes</a:t>
            </a:r>
          </a:p>
          <a:p>
            <a:pPr marL="741553" lvl="1" indent="-284353">
              <a:spcAft>
                <a:spcPct val="0"/>
              </a:spcAft>
              <a:buSzPts val="2400"/>
            </a:pPr>
            <a:r>
              <a:rPr lang="en-US" sz="2400" kern="1200" dirty="0">
                <a:solidFill>
                  <a:srgbClr val="000000"/>
                </a:solidFill>
                <a:latin typeface="Arial (Body)"/>
                <a:ea typeface="+mn-ea"/>
                <a:cs typeface="+mn-cs"/>
              </a:rPr>
              <a:t>Governments in Europe and </a:t>
            </a:r>
            <a:r>
              <a:rPr lang="en-US" sz="2400" kern="1200" dirty="0" smtClean="0">
                <a:solidFill>
                  <a:srgbClr val="000000"/>
                </a:solidFill>
                <a:latin typeface="Arial (Body)"/>
                <a:ea typeface="+mn-ea"/>
                <a:cs typeface="+mn-cs"/>
              </a:rPr>
              <a:t>U.S. </a:t>
            </a:r>
            <a:r>
              <a:rPr lang="en-US" sz="2400" kern="1200" dirty="0">
                <a:solidFill>
                  <a:srgbClr val="000000"/>
                </a:solidFill>
                <a:latin typeface="Arial (Body)"/>
                <a:ea typeface="+mn-ea"/>
                <a:cs typeface="+mn-cs"/>
              </a:rPr>
              <a:t>rely on sales taxes</a:t>
            </a:r>
          </a:p>
          <a:p>
            <a:pPr marL="255651" lvl="0" indent="-255651">
              <a:spcAft>
                <a:spcPct val="0"/>
              </a:spcAft>
              <a:buSzPts val="2400"/>
              <a:tabLst/>
            </a:pPr>
            <a:r>
              <a:rPr lang="en-US" sz="2400" kern="1200" dirty="0" smtClean="0">
                <a:solidFill>
                  <a:srgbClr val="000000"/>
                </a:solidFill>
                <a:latin typeface="Arial (Body)"/>
                <a:ea typeface="+mn-ea"/>
                <a:cs typeface="+mn-cs"/>
              </a:rPr>
              <a:t>M</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 retailing </a:t>
            </a:r>
            <a:r>
              <a:rPr lang="en-US" sz="2400" kern="1200" dirty="0">
                <a:solidFill>
                  <a:srgbClr val="000000"/>
                </a:solidFill>
                <a:latin typeface="Arial (Body)"/>
                <a:ea typeface="+mn-ea"/>
                <a:cs typeface="+mn-cs"/>
              </a:rPr>
              <a:t>tax subsidies</a:t>
            </a:r>
          </a:p>
          <a:p>
            <a:pPr marL="255651" lvl="0" indent="-255651">
              <a:spcAft>
                <a:spcPct val="0"/>
              </a:spcAft>
              <a:buSzPts val="2400"/>
              <a:tabLst/>
            </a:pPr>
            <a:r>
              <a:rPr lang="pt-BR" sz="2400" kern="1200" dirty="0" smtClean="0">
                <a:solidFill>
                  <a:srgbClr val="000000"/>
                </a:solidFill>
                <a:latin typeface="Arial (Body)"/>
                <a:ea typeface="+mn-ea"/>
                <a:cs typeface="+mn-cs"/>
              </a:rPr>
              <a:t>E-commerce </a:t>
            </a:r>
            <a:r>
              <a:rPr lang="en-US" sz="2400" kern="1200" dirty="0" smtClean="0">
                <a:solidFill>
                  <a:srgbClr val="000000"/>
                </a:solidFill>
                <a:latin typeface="Arial (Body)"/>
                <a:ea typeface="+mn-ea"/>
                <a:cs typeface="+mn-cs"/>
              </a:rPr>
              <a:t>tax </a:t>
            </a:r>
            <a:r>
              <a:rPr lang="en-US" sz="2400" kern="1200" dirty="0">
                <a:solidFill>
                  <a:srgbClr val="000000"/>
                </a:solidFill>
                <a:latin typeface="Arial (Body)"/>
                <a:ea typeface="+mn-ea"/>
                <a:cs typeface="+mn-cs"/>
              </a:rPr>
              <a:t>subsidy</a:t>
            </a:r>
          </a:p>
          <a:p>
            <a:pPr marL="255651" lvl="0" indent="-255651">
              <a:spcAft>
                <a:spcPct val="0"/>
              </a:spcAft>
              <a:buSzPts val="2400"/>
              <a:tabLst/>
            </a:pPr>
            <a:r>
              <a:rPr lang="en-US" sz="2400" kern="1200" dirty="0">
                <a:solidFill>
                  <a:srgbClr val="000000"/>
                </a:solidFill>
                <a:latin typeface="Arial (Body)"/>
                <a:ea typeface="+mn-ea"/>
                <a:cs typeface="+mn-cs"/>
              </a:rPr>
              <a:t>Internet Tax Freedom Act</a:t>
            </a:r>
          </a:p>
        </p:txBody>
      </p:sp>
    </p:spTree>
    <p:extLst>
      <p:ext uri="{BB962C8B-B14F-4D97-AF65-F5344CB8AC3E}">
        <p14:creationId xmlns:p14="http://schemas.microsoft.com/office/powerpoint/2010/main" val="1589807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Understanding Ethical, Social, and Political Issues in </a:t>
            </a:r>
            <a:r>
              <a:rPr lang="pt-BR" kern="1200" dirty="0" smtClean="0">
                <a:latin typeface="Times New Roman" panose="02020603050405020304" pitchFamily="18" charset="0"/>
                <a:ea typeface="+mj-ea"/>
                <a:cs typeface="Times New Roman" panose="02020603050405020304" pitchFamily="18" charset="0"/>
              </a:rPr>
              <a:t>E-Commerce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193152"/>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Internet, like other technologies, can:</a:t>
            </a:r>
          </a:p>
          <a:p>
            <a:pPr marL="741553" lvl="1" indent="-284353">
              <a:spcAft>
                <a:spcPct val="0"/>
              </a:spcAft>
              <a:buSzPts val="2400"/>
            </a:pPr>
            <a:r>
              <a:rPr lang="en-US" sz="2400" kern="1200" dirty="0">
                <a:solidFill>
                  <a:srgbClr val="000000"/>
                </a:solidFill>
                <a:latin typeface="Arial (Body)"/>
                <a:ea typeface="+mn-ea"/>
                <a:cs typeface="+mn-cs"/>
              </a:rPr>
              <a:t>Enable new crimes</a:t>
            </a:r>
          </a:p>
          <a:p>
            <a:pPr marL="741553" lvl="1" indent="-284353">
              <a:spcAft>
                <a:spcPct val="0"/>
              </a:spcAft>
              <a:buSzPts val="2400"/>
            </a:pPr>
            <a:r>
              <a:rPr lang="en-US" sz="2400" kern="1200" dirty="0">
                <a:solidFill>
                  <a:srgbClr val="000000"/>
                </a:solidFill>
                <a:latin typeface="Arial (Body)"/>
                <a:ea typeface="+mn-ea"/>
                <a:cs typeface="+mn-cs"/>
              </a:rPr>
              <a:t>Affect environment</a:t>
            </a:r>
          </a:p>
          <a:p>
            <a:pPr marL="741553" lvl="1" indent="-284353">
              <a:spcAft>
                <a:spcPct val="0"/>
              </a:spcAft>
              <a:buSzPts val="2400"/>
            </a:pPr>
            <a:r>
              <a:rPr lang="en-US" sz="2400" kern="1200" dirty="0">
                <a:solidFill>
                  <a:srgbClr val="000000"/>
                </a:solidFill>
                <a:latin typeface="Arial (Body)"/>
                <a:ea typeface="+mn-ea"/>
                <a:cs typeface="+mn-cs"/>
              </a:rPr>
              <a:t>Threaten social </a:t>
            </a:r>
            <a:r>
              <a:rPr lang="en-US" sz="2400" kern="1200" dirty="0" smtClean="0">
                <a:solidFill>
                  <a:srgbClr val="000000"/>
                </a:solidFill>
                <a:latin typeface="Arial (Body)"/>
                <a:ea typeface="+mn-ea"/>
                <a:cs typeface="+mn-cs"/>
              </a:rPr>
              <a:t>values</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Costs and benefits must be carefully considered, especially when there are no clear-cut legal or cultural guidelines</a:t>
            </a:r>
          </a:p>
        </p:txBody>
      </p:sp>
    </p:spTree>
    <p:extLst>
      <p:ext uri="{BB962C8B-B14F-4D97-AF65-F5344CB8AC3E}">
        <p14:creationId xmlns:p14="http://schemas.microsoft.com/office/powerpoint/2010/main" val="36670086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Insight on Business: Internet Sales Tax Battle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70123"/>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altLang="en-US" sz="2400" kern="1200" dirty="0">
                <a:solidFill>
                  <a:srgbClr val="000000"/>
                </a:solidFill>
                <a:latin typeface="Arial (Body)"/>
                <a:ea typeface="+mn-ea"/>
                <a:cs typeface="+mn-cs"/>
              </a:rPr>
              <a:t>Given the nature of the Internet, should sales tax be based on the location of the consumer rather than the seller?</a:t>
            </a:r>
          </a:p>
          <a:p>
            <a:pPr marL="741553" lvl="1" indent="-284353">
              <a:spcAft>
                <a:spcPct val="0"/>
              </a:spcAft>
              <a:buSzPts val="2400"/>
            </a:pPr>
            <a:r>
              <a:rPr lang="en-US" altLang="ja-JP" sz="2400" kern="1200" dirty="0">
                <a:solidFill>
                  <a:srgbClr val="000000"/>
                </a:solidFill>
                <a:latin typeface="Arial (Body)"/>
                <a:cs typeface="+mn-cs"/>
              </a:rPr>
              <a:t>What are the different approaches Amazon has taken with respect to sales taxes?</a:t>
            </a:r>
          </a:p>
          <a:p>
            <a:pPr marL="741553" lvl="1" indent="-284353">
              <a:spcAft>
                <a:spcPct val="0"/>
              </a:spcAft>
              <a:buSzPts val="2400"/>
            </a:pPr>
            <a:r>
              <a:rPr lang="en-US" altLang="en-US" sz="2400" kern="1200" dirty="0">
                <a:solidFill>
                  <a:srgbClr val="000000"/>
                </a:solidFill>
                <a:latin typeface="Arial (Body)"/>
                <a:ea typeface="+mn-ea"/>
                <a:cs typeface="+mn-cs"/>
              </a:rPr>
              <a:t>Are bricks-and-clicks retailers disadvantaged by local sales tax laws?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909761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Net Neutrality</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278064"/>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All Internet activities charged the same rate, regardless of bandwidth used</a:t>
            </a:r>
          </a:p>
          <a:p>
            <a:pPr marL="255651" lvl="0" indent="-255651">
              <a:spcAft>
                <a:spcPct val="0"/>
              </a:spcAft>
              <a:buSzPts val="2400"/>
              <a:tabLst/>
            </a:pPr>
            <a:r>
              <a:rPr lang="en-US" altLang="en-US" sz="2400" kern="1200" dirty="0">
                <a:solidFill>
                  <a:srgbClr val="000000"/>
                </a:solidFill>
                <a:latin typeface="Arial (Body)"/>
                <a:ea typeface="+mn-ea"/>
                <a:cs typeface="+mn-cs"/>
              </a:rPr>
              <a:t>Netflix and YouTube together consume about 50% of bandwidth in United States</a:t>
            </a:r>
          </a:p>
          <a:p>
            <a:pPr marL="255651" lvl="0" indent="-255651">
              <a:spcAft>
                <a:spcPct val="0"/>
              </a:spcAft>
              <a:buSzPts val="2400"/>
              <a:tabLst/>
            </a:pPr>
            <a:r>
              <a:rPr lang="en-US" altLang="en-US" sz="2400" kern="1200" dirty="0">
                <a:solidFill>
                  <a:srgbClr val="000000"/>
                </a:solidFill>
                <a:latin typeface="Arial (Body)"/>
                <a:ea typeface="+mn-ea"/>
                <a:cs typeface="+mn-cs"/>
              </a:rPr>
              <a:t>Prior to 2015, </a:t>
            </a:r>
            <a:r>
              <a:rPr lang="en-US" altLang="en-US" sz="2400" kern="1200" dirty="0" smtClean="0">
                <a:solidFill>
                  <a:srgbClr val="000000"/>
                </a:solidFill>
                <a:latin typeface="Arial (Body)"/>
                <a:ea typeface="+mn-ea"/>
                <a:cs typeface="+mn-cs"/>
              </a:rPr>
              <a:t>I</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P</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 </a:t>
            </a:r>
            <a:r>
              <a:rPr lang="en-US" altLang="en-US" sz="2400" kern="1200" dirty="0">
                <a:solidFill>
                  <a:srgbClr val="000000"/>
                </a:solidFill>
                <a:latin typeface="Arial (Body)"/>
                <a:ea typeface="+mn-ea"/>
                <a:cs typeface="+mn-cs"/>
              </a:rPr>
              <a:t>could throttle high-volume users</a:t>
            </a:r>
          </a:p>
          <a:p>
            <a:pPr marL="255651" lvl="0" indent="-255651">
              <a:spcAft>
                <a:spcPct val="0"/>
              </a:spcAft>
              <a:buSzPts val="2400"/>
              <a:tabLst/>
            </a:pPr>
            <a:r>
              <a:rPr lang="en-US" altLang="en-US" sz="2400" kern="1200" dirty="0">
                <a:solidFill>
                  <a:srgbClr val="000000"/>
                </a:solidFill>
                <a:latin typeface="Arial (Body)"/>
                <a:ea typeface="+mn-ea"/>
                <a:cs typeface="+mn-cs"/>
              </a:rPr>
              <a:t>February 2015, </a:t>
            </a:r>
            <a:r>
              <a:rPr lang="en-US" altLang="en-US" sz="2400" kern="1200" dirty="0" smtClean="0">
                <a:solidFill>
                  <a:srgbClr val="000000"/>
                </a:solidFill>
                <a:latin typeface="Arial (Body)"/>
                <a:ea typeface="+mn-ea"/>
                <a:cs typeface="+mn-cs"/>
              </a:rPr>
              <a:t>F</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C</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C ruled </a:t>
            </a:r>
            <a:r>
              <a:rPr lang="en-US" altLang="en-US" sz="2400" kern="1200" dirty="0">
                <a:solidFill>
                  <a:srgbClr val="000000"/>
                </a:solidFill>
                <a:latin typeface="Arial (Body)"/>
                <a:ea typeface="+mn-ea"/>
                <a:cs typeface="+mn-cs"/>
              </a:rPr>
              <a:t>that broadband </a:t>
            </a:r>
            <a:r>
              <a:rPr lang="en-US" altLang="en-US" sz="2400" kern="1200" dirty="0" smtClean="0">
                <a:solidFill>
                  <a:srgbClr val="000000"/>
                </a:solidFill>
                <a:latin typeface="Arial (Body)"/>
                <a:ea typeface="+mn-ea"/>
                <a:cs typeface="+mn-cs"/>
              </a:rPr>
              <a:t>I</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P</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 </a:t>
            </a:r>
            <a:r>
              <a:rPr lang="en-US" altLang="en-US" sz="2400" kern="1200" dirty="0">
                <a:solidFill>
                  <a:srgbClr val="000000"/>
                </a:solidFill>
                <a:latin typeface="Arial (Body)"/>
                <a:ea typeface="+mn-ea"/>
                <a:cs typeface="+mn-cs"/>
              </a:rPr>
              <a:t>should be viewed and regulated as public utilities</a:t>
            </a:r>
          </a:p>
          <a:p>
            <a:pPr marL="255651" lvl="0" indent="-255651">
              <a:spcAft>
                <a:spcPct val="0"/>
              </a:spcAft>
              <a:buSzPts val="2400"/>
              <a:tabLst/>
            </a:pPr>
            <a:r>
              <a:rPr lang="en-US" sz="2400" kern="1200" dirty="0">
                <a:solidFill>
                  <a:srgbClr val="000000"/>
                </a:solidFill>
                <a:latin typeface="Arial (Body)"/>
                <a:ea typeface="+mn-ea"/>
                <a:cs typeface="+mn-cs"/>
              </a:rPr>
              <a:t>Under Trump administration, net neutrality regulations likely to be repealed</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4234620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Public Safety and Welfare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008759"/>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Protection of </a:t>
            </a:r>
            <a:r>
              <a:rPr lang="en-US" sz="2400" kern="1200" dirty="0" smtClean="0">
                <a:solidFill>
                  <a:srgbClr val="000000"/>
                </a:solidFill>
                <a:latin typeface="Arial (Body)"/>
                <a:ea typeface="+mn-ea"/>
                <a:cs typeface="+mn-cs"/>
              </a:rPr>
              <a:t>children </a:t>
            </a:r>
            <a:r>
              <a:rPr lang="en-US" sz="2400" kern="1200" dirty="0">
                <a:solidFill>
                  <a:srgbClr val="000000"/>
                </a:solidFill>
                <a:latin typeface="Arial (Body)"/>
                <a:ea typeface="+mn-ea"/>
                <a:cs typeface="+mn-cs"/>
              </a:rPr>
              <a:t>against pornography and privacy infringement</a:t>
            </a:r>
          </a:p>
          <a:p>
            <a:pPr marL="741600" lvl="1" indent="-284400">
              <a:spcAft>
                <a:spcPct val="0"/>
              </a:spcAft>
              <a:buSzPts val="2400"/>
              <a:buFontTx/>
              <a:buChar char="–"/>
            </a:pPr>
            <a:r>
              <a:rPr lang="en-US" sz="2400" kern="1200" dirty="0">
                <a:solidFill>
                  <a:srgbClr val="000000"/>
                </a:solidFill>
                <a:latin typeface="Arial (Body)"/>
                <a:ea typeface="+mn-ea"/>
                <a:cs typeface="+mn-cs"/>
              </a:rPr>
              <a:t>Passing legislation that will survive court challenges has proved difficult</a:t>
            </a:r>
          </a:p>
          <a:p>
            <a:pPr marL="255651" lvl="0" indent="-255651">
              <a:spcAft>
                <a:spcPct val="0"/>
              </a:spcAft>
              <a:buSzPts val="2400"/>
              <a:tabLst/>
            </a:pPr>
            <a:r>
              <a:rPr lang="en-US" sz="2400" kern="1200" dirty="0">
                <a:solidFill>
                  <a:srgbClr val="000000"/>
                </a:solidFill>
                <a:latin typeface="Arial (Body)"/>
                <a:ea typeface="+mn-ea"/>
                <a:cs typeface="+mn-cs"/>
              </a:rPr>
              <a:t>Efforts to control gambling and restrict sales of drugs and cigarettes</a:t>
            </a:r>
          </a:p>
          <a:p>
            <a:pPr marL="741553" lvl="1" indent="-284353">
              <a:spcAft>
                <a:spcPct val="0"/>
              </a:spcAft>
              <a:buSzPts val="2400"/>
            </a:pPr>
            <a:r>
              <a:rPr lang="en-US" sz="2400" kern="1200" dirty="0">
                <a:solidFill>
                  <a:srgbClr val="000000"/>
                </a:solidFill>
                <a:latin typeface="Arial (Body)"/>
                <a:ea typeface="+mn-ea"/>
                <a:cs typeface="+mn-cs"/>
              </a:rPr>
              <a:t>Prevent All Cigarette Trafficking Act</a:t>
            </a:r>
          </a:p>
          <a:p>
            <a:pPr marL="741553" lvl="1" indent="-284353">
              <a:spcAft>
                <a:spcPct val="0"/>
              </a:spcAft>
              <a:buSzPts val="2400"/>
            </a:pPr>
            <a:r>
              <a:rPr lang="en-US" sz="2400" kern="1200" dirty="0">
                <a:solidFill>
                  <a:srgbClr val="000000"/>
                </a:solidFill>
                <a:latin typeface="Arial (Body)"/>
                <a:ea typeface="+mn-ea"/>
                <a:cs typeface="+mn-cs"/>
              </a:rPr>
              <a:t>Unlawful Internet Gambling Enforcement Act</a:t>
            </a:r>
          </a:p>
          <a:p>
            <a:pPr marL="741553" lvl="1" indent="-284353">
              <a:spcAft>
                <a:spcPct val="0"/>
              </a:spcAft>
              <a:buSzPts val="2400"/>
            </a:pPr>
            <a:r>
              <a:rPr lang="en-US" sz="2400" kern="1200" dirty="0">
                <a:solidFill>
                  <a:srgbClr val="000000"/>
                </a:solidFill>
                <a:latin typeface="Arial (Body)"/>
                <a:ea typeface="+mn-ea"/>
                <a:cs typeface="+mn-cs"/>
              </a:rPr>
              <a:t>Increase in number of states allowing online gambling</a:t>
            </a:r>
          </a:p>
        </p:txBody>
      </p:sp>
    </p:spTree>
    <p:extLst>
      <p:ext uri="{BB962C8B-B14F-4D97-AF65-F5344CB8AC3E}">
        <p14:creationId xmlns:p14="http://schemas.microsoft.com/office/powerpoint/2010/main" val="8040762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Insight on Society: the Internet Drug Bazaar</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031843"/>
          </a:xfrm>
        </p:spPr>
        <p:txBody>
          <a:bodyPr wrap="square" lIns="91425" tIns="91425" rIns="91425" bIns="91425">
            <a:noAutofit/>
          </a:bodyPr>
          <a:lstStyle/>
          <a:p>
            <a:pPr marL="255651" lvl="0" indent="-255651">
              <a:spcAft>
                <a:spcPct val="0"/>
              </a:spcAft>
              <a:tabLst/>
            </a:pPr>
            <a:r>
              <a:rPr lang="en-US" sz="2200" kern="1200" dirty="0">
                <a:solidFill>
                  <a:srgbClr val="000000"/>
                </a:solidFill>
                <a:latin typeface="Arial (Body)"/>
                <a:ea typeface="+mn-ea"/>
                <a:cs typeface="+mn-cs"/>
              </a:rPr>
              <a:t>Class discussion:</a:t>
            </a:r>
          </a:p>
          <a:p>
            <a:pPr marL="741553" lvl="1" indent="-284353">
              <a:spcAft>
                <a:spcPct val="0"/>
              </a:spcAft>
            </a:pPr>
            <a:r>
              <a:rPr lang="en-US" altLang="en-US" sz="2200" kern="1200" dirty="0" smtClean="0">
                <a:solidFill>
                  <a:srgbClr val="000000"/>
                </a:solidFill>
                <a:latin typeface="Arial (Body)"/>
                <a:ea typeface="+mn-ea"/>
                <a:cs typeface="+mn-cs"/>
              </a:rPr>
              <a:t>What</a:t>
            </a:r>
            <a:r>
              <a:rPr lang="en-US" altLang="ja-JP" sz="2200" kern="1200" dirty="0" smtClean="0">
                <a:solidFill>
                  <a:srgbClr val="000000"/>
                </a:solidFill>
                <a:latin typeface="Arial (Body)"/>
                <a:cs typeface="+mn-cs"/>
              </a:rPr>
              <a:t>’s </a:t>
            </a:r>
            <a:r>
              <a:rPr lang="en-US" altLang="ja-JP" sz="2200" kern="1200" dirty="0">
                <a:solidFill>
                  <a:srgbClr val="000000"/>
                </a:solidFill>
                <a:latin typeface="Arial (Body)"/>
                <a:cs typeface="+mn-cs"/>
              </a:rPr>
              <a:t>wrong with buying prescription drugs online, especially if the prices are lower?</a:t>
            </a:r>
          </a:p>
          <a:p>
            <a:pPr marL="741553" lvl="1" indent="-284353">
              <a:spcAft>
                <a:spcPct val="0"/>
              </a:spcAft>
            </a:pPr>
            <a:r>
              <a:rPr lang="en-US" altLang="en-US" sz="2200" kern="1200" dirty="0">
                <a:solidFill>
                  <a:srgbClr val="000000"/>
                </a:solidFill>
                <a:latin typeface="Arial (Body)"/>
                <a:ea typeface="+mn-ea"/>
                <a:cs typeface="+mn-cs"/>
              </a:rPr>
              <a:t>What are the risks and benefits of online pharmacies?</a:t>
            </a:r>
          </a:p>
          <a:p>
            <a:pPr marL="741553" lvl="1" indent="-284353">
              <a:spcAft>
                <a:spcPct val="0"/>
              </a:spcAft>
            </a:pPr>
            <a:r>
              <a:rPr lang="en-US" altLang="en-US" sz="2200" kern="1200" dirty="0">
                <a:solidFill>
                  <a:srgbClr val="000000"/>
                </a:solidFill>
                <a:latin typeface="Arial (Body)"/>
                <a:ea typeface="+mn-ea"/>
                <a:cs typeface="+mn-cs"/>
              </a:rPr>
              <a:t>Should online pharmacies require a </a:t>
            </a:r>
            <a:r>
              <a:rPr lang="en-US" altLang="en-US" sz="2200" kern="1200" dirty="0" smtClean="0">
                <a:solidFill>
                  <a:srgbClr val="000000"/>
                </a:solidFill>
                <a:latin typeface="Arial (Body)"/>
                <a:ea typeface="+mn-ea"/>
                <a:cs typeface="+mn-cs"/>
              </a:rPr>
              <a:t>physician</a:t>
            </a:r>
            <a:r>
              <a:rPr lang="en-US" altLang="ja-JP" sz="2200" kern="1200" dirty="0" smtClean="0">
                <a:solidFill>
                  <a:srgbClr val="000000"/>
                </a:solidFill>
                <a:latin typeface="Arial (Body)"/>
                <a:cs typeface="+mn-cs"/>
              </a:rPr>
              <a:t>’s </a:t>
            </a:r>
            <a:r>
              <a:rPr lang="en-US" altLang="ja-JP" sz="2200" kern="1200" dirty="0">
                <a:solidFill>
                  <a:srgbClr val="000000"/>
                </a:solidFill>
                <a:latin typeface="Arial (Body)"/>
                <a:cs typeface="+mn-cs"/>
              </a:rPr>
              <a:t>prescription?</a:t>
            </a:r>
          </a:p>
          <a:p>
            <a:pPr marL="741553" lvl="1" indent="-284353">
              <a:spcAft>
                <a:spcPct val="0"/>
              </a:spcAft>
            </a:pPr>
            <a:r>
              <a:rPr lang="en-US" altLang="en-US" sz="2200" kern="1200" dirty="0">
                <a:solidFill>
                  <a:srgbClr val="000000"/>
                </a:solidFill>
                <a:latin typeface="Arial (Body)"/>
                <a:ea typeface="+mn-ea"/>
                <a:cs typeface="+mn-cs"/>
              </a:rPr>
              <a:t>How do online pharmacies challenge the traditional business model of pharmacies and drug firms?</a:t>
            </a:r>
          </a:p>
          <a:p>
            <a:pPr marL="741553" lvl="1" indent="-284353">
              <a:spcAft>
                <a:spcPct val="0"/>
              </a:spcAft>
            </a:pPr>
            <a:r>
              <a:rPr lang="en-US" altLang="en-US" sz="2200" kern="1200" dirty="0">
                <a:solidFill>
                  <a:srgbClr val="000000"/>
                </a:solidFill>
                <a:latin typeface="Arial (Body)"/>
                <a:ea typeface="+mn-ea"/>
                <a:cs typeface="+mn-cs"/>
              </a:rPr>
              <a:t>What are the challenges in regulating online </a:t>
            </a:r>
            <a:r>
              <a:rPr lang="en-US" altLang="en-US" sz="2200" kern="1200" dirty="0" smtClean="0">
                <a:solidFill>
                  <a:srgbClr val="000000"/>
                </a:solidFill>
                <a:latin typeface="Arial (Body)"/>
                <a:ea typeface="+mn-ea"/>
                <a:cs typeface="+mn-cs"/>
              </a:rPr>
              <a:t>pharmacies?</a:t>
            </a:r>
            <a:endParaRPr lang="en-US" altLang="en-US" sz="2200" kern="1200" dirty="0">
              <a:solidFill>
                <a:srgbClr val="000000"/>
              </a:solidFill>
              <a:latin typeface="Arial (Body)"/>
              <a:ea typeface="+mn-ea"/>
              <a:cs typeface="+mn-cs"/>
            </a:endParaRPr>
          </a:p>
          <a:p>
            <a:pPr marL="741553" lvl="1" indent="-284353">
              <a:spcAft>
                <a:spcPct val="0"/>
              </a:spcAft>
            </a:pPr>
            <a:r>
              <a:rPr lang="en-US" altLang="en-US" sz="2200" kern="1200" dirty="0">
                <a:solidFill>
                  <a:srgbClr val="000000"/>
                </a:solidFill>
                <a:latin typeface="Arial (Body)"/>
                <a:ea typeface="+mn-ea"/>
                <a:cs typeface="+mn-cs"/>
              </a:rPr>
              <a:t>Who benefits and who loses from online pharmacies</a:t>
            </a:r>
            <a:r>
              <a:rPr lang="en-US" altLang="en-US" sz="2200" kern="1200" dirty="0" smtClean="0">
                <a:solidFill>
                  <a:srgbClr val="000000"/>
                </a:solidFill>
                <a:latin typeface="Arial (Body)"/>
                <a:ea typeface="+mn-ea"/>
                <a:cs typeface="+mn-cs"/>
              </a:rPr>
              <a:t>?</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15388409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Careers in </a:t>
            </a:r>
            <a:r>
              <a:rPr lang="pt-BR" kern="1200" dirty="0" smtClean="0">
                <a:latin typeface="Times New Roman" panose="02020603050405020304" pitchFamily="18" charset="0"/>
                <a:ea typeface="+mj-ea"/>
                <a:cs typeface="Times New Roman" panose="02020603050405020304" pitchFamily="18" charset="0"/>
              </a:rPr>
              <a:t>E-Commerce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23904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Position: </a:t>
            </a:r>
            <a:r>
              <a:rPr lang="pt-BR" sz="2400" kern="1200" dirty="0" smtClean="0">
                <a:solidFill>
                  <a:srgbClr val="000000"/>
                </a:solidFill>
                <a:latin typeface="Arial (Body)"/>
                <a:ea typeface="+mn-ea"/>
                <a:cs typeface="+mn-cs"/>
              </a:rPr>
              <a:t>E-commerce </a:t>
            </a:r>
            <a:r>
              <a:rPr lang="en-US" sz="2400" kern="1200" dirty="0" smtClean="0">
                <a:solidFill>
                  <a:srgbClr val="000000"/>
                </a:solidFill>
                <a:latin typeface="Arial (Body)"/>
                <a:ea typeface="+mn-ea"/>
                <a:cs typeface="+mn-cs"/>
              </a:rPr>
              <a:t>Privacy </a:t>
            </a:r>
            <a:r>
              <a:rPr lang="en-US" sz="2400" kern="1200" dirty="0">
                <a:solidFill>
                  <a:srgbClr val="000000"/>
                </a:solidFill>
                <a:latin typeface="Arial (Body)"/>
                <a:ea typeface="+mn-ea"/>
                <a:cs typeface="+mn-cs"/>
              </a:rPr>
              <a:t>Research Associate</a:t>
            </a:r>
          </a:p>
          <a:p>
            <a:pPr marL="255651" lvl="0" indent="-255651">
              <a:spcAft>
                <a:spcPct val="0"/>
              </a:spcAft>
              <a:buSzPts val="2400"/>
              <a:tabLst/>
            </a:pPr>
            <a:r>
              <a:rPr lang="en-US" sz="2400" kern="1200" dirty="0">
                <a:solidFill>
                  <a:srgbClr val="000000"/>
                </a:solidFill>
                <a:latin typeface="Arial (Body)"/>
                <a:ea typeface="+mn-ea"/>
                <a:cs typeface="+mn-cs"/>
              </a:rPr>
              <a:t>Qualification/Skills</a:t>
            </a:r>
          </a:p>
          <a:p>
            <a:pPr marL="255651" lvl="0" indent="-255651">
              <a:spcAft>
                <a:spcPct val="0"/>
              </a:spcAft>
              <a:buSzPts val="2400"/>
              <a:tabLst/>
            </a:pPr>
            <a:r>
              <a:rPr lang="en-US" sz="2400" kern="1200" dirty="0">
                <a:solidFill>
                  <a:srgbClr val="000000"/>
                </a:solidFill>
                <a:latin typeface="Arial (Body)"/>
                <a:ea typeface="+mn-ea"/>
                <a:cs typeface="+mn-cs"/>
              </a:rPr>
              <a:t>Preparing for the Interview</a:t>
            </a:r>
          </a:p>
          <a:p>
            <a:pPr marL="255651" lvl="0" indent="-255651">
              <a:spcAft>
                <a:spcPct val="0"/>
              </a:spcAft>
              <a:buSzPts val="2400"/>
              <a:tabLst/>
            </a:pPr>
            <a:r>
              <a:rPr lang="en-US" sz="2400" kern="1200" dirty="0">
                <a:solidFill>
                  <a:srgbClr val="000000"/>
                </a:solidFill>
                <a:latin typeface="Arial (Body)"/>
                <a:ea typeface="+mn-ea"/>
                <a:cs typeface="+mn-cs"/>
              </a:rPr>
              <a:t>Possible Interview Questions</a:t>
            </a:r>
          </a:p>
        </p:txBody>
      </p:sp>
    </p:spTree>
    <p:extLst>
      <p:ext uri="{BB962C8B-B14F-4D97-AF65-F5344CB8AC3E}">
        <p14:creationId xmlns:p14="http://schemas.microsoft.com/office/powerpoint/2010/main" val="8590449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r>
              <a:rPr lang="en-US" dirty="0" smtClean="0">
                <a:latin typeface="Times New Roman" panose="02020603050405020304" pitchFamily="18" charset="0"/>
              </a:rPr>
              <a:t>Copyright </a:t>
            </a:r>
            <a:endParaRPr lang="en-US" sz="2000" b="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A Model for Organizing the Issues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270096"/>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Issues raised by Internet and </a:t>
            </a:r>
            <a:r>
              <a:rPr lang="en-US" sz="2400" kern="1200" dirty="0" smtClean="0">
                <a:solidFill>
                  <a:srgbClr val="000000"/>
                </a:solidFill>
                <a:latin typeface="Arial (Body)"/>
                <a:ea typeface="+mn-ea"/>
                <a:cs typeface="+mn-cs"/>
              </a:rPr>
              <a:t>e-commerce </a:t>
            </a:r>
            <a:r>
              <a:rPr lang="en-US" sz="2400" kern="1200" dirty="0">
                <a:solidFill>
                  <a:srgbClr val="000000"/>
                </a:solidFill>
                <a:latin typeface="Arial (Body)"/>
                <a:ea typeface="+mn-ea"/>
                <a:cs typeface="+mn-cs"/>
              </a:rPr>
              <a:t>can be viewed at individual, social, and political levels</a:t>
            </a:r>
          </a:p>
          <a:p>
            <a:pPr marL="255651" lvl="0" indent="-255651">
              <a:spcAft>
                <a:spcPct val="0"/>
              </a:spcAft>
              <a:buSzPts val="2400"/>
              <a:tabLst/>
            </a:pPr>
            <a:r>
              <a:rPr lang="en-US" sz="2400" kern="1200" dirty="0">
                <a:solidFill>
                  <a:srgbClr val="000000"/>
                </a:solidFill>
                <a:latin typeface="Arial (Body)"/>
                <a:ea typeface="+mn-ea"/>
                <a:cs typeface="+mn-cs"/>
              </a:rPr>
              <a:t>Four major categories of issues:</a:t>
            </a:r>
          </a:p>
          <a:p>
            <a:pPr marL="741553" lvl="1" indent="-284353">
              <a:spcAft>
                <a:spcPct val="0"/>
              </a:spcAft>
              <a:buSzPts val="2400"/>
            </a:pPr>
            <a:r>
              <a:rPr lang="en-US" sz="2400" kern="1200" dirty="0">
                <a:solidFill>
                  <a:srgbClr val="000000"/>
                </a:solidFill>
                <a:latin typeface="Arial (Body)"/>
                <a:ea typeface="+mn-ea"/>
                <a:cs typeface="+mn-cs"/>
              </a:rPr>
              <a:t>Information rights</a:t>
            </a:r>
          </a:p>
          <a:p>
            <a:pPr marL="741553" lvl="1" indent="-284353">
              <a:spcAft>
                <a:spcPct val="0"/>
              </a:spcAft>
              <a:buSzPts val="2400"/>
            </a:pPr>
            <a:r>
              <a:rPr lang="en-US" sz="2400" kern="1200" dirty="0">
                <a:solidFill>
                  <a:srgbClr val="000000"/>
                </a:solidFill>
                <a:latin typeface="Arial (Body)"/>
                <a:ea typeface="+mn-ea"/>
                <a:cs typeface="+mn-cs"/>
              </a:rPr>
              <a:t>Property rights</a:t>
            </a:r>
          </a:p>
          <a:p>
            <a:pPr marL="741553" lvl="1" indent="-284353">
              <a:spcAft>
                <a:spcPct val="0"/>
              </a:spcAft>
              <a:buSzPts val="2400"/>
            </a:pPr>
            <a:r>
              <a:rPr lang="en-US" sz="2400" kern="1200" dirty="0">
                <a:solidFill>
                  <a:srgbClr val="000000"/>
                </a:solidFill>
                <a:latin typeface="Arial (Body)"/>
                <a:ea typeface="+mn-ea"/>
                <a:cs typeface="+mn-cs"/>
              </a:rPr>
              <a:t>Governance</a:t>
            </a:r>
          </a:p>
          <a:p>
            <a:pPr marL="741553" lvl="1" indent="-284353">
              <a:spcAft>
                <a:spcPct val="0"/>
              </a:spcAft>
              <a:buSzPts val="2400"/>
            </a:pPr>
            <a:r>
              <a:rPr lang="en-US" sz="2400" kern="1200" dirty="0">
                <a:solidFill>
                  <a:srgbClr val="000000"/>
                </a:solidFill>
                <a:latin typeface="Arial (Body)"/>
                <a:ea typeface="+mn-ea"/>
                <a:cs typeface="+mn-cs"/>
              </a:rPr>
              <a:t>Public safety and welfare</a:t>
            </a:r>
          </a:p>
        </p:txBody>
      </p:sp>
    </p:spTree>
    <p:extLst>
      <p:ext uri="{BB962C8B-B14F-4D97-AF65-F5344CB8AC3E}">
        <p14:creationId xmlns:p14="http://schemas.microsoft.com/office/powerpoint/2010/main" val="333634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Figure 8.1 The Moral Dimensions of an Internet Society</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3" descr="A diagram shows the moral dimensions of an Internet society. A bull’s-eye diagram has the center labeled The Internet and E-commerce. From the center to periphery, three surrounding circles are labeled Ethical issues at individual, Social issues and society, and Political issues and polity. The area surrounding the circles is divided into four quadrants. Top left quadrant is labeled Information rights. Top right quadrant is labeled Property rights. Bottom right quadrant is labeled as Governance, and bottom left quadrant is labeled as Public safety and welfa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604" y="1693172"/>
            <a:ext cx="6730792" cy="4399707"/>
          </a:xfrm>
          <a:prstGeom prst="rect">
            <a:avLst/>
          </a:prstGeom>
        </p:spPr>
      </p:pic>
    </p:spTree>
    <p:extLst>
      <p:ext uri="{BB962C8B-B14F-4D97-AF65-F5344CB8AC3E}">
        <p14:creationId xmlns:p14="http://schemas.microsoft.com/office/powerpoint/2010/main" val="3040156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Basic Ethical Concepts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tabLst/>
            </a:pPr>
            <a:r>
              <a:rPr lang="en-US" sz="2000" kern="1200" dirty="0">
                <a:solidFill>
                  <a:srgbClr val="000000"/>
                </a:solidFill>
                <a:latin typeface="Arial (Body)"/>
                <a:ea typeface="+mn-ea"/>
                <a:cs typeface="+mn-cs"/>
              </a:rPr>
              <a:t>Ethics</a:t>
            </a:r>
          </a:p>
          <a:p>
            <a:pPr marL="741553" lvl="1" indent="-284353">
              <a:spcAft>
                <a:spcPct val="0"/>
              </a:spcAft>
            </a:pPr>
            <a:r>
              <a:rPr lang="en-US" sz="2000" kern="1200" dirty="0">
                <a:solidFill>
                  <a:srgbClr val="000000"/>
                </a:solidFill>
                <a:latin typeface="Arial (Body)"/>
                <a:ea typeface="+mn-ea"/>
                <a:cs typeface="+mn-cs"/>
              </a:rPr>
              <a:t>Study of principles used to determine right and wrong courses of action</a:t>
            </a:r>
          </a:p>
          <a:p>
            <a:pPr marL="255651" lvl="0" indent="-255651">
              <a:spcAft>
                <a:spcPct val="0"/>
              </a:spcAft>
              <a:tabLst/>
            </a:pPr>
            <a:r>
              <a:rPr lang="en-US" sz="2000" kern="1200" dirty="0">
                <a:solidFill>
                  <a:srgbClr val="000000"/>
                </a:solidFill>
                <a:latin typeface="Arial (Body)"/>
                <a:ea typeface="+mn-ea"/>
                <a:cs typeface="+mn-cs"/>
              </a:rPr>
              <a:t>Responsibility</a:t>
            </a:r>
          </a:p>
          <a:p>
            <a:pPr marL="255651" lvl="0" indent="-255651">
              <a:spcAft>
                <a:spcPct val="0"/>
              </a:spcAft>
              <a:tabLst/>
            </a:pPr>
            <a:r>
              <a:rPr lang="en-US" sz="2000" kern="1200" dirty="0">
                <a:solidFill>
                  <a:srgbClr val="000000"/>
                </a:solidFill>
                <a:latin typeface="Arial (Body)"/>
                <a:ea typeface="+mn-ea"/>
                <a:cs typeface="+mn-cs"/>
              </a:rPr>
              <a:t>Accountability</a:t>
            </a:r>
          </a:p>
          <a:p>
            <a:pPr marL="255651" lvl="0" indent="-255651">
              <a:spcAft>
                <a:spcPct val="0"/>
              </a:spcAft>
              <a:tabLst/>
            </a:pPr>
            <a:r>
              <a:rPr lang="en-US" sz="2000" kern="1200" dirty="0">
                <a:solidFill>
                  <a:srgbClr val="000000"/>
                </a:solidFill>
                <a:latin typeface="Arial (Body)"/>
                <a:ea typeface="+mn-ea"/>
                <a:cs typeface="+mn-cs"/>
              </a:rPr>
              <a:t>Liability</a:t>
            </a:r>
          </a:p>
          <a:p>
            <a:pPr marL="741553" lvl="1" indent="-284353">
              <a:spcAft>
                <a:spcPct val="0"/>
              </a:spcAft>
            </a:pPr>
            <a:r>
              <a:rPr lang="en-US" sz="2000" kern="1200" dirty="0">
                <a:solidFill>
                  <a:srgbClr val="000000"/>
                </a:solidFill>
                <a:latin typeface="Arial (Body)"/>
                <a:ea typeface="+mn-ea"/>
                <a:cs typeface="+mn-cs"/>
              </a:rPr>
              <a:t>Laws permitting individuals to recover damages</a:t>
            </a:r>
          </a:p>
          <a:p>
            <a:pPr marL="255651" lvl="0" indent="-255651">
              <a:spcAft>
                <a:spcPct val="0"/>
              </a:spcAft>
              <a:tabLst/>
            </a:pPr>
            <a:r>
              <a:rPr lang="en-US" sz="2000" kern="1200" dirty="0">
                <a:solidFill>
                  <a:srgbClr val="000000"/>
                </a:solidFill>
                <a:latin typeface="Arial (Body)"/>
                <a:ea typeface="+mn-ea"/>
                <a:cs typeface="+mn-cs"/>
              </a:rPr>
              <a:t>Due process</a:t>
            </a:r>
          </a:p>
          <a:p>
            <a:pPr marL="741553" lvl="1" indent="-284353">
              <a:spcAft>
                <a:spcPct val="0"/>
              </a:spcAft>
            </a:pPr>
            <a:r>
              <a:rPr lang="en-US" sz="2000" kern="1200" dirty="0">
                <a:solidFill>
                  <a:srgbClr val="000000"/>
                </a:solidFill>
                <a:latin typeface="Arial (Body)"/>
                <a:ea typeface="+mn-ea"/>
                <a:cs typeface="+mn-cs"/>
              </a:rPr>
              <a:t>Laws are known, understood</a:t>
            </a:r>
          </a:p>
          <a:p>
            <a:pPr marL="741553" lvl="1" indent="-284353">
              <a:spcAft>
                <a:spcPct val="0"/>
              </a:spcAft>
            </a:pPr>
            <a:r>
              <a:rPr lang="en-US" sz="2000" kern="1200" dirty="0">
                <a:solidFill>
                  <a:srgbClr val="000000"/>
                </a:solidFill>
                <a:latin typeface="Arial (Body)"/>
                <a:ea typeface="+mn-ea"/>
                <a:cs typeface="+mn-cs"/>
              </a:rPr>
              <a:t>Ability to appeal to higher authorities to ensure laws applied correctly</a:t>
            </a:r>
          </a:p>
        </p:txBody>
      </p:sp>
    </p:spTree>
    <p:extLst>
      <p:ext uri="{BB962C8B-B14F-4D97-AF65-F5344CB8AC3E}">
        <p14:creationId xmlns:p14="http://schemas.microsoft.com/office/powerpoint/2010/main" val="4261994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Analyzing Ethical Dilemmas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idx="1"/>
          </p:nvPr>
        </p:nvSpPr>
        <p:spPr>
          <a:xfrm>
            <a:off x="457200" y="1600201"/>
            <a:ext cx="8229600" cy="542108"/>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Process for analyzing ethical dilemmas</a:t>
            </a:r>
            <a:r>
              <a:rPr lang="en-US" sz="2400" kern="1200" dirty="0" smtClean="0">
                <a:solidFill>
                  <a:srgbClr val="000000"/>
                </a:solidFill>
                <a:latin typeface="Arial (Body)"/>
                <a:ea typeface="+mn-ea"/>
                <a:cs typeface="+mn-cs"/>
              </a:rPr>
              <a:t>:</a:t>
            </a:r>
            <a:endParaRPr lang="en-US" sz="2400" kern="1200" dirty="0">
              <a:solidFill>
                <a:srgbClr val="000000"/>
              </a:solidFill>
              <a:latin typeface="Arial (Body)"/>
              <a:ea typeface="+mn-ea"/>
              <a:cs typeface="+mn-cs"/>
            </a:endParaRPr>
          </a:p>
        </p:txBody>
      </p:sp>
      <p:sp>
        <p:nvSpPr>
          <p:cNvPr id="4" name="Content Placeholder 3"/>
          <p:cNvSpPr>
            <a:spLocks noGrp="1"/>
          </p:cNvSpPr>
          <p:nvPr>
            <p:ph idx="13"/>
          </p:nvPr>
        </p:nvSpPr>
        <p:spPr>
          <a:xfrm>
            <a:off x="457200" y="2286002"/>
            <a:ext cx="8229600" cy="3840162"/>
          </a:xfrm>
        </p:spPr>
        <p:txBody>
          <a:bodyPr/>
          <a:lstStyle/>
          <a:p>
            <a:pPr marL="741553" lvl="1" indent="-428371">
              <a:spcAft>
                <a:spcPct val="0"/>
              </a:spcAft>
              <a:buSzPts val="2400"/>
              <a:buFont typeface="+mj-lt"/>
              <a:buAutoNum type="arabicPeriod"/>
            </a:pPr>
            <a:r>
              <a:rPr lang="en-US" sz="2400" kern="1200" dirty="0">
                <a:solidFill>
                  <a:srgbClr val="000000"/>
                </a:solidFill>
                <a:latin typeface="Arial (Body)"/>
              </a:rPr>
              <a:t>Identify and clearly describe the facts</a:t>
            </a:r>
          </a:p>
          <a:p>
            <a:pPr marL="741553" lvl="1" indent="-428371">
              <a:spcAft>
                <a:spcPct val="0"/>
              </a:spcAft>
              <a:buSzPts val="2400"/>
              <a:buFont typeface="+mj-lt"/>
              <a:buAutoNum type="arabicPeriod"/>
            </a:pPr>
            <a:r>
              <a:rPr lang="en-US" sz="2400" kern="1200" dirty="0">
                <a:solidFill>
                  <a:srgbClr val="000000"/>
                </a:solidFill>
                <a:latin typeface="Arial (Body)"/>
              </a:rPr>
              <a:t>Define the conflict or dilemma and identify the higher-order values involved</a:t>
            </a:r>
          </a:p>
          <a:p>
            <a:pPr marL="741553" lvl="1" indent="-428371">
              <a:spcAft>
                <a:spcPct val="0"/>
              </a:spcAft>
              <a:buSzPts val="2400"/>
              <a:buFont typeface="+mj-lt"/>
              <a:buAutoNum type="arabicPeriod"/>
            </a:pPr>
            <a:r>
              <a:rPr lang="en-US" sz="2400" kern="1200" dirty="0">
                <a:solidFill>
                  <a:srgbClr val="000000"/>
                </a:solidFill>
                <a:latin typeface="Arial (Body)"/>
              </a:rPr>
              <a:t>Identify the stakeholders</a:t>
            </a:r>
          </a:p>
          <a:p>
            <a:pPr marL="741553" lvl="1" indent="-428371">
              <a:spcAft>
                <a:spcPct val="0"/>
              </a:spcAft>
              <a:buSzPts val="2400"/>
              <a:buFont typeface="+mj-lt"/>
              <a:buAutoNum type="arabicPeriod"/>
            </a:pPr>
            <a:r>
              <a:rPr lang="en-US" sz="2400" kern="1200" dirty="0">
                <a:solidFill>
                  <a:srgbClr val="000000"/>
                </a:solidFill>
                <a:latin typeface="Arial (Body)"/>
              </a:rPr>
              <a:t>Identify the options that you can reasonably take</a:t>
            </a:r>
          </a:p>
          <a:p>
            <a:pPr marL="741553" lvl="1" indent="-428371">
              <a:spcAft>
                <a:spcPct val="0"/>
              </a:spcAft>
              <a:buSzPts val="2400"/>
              <a:buFont typeface="+mj-lt"/>
              <a:buAutoNum type="arabicPeriod"/>
            </a:pPr>
            <a:r>
              <a:rPr lang="en-US" sz="2400" kern="1200" dirty="0">
                <a:solidFill>
                  <a:srgbClr val="000000"/>
                </a:solidFill>
                <a:latin typeface="Arial (Body)"/>
              </a:rPr>
              <a:t>Identify the potential consequences of your </a:t>
            </a:r>
            <a:r>
              <a:rPr lang="en-US" sz="2400" kern="1200" dirty="0" smtClean="0">
                <a:solidFill>
                  <a:srgbClr val="000000"/>
                </a:solidFill>
                <a:latin typeface="Arial (Body)"/>
              </a:rPr>
              <a:t>options</a:t>
            </a:r>
            <a:endParaRPr lang="en-US" sz="2400" kern="1200" dirty="0">
              <a:solidFill>
                <a:srgbClr val="000000"/>
              </a:solidFill>
              <a:latin typeface="Arial (Body)"/>
            </a:endParaRPr>
          </a:p>
        </p:txBody>
      </p:sp>
    </p:spTree>
    <p:extLst>
      <p:ext uri="{BB962C8B-B14F-4D97-AF65-F5344CB8AC3E}">
        <p14:creationId xmlns:p14="http://schemas.microsoft.com/office/powerpoint/2010/main" val="3596503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Candidate Ethical Principles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defRPr/>
            </a:pPr>
            <a:r>
              <a:rPr lang="en-US" sz="2400" kern="1200" dirty="0">
                <a:solidFill>
                  <a:srgbClr val="000000"/>
                </a:solidFill>
                <a:latin typeface="Arial (Body)"/>
                <a:ea typeface="+mn-ea"/>
                <a:cs typeface="+mn-cs"/>
              </a:rPr>
              <a:t>Golden Rule</a:t>
            </a:r>
          </a:p>
          <a:p>
            <a:pPr marL="255651" lvl="0" indent="-255651">
              <a:spcAft>
                <a:spcPct val="0"/>
              </a:spcAft>
              <a:buSzPts val="2400"/>
              <a:tabLst/>
              <a:defRPr/>
            </a:pPr>
            <a:r>
              <a:rPr lang="en-US" sz="2400" kern="1200" dirty="0">
                <a:solidFill>
                  <a:srgbClr val="000000"/>
                </a:solidFill>
                <a:latin typeface="Arial (Body)"/>
                <a:ea typeface="+mn-ea"/>
                <a:cs typeface="+mn-cs"/>
              </a:rPr>
              <a:t>Universalism</a:t>
            </a:r>
          </a:p>
          <a:p>
            <a:pPr marL="255651" lvl="0" indent="-255651">
              <a:spcAft>
                <a:spcPct val="0"/>
              </a:spcAft>
              <a:buSzPts val="2400"/>
              <a:tabLst/>
              <a:defRPr/>
            </a:pPr>
            <a:r>
              <a:rPr lang="en-US" sz="2400" kern="1200" dirty="0">
                <a:solidFill>
                  <a:srgbClr val="000000"/>
                </a:solidFill>
                <a:latin typeface="Arial (Body)"/>
                <a:ea typeface="+mn-ea"/>
                <a:cs typeface="+mn-cs"/>
              </a:rPr>
              <a:t>Slippery Slope</a:t>
            </a:r>
          </a:p>
          <a:p>
            <a:pPr marL="255651" lvl="0" indent="-255651">
              <a:spcAft>
                <a:spcPct val="0"/>
              </a:spcAft>
              <a:buSzPts val="2400"/>
              <a:tabLst/>
              <a:defRPr/>
            </a:pPr>
            <a:r>
              <a:rPr lang="en-US" sz="2400" kern="1200" dirty="0">
                <a:solidFill>
                  <a:srgbClr val="000000"/>
                </a:solidFill>
                <a:latin typeface="Arial (Body)"/>
                <a:ea typeface="+mn-ea"/>
                <a:cs typeface="+mn-cs"/>
              </a:rPr>
              <a:t>Collective Utilitarian Principle</a:t>
            </a:r>
          </a:p>
          <a:p>
            <a:pPr marL="255651" lvl="0" indent="-255651">
              <a:spcAft>
                <a:spcPct val="0"/>
              </a:spcAft>
              <a:buSzPts val="2400"/>
              <a:tabLst/>
              <a:defRPr/>
            </a:pPr>
            <a:r>
              <a:rPr lang="en-US" sz="2400" kern="1200" dirty="0">
                <a:solidFill>
                  <a:srgbClr val="000000"/>
                </a:solidFill>
                <a:latin typeface="Arial (Body)"/>
                <a:ea typeface="+mn-ea"/>
                <a:cs typeface="+mn-cs"/>
              </a:rPr>
              <a:t>Risk Aversion</a:t>
            </a:r>
          </a:p>
          <a:p>
            <a:pPr marL="255651" lvl="0" indent="-255651">
              <a:spcAft>
                <a:spcPct val="0"/>
              </a:spcAft>
              <a:buSzPts val="2400"/>
              <a:tabLst/>
              <a:defRPr/>
            </a:pPr>
            <a:r>
              <a:rPr lang="en-US" sz="2400" kern="1200" dirty="0">
                <a:solidFill>
                  <a:srgbClr val="000000"/>
                </a:solidFill>
                <a:latin typeface="Arial (Body)"/>
                <a:ea typeface="+mn-ea"/>
                <a:cs typeface="+mn-cs"/>
              </a:rPr>
              <a:t>No Free Lunch</a:t>
            </a:r>
          </a:p>
          <a:p>
            <a:pPr marL="255651" lvl="0" indent="-255651">
              <a:spcAft>
                <a:spcPct val="0"/>
              </a:spcAft>
              <a:buSzPts val="2400"/>
              <a:tabLst/>
              <a:defRPr/>
            </a:pPr>
            <a:r>
              <a:rPr lang="en-US" sz="2400" kern="1200" dirty="0">
                <a:solidFill>
                  <a:srgbClr val="000000"/>
                </a:solidFill>
                <a:latin typeface="Arial (Body)"/>
                <a:ea typeface="+mn-ea"/>
                <a:cs typeface="+mn-cs"/>
              </a:rPr>
              <a:t>The </a:t>
            </a:r>
            <a:r>
              <a:rPr lang="en-US" sz="2400" b="1" kern="1200" dirty="0">
                <a:solidFill>
                  <a:srgbClr val="000000"/>
                </a:solidFill>
                <a:latin typeface="Arial (Body)"/>
                <a:ea typeface="+mn-ea"/>
                <a:cs typeface="+mn-cs"/>
              </a:rPr>
              <a:t>New York Times </a:t>
            </a:r>
            <a:r>
              <a:rPr lang="en-US" sz="2400" kern="1200" dirty="0">
                <a:solidFill>
                  <a:srgbClr val="000000"/>
                </a:solidFill>
                <a:latin typeface="Arial (Body)"/>
                <a:ea typeface="+mn-ea"/>
                <a:cs typeface="+mn-cs"/>
              </a:rPr>
              <a:t>Test</a:t>
            </a:r>
          </a:p>
          <a:p>
            <a:pPr marL="255651" lvl="0" indent="-255651">
              <a:spcAft>
                <a:spcPct val="0"/>
              </a:spcAft>
              <a:buSzPts val="2400"/>
              <a:tabLst/>
              <a:defRPr/>
            </a:pPr>
            <a:r>
              <a:rPr lang="en-US" sz="2400" kern="1200" dirty="0">
                <a:solidFill>
                  <a:srgbClr val="000000"/>
                </a:solidFill>
                <a:latin typeface="Arial (Body)"/>
                <a:ea typeface="+mn-ea"/>
                <a:cs typeface="+mn-cs"/>
              </a:rPr>
              <a:t>The Social Contract Rule</a:t>
            </a:r>
          </a:p>
        </p:txBody>
      </p:sp>
    </p:spTree>
    <p:extLst>
      <p:ext uri="{BB962C8B-B14F-4D97-AF65-F5344CB8AC3E}">
        <p14:creationId xmlns:p14="http://schemas.microsoft.com/office/powerpoint/2010/main" val="2687482471"/>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8455</TotalTime>
  <Words>2400</Words>
  <Application>Microsoft Office PowerPoint</Application>
  <PresentationFormat>On-screen Show (4:3)</PresentationFormat>
  <Paragraphs>328</Paragraphs>
  <Slides>45</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45</vt:i4>
      </vt:variant>
    </vt:vector>
  </HeadingPairs>
  <TitlesOfParts>
    <vt:vector size="52" baseType="lpstr">
      <vt:lpstr>Arial</vt:lpstr>
      <vt:lpstr>Arial (Body)</vt:lpstr>
      <vt:lpstr>Noto Sans Symbols</vt:lpstr>
      <vt:lpstr>Times New Roman</vt:lpstr>
      <vt:lpstr>Verdana</vt:lpstr>
      <vt:lpstr>508 Lecture</vt:lpstr>
      <vt:lpstr>1_508 Lecture</vt:lpstr>
      <vt:lpstr>E-Commerce 2018: Business. Technology. Society</vt:lpstr>
      <vt:lpstr>Learning Objectives</vt:lpstr>
      <vt:lpstr>The Right to Be Forgotten: Europe Leads on Internet Privacy</vt:lpstr>
      <vt:lpstr>Understanding Ethical, Social, and Political Issues in E-Commerce</vt:lpstr>
      <vt:lpstr>A Model for Organizing the Issues</vt:lpstr>
      <vt:lpstr>Figure 8.1 The Moral Dimensions of an Internet Society</vt:lpstr>
      <vt:lpstr>Basic Ethical Concepts</vt:lpstr>
      <vt:lpstr>Analyzing Ethical Dilemmas</vt:lpstr>
      <vt:lpstr>Candidate Ethical Principles</vt:lpstr>
      <vt:lpstr>Privacy and Information Rights</vt:lpstr>
      <vt:lpstr>Table 8.2 The F T C’s Fair Information Practice Principles</vt:lpstr>
      <vt:lpstr>Privacy in The Public Sector: Privacy Rights of Citizens</vt:lpstr>
      <vt:lpstr>Privacy in The Private Sector: Privacy Rights of Consumers</vt:lpstr>
      <vt:lpstr>Information Collected by Websites</vt:lpstr>
      <vt:lpstr>Key Issues in Online Privacy of Consumers</vt:lpstr>
      <vt:lpstr>Marketing: Profiling, Behavioral Targeting, and Retargeting (1 of 2 )</vt:lpstr>
      <vt:lpstr>Marketing: Profiling, Behavioral Targeting, and Retargeting (2 of 2 )</vt:lpstr>
      <vt:lpstr>Social Networks: Privacy and Self-Revelation</vt:lpstr>
      <vt:lpstr>Mobile Devices: Privacy Issues</vt:lpstr>
      <vt:lpstr>Consumer Privacy Regulation: the F T C (1 of 2)</vt:lpstr>
      <vt:lpstr>Consumer Privacy Regulation: the F T C (2 of 2)</vt:lpstr>
      <vt:lpstr>Consumer Privacy Regulation: the Federal Communications Commission (F C C)</vt:lpstr>
      <vt:lpstr>Privacy Policies</vt:lpstr>
      <vt:lpstr>Privacy Protection in Europe</vt:lpstr>
      <vt:lpstr>Industry Self-Regulation</vt:lpstr>
      <vt:lpstr>Technology Solutions</vt:lpstr>
      <vt:lpstr>Privacy Protection</vt:lpstr>
      <vt:lpstr>Limitations on The Right to Privacy</vt:lpstr>
      <vt:lpstr>Insight on Technology: Apple: Defender of Privacy?</vt:lpstr>
      <vt:lpstr>Intellectual Property Rights</vt:lpstr>
      <vt:lpstr>Intellectual Property Protection</vt:lpstr>
      <vt:lpstr>Copyright</vt:lpstr>
      <vt:lpstr>Patents</vt:lpstr>
      <vt:lpstr>E-Commerce Patents</vt:lpstr>
      <vt:lpstr>Trademarks</vt:lpstr>
      <vt:lpstr>Trademarks and the Internet</vt:lpstr>
      <vt:lpstr>Trade Secrets</vt:lpstr>
      <vt:lpstr>Who Governs the Internet and E-Commerce?</vt:lpstr>
      <vt:lpstr>Taxation</vt:lpstr>
      <vt:lpstr>Insight on Business: Internet Sales Tax Battle</vt:lpstr>
      <vt:lpstr>Net Neutrality</vt:lpstr>
      <vt:lpstr>Public Safety and Welfare</vt:lpstr>
      <vt:lpstr>Insight on Society: the Internet Drug Bazaar</vt:lpstr>
      <vt:lpstr>Careers in E-Commerce</vt:lpstr>
      <vt:lpstr>Copyright </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2018: Business. Technology. Society, 14e</dc:title>
  <dc:subject>Business</dc:subject>
  <dc:creator>Laudon/Traver</dc:creator>
  <cp:keywords>E-Commerce 2018</cp:keywords>
  <cp:lastModifiedBy>P, Pavendan (Cognizant)</cp:lastModifiedBy>
  <cp:revision>964</cp:revision>
  <dcterms:modified xsi:type="dcterms:W3CDTF">2018-02-15T07:35:38Z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