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9"/>
  </p:notesMasterIdLst>
  <p:handoutMasterIdLst>
    <p:handoutMasterId r:id="rId50"/>
  </p:handoutMasterIdLst>
  <p:sldIdLst>
    <p:sldId id="301"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49" r:id="rId47"/>
    <p:sldId id="305" r:id="rId4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1" autoAdjust="0"/>
    <p:restoredTop sz="94364" autoAdjust="0"/>
  </p:normalViewPr>
  <p:slideViewPr>
    <p:cSldViewPr snapToGrid="0" snapToObjects="1">
      <p:cViewPr varScale="1">
        <p:scale>
          <a:sx n="70" d="100"/>
          <a:sy n="70" d="100"/>
        </p:scale>
        <p:origin x="1164" y="60"/>
      </p:cViewPr>
      <p:guideLst>
        <p:guide orient="horz" pos="2160"/>
        <p:guide pos="2880"/>
      </p:guideLst>
    </p:cSldViewPr>
  </p:slideViewPr>
  <p:outlineViewPr>
    <p:cViewPr>
      <p:scale>
        <a:sx n="33" d="100"/>
        <a:sy n="33" d="100"/>
      </p:scale>
      <p:origin x="0" y="-3822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1/27/2018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30000"/>
              </a:spcBef>
              <a:spcAft>
                <a:spcPct val="0"/>
              </a:spcAft>
              <a:defRPr/>
            </a:pPr>
            <a:r>
              <a:rPr lang="en-US">
                <a:solidFill>
                  <a:prstClr val="black"/>
                </a:solidFill>
                <a:ea typeface="+mn-ea"/>
                <a:cs typeface="+mn-cs"/>
              </a:rPr>
              <a:t>Slide 2 is list of textbook LO numbers and statements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86117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9.1, Page 596</a:t>
            </a:r>
          </a:p>
          <a:p>
            <a:pPr lvl="0" defTabSz="914400"/>
            <a:r>
              <a:rPr lang="en-US">
                <a:solidFill>
                  <a:prstClr val="black"/>
                </a:solidFill>
                <a:ea typeface="+mn-ea"/>
                <a:cs typeface="+mn-cs"/>
              </a:rPr>
              <a:t>The retail industry can be grouped into seven major segments.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24317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9.2, Page 599</a:t>
            </a:r>
          </a:p>
          <a:p>
            <a:pPr lvl="0" defTabSz="914400"/>
            <a:r>
              <a:rPr lang="en-US">
                <a:solidFill>
                  <a:prstClr val="black"/>
                </a:solidFill>
                <a:ea typeface="+mn-ea"/>
                <a:cs typeface="+mn-cs"/>
              </a:rPr>
              <a:t>Apparel and accessories is the leading online purchase category in terms of revenue generated, accounting for over 18% of all online retail revenues.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3986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9.3, Page 600.</a:t>
            </a:r>
          </a:p>
          <a:p>
            <a:pPr lvl="0" defTabSz="914400"/>
            <a:r>
              <a:rPr lang="en-US">
                <a:solidFill>
                  <a:prstClr val="black"/>
                </a:solidFill>
                <a:ea typeface="+mn-ea"/>
                <a:cs typeface="+mn-cs"/>
              </a:rPr>
              <a:t>Online retail revenues will be an estimated $451 billion in 2017, and are expected to increase to $770 billion by 2021, almost doubling since 2016.</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08896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9.4, Page 607</a:t>
            </a:r>
          </a:p>
          <a:p>
            <a:pPr lvl="0" defTabSz="914400"/>
            <a:r>
              <a:rPr lang="en-US">
                <a:solidFill>
                  <a:prstClr val="black"/>
                </a:solidFill>
                <a:ea typeface="+mn-ea"/>
                <a:cs typeface="+mn-cs"/>
              </a:rPr>
              <a:t>Virtual merchants account for 44% of online retail sales, although this percentage is heavily skewed by the dominance of Amazon, which by itself accounts for over 30%. </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83405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9.5, Page 631</a:t>
            </a:r>
          </a:p>
          <a:p>
            <a:pPr lvl="0" defTabSz="914400"/>
            <a:r>
              <a:rPr lang="en-US">
                <a:solidFill>
                  <a:prstClr val="black"/>
                </a:solidFill>
                <a:ea typeface="+mn-ea"/>
                <a:cs typeface="+mn-cs"/>
              </a:rPr>
              <a:t>U.S. online leisure/unmanaged business travel service revenues has resumed growing and is expected to reach almost $220 billion by 2021.</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81454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5"/>
          <p:cNvSpPr>
            <a:spLocks noGrp="1"/>
          </p:cNvSpPr>
          <p:nvPr>
            <p:ph type="body" idx="13" hasCustomPrompt="1"/>
          </p:nvPr>
        </p:nvSpPr>
        <p:spPr>
          <a:xfrm>
            <a:off x="2670048" y="6449931"/>
            <a:ext cx="6089854" cy="231285"/>
          </a:xfrm>
        </p:spPr>
        <p:txBody>
          <a:bodyPr anchor="ctr"/>
          <a:lstStyle>
            <a:lvl1pPr marL="101600" indent="0">
              <a:buNone/>
              <a:defRPr/>
            </a:lvl1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smtClean="0">
                <a:solidFill>
                  <a:schemeClr val="tx1"/>
                </a:solidFill>
                <a:latin typeface="Verdana"/>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4315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1/27/2018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smtClean="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305022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1/27/2018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5"/>
          <p:cNvSpPr>
            <a:spLocks noGrp="1"/>
          </p:cNvSpPr>
          <p:nvPr>
            <p:ph type="body" idx="14" hasCustomPrompt="1"/>
          </p:nvPr>
        </p:nvSpPr>
        <p:spPr>
          <a:xfrm>
            <a:off x="2670048" y="6449931"/>
            <a:ext cx="6089854" cy="231285"/>
          </a:xfrm>
        </p:spPr>
        <p:txBody>
          <a:bodyPr anchor="ctr"/>
          <a:lstStyle>
            <a:lvl1pPr marL="101600" indent="0">
              <a:buNone/>
              <a:defRPr/>
            </a:lvl1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smtClean="0">
                <a:solidFill>
                  <a:schemeClr val="tx1"/>
                </a:solidFill>
                <a:latin typeface="Verdana"/>
                <a:ea typeface="Verdana" panose="020B0604030504040204" pitchFamily="34" charset="0"/>
                <a:cs typeface="Verdana" panose="020B0604030504040204" pitchFamily="34" charset="0"/>
              </a:rPr>
              <a:t>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0544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832AD23-A511-424E-9DD2-B8CE2D237B20}" type="datetime1">
              <a:rPr lang="en-US" smtClean="0"/>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1/27/2018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0133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1440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7040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778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9279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3750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768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5231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6053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56944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553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749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660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13"/>
          <p:cNvSpPr>
            <a:spLocks noGrp="1"/>
          </p:cNvSpPr>
          <p:nvPr>
            <p:ph sz="quarter" idx="28"/>
          </p:nvPr>
        </p:nvSpPr>
        <p:spPr>
          <a:xfrm>
            <a:off x="4326230" y="5504746"/>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9209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501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958041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1/27/2018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smtClean="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37152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9" name="Date Placeholder 3"/>
          <p:cNvSpPr>
            <a:spLocks noGrp="1"/>
          </p:cNvSpPr>
          <p:nvPr>
            <p:ph type="dt" sz="half" idx="10"/>
          </p:nvPr>
        </p:nvSpPr>
        <p:spPr>
          <a:xfrm>
            <a:off x="6335713" y="113072"/>
            <a:ext cx="2133600" cy="182880"/>
          </a:xfrm>
        </p:spPr>
        <p:txBody>
          <a:bodyPr/>
          <a:lstStyle/>
          <a:p>
            <a:fld id="{891838CE-430E-45DE-B6AA-42DD655BB05E}" type="datetime1">
              <a:rPr lang="en-US" smtClean="0"/>
              <a:t>1/27/2018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250212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35366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2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1/27/2018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67844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832AD23-A511-424E-9DD2-B8CE2D237B20}" type="datetime1">
              <a:rPr lang="en-US" smtClean="0"/>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220183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1/27/2018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655109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1994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0898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9019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84727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70150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3319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4552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46026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12185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44964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17587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57010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17915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13"/>
          <p:cNvSpPr>
            <a:spLocks noGrp="1"/>
          </p:cNvSpPr>
          <p:nvPr>
            <p:ph sz="quarter" idx="28"/>
          </p:nvPr>
        </p:nvSpPr>
        <p:spPr>
          <a:xfrm>
            <a:off x="4326230" y="5504746"/>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47052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19830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1/27/2018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18795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IN"/>
          </a:p>
        </p:txBody>
      </p:sp>
      <p:sp>
        <p:nvSpPr>
          <p:cNvPr id="3" name="Date Placeholder 2"/>
          <p:cNvSpPr>
            <a:spLocks noGrp="1"/>
          </p:cNvSpPr>
          <p:nvPr>
            <p:ph type="dt" idx="1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9951138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IN"/>
          </a:p>
        </p:txBody>
      </p:sp>
      <p:sp>
        <p:nvSpPr>
          <p:cNvPr id="3" name="Date Placeholder 2"/>
          <p:cNvSpPr>
            <a:spLocks noGrp="1"/>
          </p:cNvSpPr>
          <p:nvPr>
            <p:ph type="dt" idx="1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80009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image" Target="../media/image1.png"/><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8.xml"/><Relationship Id="rId1" Type="http://schemas.openxmlformats.org/officeDocument/2006/relationships/slideLayout" Target="../slideLayouts/slideLayout57.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58">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smtClean="0">
                <a:solidFill>
                  <a:schemeClr val="tx1"/>
                </a:solidFill>
                <a:latin typeface="Verdana"/>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0" r:id="rId12"/>
    <p:sldLayoutId id="2147483671"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715"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
          <p:cNvSpPr>
            <a:spLocks noGrp="1"/>
          </p:cNvSpPr>
          <p:nvPr>
            <p:ph type="title"/>
          </p:nvPr>
        </p:nvSpPr>
        <p:spPr>
          <a:xfrm>
            <a:off x="457199" y="216000"/>
            <a:ext cx="8229600" cy="1098000"/>
          </a:xfrm>
        </p:spPr>
        <p:txBody>
          <a:bodyPr anchor="b"/>
          <a:lstStyle/>
          <a:p>
            <a:r>
              <a:rPr lang="en-US" dirty="0" smtClean="0"/>
              <a:t>E-Commerce 2018: Business. Technology. Society</a:t>
            </a:r>
            <a:endParaRPr lang="en-US" dirty="0"/>
          </a:p>
        </p:txBody>
      </p:sp>
      <p:sp>
        <p:nvSpPr>
          <p:cNvPr id="3" name="Text Placeholder 2"/>
          <p:cNvSpPr>
            <a:spLocks noGrp="1"/>
          </p:cNvSpPr>
          <p:nvPr>
            <p:ph type="body" idx="1"/>
          </p:nvPr>
        </p:nvSpPr>
        <p:spPr>
          <a:xfrm>
            <a:off x="457200" y="1452647"/>
            <a:ext cx="8229599" cy="374286"/>
          </a:xfrm>
        </p:spPr>
        <p:txBody>
          <a:bodyPr/>
          <a:lstStyle/>
          <a:p>
            <a:pPr eaLnBrk="1" hangingPunct="1">
              <a:spcBef>
                <a:spcPct val="0"/>
              </a:spcBef>
              <a:defRPr/>
            </a:pPr>
            <a:r>
              <a:rPr lang="en-US" altLang="en-US" dirty="0" smtClean="0">
                <a:latin typeface="+mn-lt"/>
              </a:rPr>
              <a:t>Fourteenth </a:t>
            </a:r>
            <a:r>
              <a:rPr lang="en-US" altLang="en-US" dirty="0">
                <a:latin typeface="+mn-lt"/>
              </a:rPr>
              <a:t>Edition</a:t>
            </a: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smtClean="0">
                <a:latin typeface="+mn-lt"/>
              </a:rPr>
              <a:t>Chapter 9</a:t>
            </a:r>
            <a:endParaRPr lang="en-US" b="1" dirty="0">
              <a:latin typeface="+mn-lt"/>
            </a:endParaRPr>
          </a:p>
        </p:txBody>
      </p:sp>
      <p:sp>
        <p:nvSpPr>
          <p:cNvPr id="5" name="Text Placeholder 4"/>
          <p:cNvSpPr>
            <a:spLocks noGrp="1"/>
          </p:cNvSpPr>
          <p:nvPr>
            <p:ph type="body" idx="3"/>
          </p:nvPr>
        </p:nvSpPr>
        <p:spPr>
          <a:xfrm>
            <a:off x="4876800" y="3143957"/>
            <a:ext cx="3657600" cy="1496282"/>
          </a:xfrm>
        </p:spPr>
        <p:txBody>
          <a:bodyPr/>
          <a:lstStyle/>
          <a:p>
            <a:pPr algn="ctr">
              <a:spcBef>
                <a:spcPct val="0"/>
              </a:spcBef>
            </a:pPr>
            <a:r>
              <a:rPr lang="en-US" altLang="en-US" dirty="0">
                <a:latin typeface="+mn-lt"/>
              </a:rPr>
              <a:t>Online Retail and </a:t>
            </a:r>
            <a:r>
              <a:rPr lang="en-US" altLang="en-US" dirty="0" smtClean="0">
                <a:latin typeface="+mn-lt"/>
              </a:rPr>
              <a:t>Services</a:t>
            </a:r>
            <a:endParaRPr lang="en-US" altLang="en-US" dirty="0">
              <a:latin typeface="+mn-lt"/>
            </a:endParaRPr>
          </a:p>
        </p:txBody>
      </p:sp>
      <p:pic>
        <p:nvPicPr>
          <p:cNvPr id="8" name="Picture 7" descr="Front Cover: E-Commerce 2018: Business. Technology. Society Fourteenth Edition by Laudon and Traver."/>
          <p:cNvPicPr>
            <a:picLocks noChangeAspect="1"/>
          </p:cNvPicPr>
          <p:nvPr/>
        </p:nvPicPr>
        <p:blipFill>
          <a:blip r:embed="rId3"/>
          <a:stretch>
            <a:fillRect/>
          </a:stretch>
        </p:blipFill>
        <p:spPr>
          <a:xfrm>
            <a:off x="673293" y="1965581"/>
            <a:ext cx="3506821" cy="4367210"/>
          </a:xfrm>
          <a:prstGeom prst="rect">
            <a:avLst/>
          </a:prstGeom>
          <a:ln w="9525">
            <a:solidFill>
              <a:schemeClr val="tx1"/>
            </a:solidFill>
          </a:ln>
        </p:spPr>
      </p:pic>
      <p:sp>
        <p:nvSpPr>
          <p:cNvPr id="6" name="Text Placeholder 5"/>
          <p:cNvSpPr>
            <a:spLocks noGrp="1"/>
          </p:cNvSpPr>
          <p:nvPr>
            <p:ph type="body" idx="13"/>
          </p:nvPr>
        </p:nvSpPr>
        <p:spPr>
          <a:xfrm>
            <a:off x="2670048" y="6449931"/>
            <a:ext cx="6089854" cy="231285"/>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a:t>
            </a:r>
            <a:r>
              <a:rPr lang="en-US" alt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2019, </a:t>
            </a:r>
            <a:r>
              <a:rPr lang="en-US" alt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2018, 2017</a:t>
            </a:r>
            <a:r>
              <a:rPr lang="en-US" altLang="en-US" sz="1200" dirty="0" smtClean="0">
                <a:solidFill>
                  <a:schemeClr val="tx1"/>
                </a:solidFill>
                <a:latin typeface="Verdana"/>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The Online Retail Sector Today </a:t>
            </a:r>
            <a:r>
              <a:rPr lang="en-IN" sz="2000" b="0" kern="1200" dirty="0" smtClean="0">
                <a:latin typeface="Times New Roman" panose="02020603050405020304" pitchFamily="18" charset="0"/>
                <a:ea typeface="+mj-ea"/>
                <a:cs typeface="Times New Roman" panose="02020603050405020304" pitchFamily="18" charset="0"/>
              </a:rPr>
              <a:t>(2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316536"/>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Omni-channel integration</a:t>
            </a:r>
          </a:p>
          <a:p>
            <a:pPr marL="741553" lvl="1" indent="-284353">
              <a:spcAft>
                <a:spcPct val="0"/>
              </a:spcAft>
              <a:buSzPts val="2400"/>
            </a:pPr>
            <a:r>
              <a:rPr lang="en-US" sz="2400" kern="1200" dirty="0">
                <a:solidFill>
                  <a:srgbClr val="000000"/>
                </a:solidFill>
                <a:latin typeface="Arial (Body)"/>
                <a:ea typeface="+mn-ea"/>
                <a:cs typeface="+mn-cs"/>
              </a:rPr>
              <a:t>Integrating web operations with physical store operations</a:t>
            </a:r>
          </a:p>
          <a:p>
            <a:pPr marL="1144778" lvl="2" indent="-230378">
              <a:spcAft>
                <a:spcPct val="0"/>
              </a:spcAft>
              <a:buSzPts val="2400"/>
            </a:pPr>
            <a:r>
              <a:rPr lang="en-US" sz="2400" kern="1200" dirty="0">
                <a:solidFill>
                  <a:srgbClr val="000000"/>
                </a:solidFill>
                <a:latin typeface="Arial (Body)"/>
                <a:ea typeface="+mn-ea"/>
                <a:cs typeface="+mn-cs"/>
              </a:rPr>
              <a:t>Leverage value of physical store</a:t>
            </a:r>
          </a:p>
          <a:p>
            <a:pPr marL="1144778" lvl="2" indent="-230378">
              <a:spcAft>
                <a:spcPct val="0"/>
              </a:spcAft>
              <a:buSzPts val="2400"/>
            </a:pPr>
            <a:r>
              <a:rPr lang="en-US" sz="2400" kern="1200" dirty="0">
                <a:solidFill>
                  <a:srgbClr val="000000"/>
                </a:solidFill>
                <a:latin typeface="Arial (Body)"/>
                <a:ea typeface="+mn-ea"/>
                <a:cs typeface="+mn-cs"/>
              </a:rPr>
              <a:t>Types of integration, e.g. online order, in-store pickup</a:t>
            </a:r>
          </a:p>
          <a:p>
            <a:pPr marL="255651" lvl="0" indent="-255651">
              <a:spcAft>
                <a:spcPct val="0"/>
              </a:spcAft>
              <a:buSzPts val="2400"/>
              <a:tabLst/>
            </a:pPr>
            <a:r>
              <a:rPr lang="en-US" sz="2400" kern="1200" dirty="0">
                <a:solidFill>
                  <a:srgbClr val="000000"/>
                </a:solidFill>
                <a:latin typeface="Arial (Body)"/>
                <a:ea typeface="+mn-ea"/>
                <a:cs typeface="+mn-cs"/>
              </a:rPr>
              <a:t>Social e-commerce growth</a:t>
            </a:r>
          </a:p>
          <a:p>
            <a:pPr marL="255651" lvl="0" indent="-255651">
              <a:spcAft>
                <a:spcPct val="0"/>
              </a:spcAft>
              <a:buSzPts val="2400"/>
              <a:tabLst/>
            </a:pPr>
            <a:r>
              <a:rPr lang="en-US" sz="2400" kern="1200" dirty="0">
                <a:solidFill>
                  <a:srgbClr val="000000"/>
                </a:solidFill>
                <a:latin typeface="Arial (Body)"/>
                <a:ea typeface="+mn-ea"/>
                <a:cs typeface="+mn-cs"/>
              </a:rPr>
              <a:t>Location-based marketing of local goods and services</a:t>
            </a:r>
          </a:p>
          <a:p>
            <a:pPr marL="255651" lvl="0" indent="-255651">
              <a:spcAft>
                <a:spcPct val="0"/>
              </a:spcAft>
              <a:buSzPts val="2400"/>
              <a:tabLst/>
            </a:pPr>
            <a:r>
              <a:rPr lang="en-US" sz="2400" kern="1200" dirty="0">
                <a:solidFill>
                  <a:srgbClr val="000000"/>
                </a:solidFill>
                <a:latin typeface="Arial (Body)"/>
                <a:ea typeface="+mn-ea"/>
                <a:cs typeface="+mn-cs"/>
              </a:rPr>
              <a:t>Rapidly growing mobile platform</a:t>
            </a:r>
          </a:p>
        </p:txBody>
      </p:sp>
    </p:spTree>
    <p:extLst>
      <p:ext uri="{BB962C8B-B14F-4D97-AF65-F5344CB8AC3E}">
        <p14:creationId xmlns:p14="http://schemas.microsoft.com/office/powerpoint/2010/main" val="1954203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Figure </a:t>
            </a:r>
            <a:r>
              <a:rPr lang="en-IN" kern="1200" dirty="0" smtClean="0">
                <a:latin typeface="Times New Roman" panose="02020603050405020304" pitchFamily="18" charset="0"/>
                <a:ea typeface="+mj-ea"/>
                <a:cs typeface="Times New Roman" panose="02020603050405020304" pitchFamily="18" charset="0"/>
              </a:rPr>
              <a:t>9.2 </a:t>
            </a:r>
            <a:r>
              <a:rPr lang="en-IN" kern="1200" dirty="0" smtClean="0">
                <a:latin typeface="Times New Roman" panose="02020603050405020304" pitchFamily="18" charset="0"/>
                <a:ea typeface="+mj-ea"/>
                <a:cs typeface="Times New Roman" panose="02020603050405020304" pitchFamily="18" charset="0"/>
              </a:rPr>
              <a:t>Online Retail Revenues by Category, 2016</a:t>
            </a:r>
            <a:endParaRPr lang="en-US" kern="1200" dirty="0">
              <a:latin typeface="Times New Roman" panose="02020603050405020304" pitchFamily="18" charset="0"/>
              <a:ea typeface="+mj-ea"/>
              <a:cs typeface="Times New Roman" panose="02020603050405020304" pitchFamily="18" charset="0"/>
            </a:endParaRPr>
          </a:p>
        </p:txBody>
      </p:sp>
      <p:pic>
        <p:nvPicPr>
          <p:cNvPr id="4" name="Picture 3" descr="A bar graph shows online retail revenues by category for the year 2016. The graph shows percentage of revenue on the y axis and sales in billions on the x axis. The data is as follows. Apparel and Accessories, 73 billion dollars in sales and 18.7% of sales. Computers and electronics, 64 billion dollars and 16.3%. Auto and auto parts, 42 billion dollars and 10.6%. Books, music, and video, 33 billion dollars and 8.4%. Furniture and home furnishings, 31 billion dollars and 7.9%. Health and personal care, 20 billion dollars and 7.2%. Toys and hobby, 17 billion dollars and 4.3%. Office equipment and supplies, 10 billion dollars and 2.6%. Hardware and home improvement, 11 billion dollars and 2.9%. Food and beverage, 9 billion dollars and 2.5%. Specialty, 9 billion dollars and 2.4%. Sporting goods, 5 billion dollars and 1.3%. Jewelry, 3 billion dollars and 0.7%. Flowers and gifts, 2 billion dollars and 0.5%. Other, 54 billion dollars and 1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1776" y="1616986"/>
            <a:ext cx="4480449" cy="4633968"/>
          </a:xfrm>
          <a:prstGeom prst="rect">
            <a:avLst/>
          </a:prstGeom>
        </p:spPr>
      </p:pic>
    </p:spTree>
    <p:extLst>
      <p:ext uri="{BB962C8B-B14F-4D97-AF65-F5344CB8AC3E}">
        <p14:creationId xmlns:p14="http://schemas.microsoft.com/office/powerpoint/2010/main" val="2565017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kern="1200" dirty="0">
                <a:latin typeface="Times New Roman" panose="02020603050405020304" pitchFamily="18" charset="0"/>
                <a:ea typeface="+mj-ea"/>
                <a:cs typeface="Times New Roman" panose="02020603050405020304" pitchFamily="18" charset="0"/>
              </a:rPr>
              <a:t>Figure </a:t>
            </a:r>
            <a:r>
              <a:rPr lang="en-IN" kern="1200" dirty="0" smtClean="0">
                <a:latin typeface="Times New Roman" panose="02020603050405020304" pitchFamily="18" charset="0"/>
                <a:ea typeface="+mj-ea"/>
                <a:cs typeface="Times New Roman" panose="02020603050405020304" pitchFamily="18" charset="0"/>
              </a:rPr>
              <a:t>9.3 </a:t>
            </a:r>
            <a:r>
              <a:rPr lang="en-IN" kern="1200" dirty="0">
                <a:latin typeface="Times New Roman" panose="02020603050405020304" pitchFamily="18" charset="0"/>
                <a:ea typeface="+mj-ea"/>
                <a:cs typeface="Times New Roman" panose="02020603050405020304" pitchFamily="18" charset="0"/>
              </a:rPr>
              <a:t>The Growth of Online Retail in the United States</a:t>
            </a:r>
            <a:endParaRPr lang="en-US" kern="1200" dirty="0">
              <a:latin typeface="Times New Roman" panose="02020603050405020304" pitchFamily="18" charset="0"/>
              <a:ea typeface="+mj-ea"/>
              <a:cs typeface="Times New Roman" panose="02020603050405020304" pitchFamily="18" charset="0"/>
            </a:endParaRPr>
          </a:p>
        </p:txBody>
      </p:sp>
      <p:pic>
        <p:nvPicPr>
          <p:cNvPr id="4" name="Picture 3" descr="A graph shows growth of online retail revenues in the United States between the years 20 12 and 20 21. The x-axis shows years and the y-axis shows revenue in billions, ranging from 0 to 800 in increments of 100. The years and the corresponding revenues are shown as follows. 20 12, 226 billion dollars. 20 13, 261 billion dollars. 20 14, 298 billion dollars. 20 15, 343 billion dollars. 20 16, 391 billion dollars. 20 17, 451 billion dollars. 20 18, 519 billion dollars. 20 19, 595 billion dollars. 20 20, 678 billion dollars. 20 21, 770 billion dollar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632" y="1753475"/>
            <a:ext cx="7210737" cy="4360985"/>
          </a:xfrm>
          <a:prstGeom prst="rect">
            <a:avLst/>
          </a:prstGeom>
        </p:spPr>
      </p:pic>
    </p:spTree>
    <p:extLst>
      <p:ext uri="{BB962C8B-B14F-4D97-AF65-F5344CB8AC3E}">
        <p14:creationId xmlns:p14="http://schemas.microsoft.com/office/powerpoint/2010/main" val="2484522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a:latin typeface="Times New Roman" panose="02020603050405020304" pitchFamily="18" charset="0"/>
                <a:ea typeface="+mj-ea"/>
                <a:cs typeface="Times New Roman" panose="02020603050405020304" pitchFamily="18" charset="0"/>
              </a:rPr>
              <a:t>Analyzing the Viability of Online Firms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716372"/>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Economic </a:t>
            </a:r>
            <a:r>
              <a:rPr lang="en-US" altLang="en-US" sz="2400" kern="1200" dirty="0" smtClean="0">
                <a:solidFill>
                  <a:srgbClr val="000000"/>
                </a:solidFill>
                <a:latin typeface="Arial (Body)"/>
                <a:ea typeface="+mn-ea"/>
                <a:cs typeface="+mn-cs"/>
              </a:rPr>
              <a:t>viability:</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Ability of firms to survive as profitable business firms during specified period (i.e., 1–3 years)</a:t>
            </a:r>
          </a:p>
          <a:p>
            <a:pPr marL="255651" lvl="0" indent="-255651">
              <a:spcAft>
                <a:spcPct val="0"/>
              </a:spcAft>
              <a:buSzPts val="2400"/>
              <a:tabLst/>
            </a:pPr>
            <a:r>
              <a:rPr lang="en-US" altLang="en-US" sz="2400" kern="1200" dirty="0">
                <a:solidFill>
                  <a:srgbClr val="000000"/>
                </a:solidFill>
                <a:latin typeface="Arial (Body)"/>
                <a:ea typeface="+mn-ea"/>
                <a:cs typeface="+mn-cs"/>
              </a:rPr>
              <a:t>Two business analysis approaches:</a:t>
            </a:r>
          </a:p>
          <a:p>
            <a:pPr marL="741553" lvl="1" indent="-284353">
              <a:spcAft>
                <a:spcPct val="0"/>
              </a:spcAft>
              <a:buSzPts val="2400"/>
            </a:pPr>
            <a:r>
              <a:rPr lang="en-US" altLang="en-US" sz="2400" kern="1200" dirty="0">
                <a:solidFill>
                  <a:srgbClr val="000000"/>
                </a:solidFill>
                <a:latin typeface="Arial (Body)"/>
                <a:ea typeface="+mn-ea"/>
                <a:cs typeface="+mn-cs"/>
              </a:rPr>
              <a:t>Strategic analysis</a:t>
            </a:r>
          </a:p>
          <a:p>
            <a:pPr marL="1144778" lvl="2" indent="-230378">
              <a:spcAft>
                <a:spcPct val="0"/>
              </a:spcAft>
              <a:buSzPts val="2400"/>
            </a:pPr>
            <a:r>
              <a:rPr lang="en-US" altLang="en-US" sz="2400" kern="1200" dirty="0">
                <a:solidFill>
                  <a:srgbClr val="000000"/>
                </a:solidFill>
                <a:latin typeface="Arial (Body)"/>
                <a:ea typeface="+mn-ea"/>
                <a:cs typeface="+mn-cs"/>
              </a:rPr>
              <a:t>Focuses on both industry as a whole and firm itself</a:t>
            </a:r>
          </a:p>
          <a:p>
            <a:pPr marL="741553" lvl="1" indent="-284353">
              <a:spcAft>
                <a:spcPct val="0"/>
              </a:spcAft>
              <a:buSzPts val="2400"/>
            </a:pPr>
            <a:r>
              <a:rPr lang="en-US" altLang="en-US" sz="2400" kern="1200" dirty="0">
                <a:solidFill>
                  <a:srgbClr val="000000"/>
                </a:solidFill>
                <a:latin typeface="Arial (Body)"/>
                <a:ea typeface="+mn-ea"/>
                <a:cs typeface="+mn-cs"/>
              </a:rPr>
              <a:t>Financial analysis</a:t>
            </a:r>
          </a:p>
          <a:p>
            <a:pPr marL="1144778" lvl="2" indent="-230378">
              <a:spcAft>
                <a:spcPct val="0"/>
              </a:spcAft>
              <a:buSzPts val="2400"/>
            </a:pPr>
            <a:r>
              <a:rPr lang="en-US" altLang="en-US" sz="2400" kern="1200" dirty="0">
                <a:solidFill>
                  <a:srgbClr val="000000"/>
                </a:solidFill>
                <a:latin typeface="Arial (Body)"/>
                <a:ea typeface="+mn-ea"/>
                <a:cs typeface="+mn-cs"/>
              </a:rPr>
              <a:t>How firm is performing</a:t>
            </a:r>
          </a:p>
        </p:txBody>
      </p:sp>
    </p:spTree>
    <p:extLst>
      <p:ext uri="{BB962C8B-B14F-4D97-AF65-F5344CB8AC3E}">
        <p14:creationId xmlns:p14="http://schemas.microsoft.com/office/powerpoint/2010/main" val="1594008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Strategic Analysis Factors </a:t>
            </a:r>
            <a:r>
              <a:rPr lang="en-IN" sz="2000" b="0" kern="1200" dirty="0" smtClean="0">
                <a:latin typeface="Times New Roman" panose="02020603050405020304" pitchFamily="18" charset="0"/>
                <a:ea typeface="+mj-ea"/>
                <a:cs typeface="Times New Roman" panose="02020603050405020304" pitchFamily="18" charset="0"/>
              </a:rPr>
              <a:t>(1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231624"/>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Key industry strategic factors</a:t>
            </a:r>
          </a:p>
          <a:p>
            <a:pPr marL="741553" lvl="1" indent="-284353">
              <a:spcAft>
                <a:spcPct val="0"/>
              </a:spcAft>
              <a:buSzPts val="2400"/>
            </a:pPr>
            <a:r>
              <a:rPr lang="en-US" sz="2400" kern="1200" dirty="0">
                <a:solidFill>
                  <a:srgbClr val="000000"/>
                </a:solidFill>
                <a:latin typeface="Arial (Body)"/>
                <a:ea typeface="+mn-ea"/>
                <a:cs typeface="+mn-cs"/>
              </a:rPr>
              <a:t>Barriers to entry</a:t>
            </a:r>
          </a:p>
          <a:p>
            <a:pPr marL="741553" lvl="1" indent="-284353">
              <a:spcAft>
                <a:spcPct val="0"/>
              </a:spcAft>
              <a:buSzPts val="2400"/>
            </a:pPr>
            <a:r>
              <a:rPr lang="en-US" sz="2400" kern="1200" dirty="0">
                <a:solidFill>
                  <a:srgbClr val="000000"/>
                </a:solidFill>
                <a:latin typeface="Arial (Body)"/>
                <a:ea typeface="+mn-ea"/>
                <a:cs typeface="+mn-cs"/>
              </a:rPr>
              <a:t>Power of suppliers</a:t>
            </a:r>
          </a:p>
          <a:p>
            <a:pPr marL="741553" lvl="1" indent="-284353">
              <a:spcAft>
                <a:spcPct val="0"/>
              </a:spcAft>
              <a:buSzPts val="2400"/>
            </a:pPr>
            <a:r>
              <a:rPr lang="en-US" sz="2400" kern="1200" dirty="0">
                <a:solidFill>
                  <a:srgbClr val="000000"/>
                </a:solidFill>
                <a:latin typeface="Arial (Body)"/>
                <a:ea typeface="+mn-ea"/>
                <a:cs typeface="+mn-cs"/>
              </a:rPr>
              <a:t>Power of customers</a:t>
            </a:r>
          </a:p>
          <a:p>
            <a:pPr marL="741553" lvl="1" indent="-284353">
              <a:spcAft>
                <a:spcPct val="0"/>
              </a:spcAft>
              <a:buSzPts val="2400"/>
            </a:pPr>
            <a:r>
              <a:rPr lang="en-US" sz="2400" kern="1200" dirty="0">
                <a:solidFill>
                  <a:srgbClr val="000000"/>
                </a:solidFill>
                <a:latin typeface="Arial (Body)"/>
                <a:ea typeface="+mn-ea"/>
                <a:cs typeface="+mn-cs"/>
              </a:rPr>
              <a:t>Existence of substitute products</a:t>
            </a:r>
          </a:p>
          <a:p>
            <a:pPr marL="741553" lvl="1" indent="-284353">
              <a:spcAft>
                <a:spcPct val="0"/>
              </a:spcAft>
              <a:buSzPts val="2400"/>
            </a:pPr>
            <a:r>
              <a:rPr lang="en-US" sz="2400" kern="1200" dirty="0">
                <a:solidFill>
                  <a:srgbClr val="000000"/>
                </a:solidFill>
                <a:latin typeface="Arial (Body)"/>
                <a:ea typeface="+mn-ea"/>
                <a:cs typeface="+mn-cs"/>
              </a:rPr>
              <a:t>Industry value chain</a:t>
            </a:r>
          </a:p>
          <a:p>
            <a:pPr marL="741553" lvl="1" indent="-284353">
              <a:spcAft>
                <a:spcPct val="0"/>
              </a:spcAft>
              <a:buSzPts val="2400"/>
            </a:pPr>
            <a:r>
              <a:rPr lang="en-US" sz="2400" kern="1200" dirty="0">
                <a:solidFill>
                  <a:srgbClr val="000000"/>
                </a:solidFill>
                <a:latin typeface="Arial (Body)"/>
                <a:ea typeface="+mn-ea"/>
                <a:cs typeface="+mn-cs"/>
              </a:rPr>
              <a:t>Nature of intra-industry competition</a:t>
            </a:r>
          </a:p>
        </p:txBody>
      </p:sp>
    </p:spTree>
    <p:extLst>
      <p:ext uri="{BB962C8B-B14F-4D97-AF65-F5344CB8AC3E}">
        <p14:creationId xmlns:p14="http://schemas.microsoft.com/office/powerpoint/2010/main" val="881843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Strategic Analysis Factors </a:t>
            </a:r>
            <a:r>
              <a:rPr lang="en-IN" sz="2000" b="0" kern="1200" dirty="0" smtClean="0">
                <a:latin typeface="Times New Roman" panose="02020603050405020304" pitchFamily="18" charset="0"/>
                <a:ea typeface="+mj-ea"/>
                <a:cs typeface="Times New Roman" panose="02020603050405020304" pitchFamily="18" charset="0"/>
              </a:rPr>
              <a:t>(2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785348"/>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Firm-specific factors</a:t>
            </a:r>
          </a:p>
          <a:p>
            <a:pPr marL="741553" lvl="1" indent="-284353">
              <a:spcAft>
                <a:spcPct val="0"/>
              </a:spcAft>
              <a:buSzPts val="2400"/>
            </a:pPr>
            <a:r>
              <a:rPr lang="en-US" sz="2400" kern="1200" dirty="0">
                <a:solidFill>
                  <a:srgbClr val="000000"/>
                </a:solidFill>
                <a:latin typeface="Arial (Body)"/>
                <a:ea typeface="+mn-ea"/>
                <a:cs typeface="+mn-cs"/>
              </a:rPr>
              <a:t>Firm value chain</a:t>
            </a:r>
          </a:p>
          <a:p>
            <a:pPr marL="741553" lvl="1" indent="-284353">
              <a:spcAft>
                <a:spcPct val="0"/>
              </a:spcAft>
              <a:buSzPts val="2400"/>
            </a:pPr>
            <a:r>
              <a:rPr lang="en-US" sz="2400" kern="1200" dirty="0">
                <a:solidFill>
                  <a:srgbClr val="000000"/>
                </a:solidFill>
                <a:latin typeface="Arial (Body)"/>
                <a:ea typeface="+mn-ea"/>
                <a:cs typeface="+mn-cs"/>
              </a:rPr>
              <a:t>Core competencies</a:t>
            </a:r>
          </a:p>
          <a:p>
            <a:pPr marL="741553" lvl="1" indent="-284353">
              <a:spcAft>
                <a:spcPct val="0"/>
              </a:spcAft>
              <a:buSzPts val="2400"/>
            </a:pPr>
            <a:r>
              <a:rPr lang="en-US" sz="2400" kern="1200" dirty="0">
                <a:solidFill>
                  <a:srgbClr val="000000"/>
                </a:solidFill>
                <a:latin typeface="Arial (Body)"/>
                <a:ea typeface="+mn-ea"/>
                <a:cs typeface="+mn-cs"/>
              </a:rPr>
              <a:t>Synergies</a:t>
            </a:r>
          </a:p>
          <a:p>
            <a:pPr marL="741553" lvl="1" indent="-284353">
              <a:spcAft>
                <a:spcPct val="0"/>
              </a:spcAft>
              <a:buSzPts val="2400"/>
            </a:pPr>
            <a:r>
              <a:rPr lang="en-US" sz="2400" kern="1200" dirty="0">
                <a:solidFill>
                  <a:srgbClr val="000000"/>
                </a:solidFill>
                <a:latin typeface="Arial (Body)"/>
                <a:ea typeface="+mn-ea"/>
                <a:cs typeface="+mn-cs"/>
              </a:rPr>
              <a:t>Technology</a:t>
            </a:r>
          </a:p>
          <a:p>
            <a:pPr marL="741553" lvl="1" indent="-284353">
              <a:spcAft>
                <a:spcPct val="0"/>
              </a:spcAft>
              <a:buSzPts val="2400"/>
            </a:pPr>
            <a:r>
              <a:rPr lang="en-US" sz="2400" kern="1200" dirty="0">
                <a:solidFill>
                  <a:srgbClr val="000000"/>
                </a:solidFill>
                <a:latin typeface="Arial (Body)"/>
                <a:ea typeface="+mn-ea"/>
                <a:cs typeface="+mn-cs"/>
              </a:rPr>
              <a:t>Social and legal challenges</a:t>
            </a:r>
          </a:p>
        </p:txBody>
      </p:sp>
    </p:spTree>
    <p:extLst>
      <p:ext uri="{BB962C8B-B14F-4D97-AF65-F5344CB8AC3E}">
        <p14:creationId xmlns:p14="http://schemas.microsoft.com/office/powerpoint/2010/main" val="1582150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Financial Analysis Factors </a:t>
            </a:r>
            <a:r>
              <a:rPr lang="en-IN" sz="2000" b="0" kern="1200" dirty="0" smtClean="0">
                <a:latin typeface="Times New Roman" panose="02020603050405020304" pitchFamily="18" charset="0"/>
                <a:ea typeface="+mj-ea"/>
                <a:cs typeface="Times New Roman" panose="02020603050405020304" pitchFamily="18" charset="0"/>
              </a:rPr>
              <a:t>(1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677900"/>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Statements of Operations</a:t>
            </a:r>
          </a:p>
          <a:p>
            <a:pPr marL="741553" lvl="1" indent="-284353">
              <a:spcAft>
                <a:spcPct val="0"/>
              </a:spcAft>
              <a:buSzPts val="2400"/>
            </a:pPr>
            <a:r>
              <a:rPr lang="en-US" altLang="en-US" sz="2400" kern="1200" dirty="0">
                <a:solidFill>
                  <a:srgbClr val="000000"/>
                </a:solidFill>
                <a:latin typeface="Arial (Body)"/>
                <a:ea typeface="+mn-ea"/>
                <a:cs typeface="+mn-cs"/>
              </a:rPr>
              <a:t>Revenues</a:t>
            </a:r>
          </a:p>
          <a:p>
            <a:pPr marL="741553" lvl="1" indent="-284353">
              <a:spcAft>
                <a:spcPct val="0"/>
              </a:spcAft>
              <a:buSzPts val="2400"/>
            </a:pPr>
            <a:r>
              <a:rPr lang="en-US" altLang="en-US" sz="2400" kern="1200" dirty="0">
                <a:solidFill>
                  <a:srgbClr val="000000"/>
                </a:solidFill>
                <a:latin typeface="Arial (Body)"/>
                <a:ea typeface="+mn-ea"/>
                <a:cs typeface="+mn-cs"/>
              </a:rPr>
              <a:t>Cost of sales</a:t>
            </a:r>
          </a:p>
          <a:p>
            <a:pPr marL="741553" lvl="1" indent="-284353">
              <a:spcAft>
                <a:spcPct val="0"/>
              </a:spcAft>
              <a:buSzPts val="2400"/>
            </a:pPr>
            <a:r>
              <a:rPr lang="en-US" altLang="en-US" sz="2400" kern="1200" dirty="0">
                <a:solidFill>
                  <a:srgbClr val="000000"/>
                </a:solidFill>
                <a:latin typeface="Arial (Body)"/>
                <a:ea typeface="+mn-ea"/>
                <a:cs typeface="+mn-cs"/>
              </a:rPr>
              <a:t>Gross margin</a:t>
            </a:r>
          </a:p>
          <a:p>
            <a:pPr marL="741553" lvl="1" indent="-284353">
              <a:spcAft>
                <a:spcPct val="0"/>
              </a:spcAft>
              <a:buSzPts val="2400"/>
            </a:pPr>
            <a:r>
              <a:rPr lang="en-US" altLang="en-US" sz="2400" kern="1200" dirty="0">
                <a:solidFill>
                  <a:srgbClr val="000000"/>
                </a:solidFill>
                <a:latin typeface="Arial (Body)"/>
                <a:ea typeface="+mn-ea"/>
                <a:cs typeface="+mn-cs"/>
              </a:rPr>
              <a:t>Operating expenses</a:t>
            </a:r>
          </a:p>
          <a:p>
            <a:pPr marL="741553" lvl="1" indent="-284353">
              <a:spcAft>
                <a:spcPct val="0"/>
              </a:spcAft>
              <a:buSzPts val="2400"/>
            </a:pPr>
            <a:r>
              <a:rPr lang="en-US" altLang="en-US" sz="2400" kern="1200" dirty="0">
                <a:solidFill>
                  <a:srgbClr val="000000"/>
                </a:solidFill>
                <a:latin typeface="Arial (Body)"/>
                <a:ea typeface="+mn-ea"/>
                <a:cs typeface="+mn-cs"/>
              </a:rPr>
              <a:t>Operating margin</a:t>
            </a:r>
          </a:p>
          <a:p>
            <a:pPr marL="741553" lvl="1" indent="-284353">
              <a:spcAft>
                <a:spcPct val="0"/>
              </a:spcAft>
              <a:buSzPts val="2400"/>
            </a:pPr>
            <a:r>
              <a:rPr lang="en-US" altLang="en-US" sz="2400" kern="1200" dirty="0">
                <a:solidFill>
                  <a:srgbClr val="000000"/>
                </a:solidFill>
                <a:latin typeface="Arial (Body)"/>
                <a:ea typeface="+mn-ea"/>
                <a:cs typeface="+mn-cs"/>
              </a:rPr>
              <a:t>Net margin</a:t>
            </a:r>
          </a:p>
          <a:p>
            <a:pPr marL="1144778" lvl="2" indent="-230378">
              <a:spcAft>
                <a:spcPct val="0"/>
              </a:spcAft>
              <a:buSzPts val="2400"/>
            </a:pPr>
            <a:r>
              <a:rPr lang="en-US" altLang="en-US" sz="2400" kern="1200" dirty="0">
                <a:solidFill>
                  <a:srgbClr val="000000"/>
                </a:solidFill>
                <a:latin typeface="Arial (Body)"/>
                <a:ea typeface="+mn-ea"/>
                <a:cs typeface="+mn-cs"/>
              </a:rPr>
              <a:t>Pro forma </a:t>
            </a:r>
            <a:r>
              <a:rPr lang="pt-BR" altLang="en-US" sz="2400" kern="1200" dirty="0" smtClean="0">
                <a:solidFill>
                  <a:srgbClr val="000000"/>
                </a:solidFill>
                <a:latin typeface="Arial (Body)"/>
                <a:ea typeface="+mn-ea"/>
                <a:cs typeface="+mn-cs"/>
              </a:rPr>
              <a:t>earnings—E</a:t>
            </a:r>
            <a:r>
              <a:rPr lang="pt-BR" altLang="en-US" sz="100" kern="1200" dirty="0" smtClean="0">
                <a:solidFill>
                  <a:srgbClr val="000000"/>
                </a:solidFill>
                <a:latin typeface="Arial (Body)"/>
                <a:ea typeface="+mn-ea"/>
                <a:cs typeface="+mn-cs"/>
              </a:rPr>
              <a:t> </a:t>
            </a:r>
            <a:r>
              <a:rPr lang="pt-BR" altLang="en-US" sz="2400" kern="1200" dirty="0" smtClean="0">
                <a:solidFill>
                  <a:srgbClr val="000000"/>
                </a:solidFill>
                <a:latin typeface="Arial (Body)"/>
                <a:ea typeface="+mn-ea"/>
                <a:cs typeface="+mn-cs"/>
              </a:rPr>
              <a:t>B</a:t>
            </a:r>
            <a:r>
              <a:rPr lang="pt-BR" altLang="en-US" sz="100" kern="1200" dirty="0" smtClean="0">
                <a:solidFill>
                  <a:srgbClr val="000000"/>
                </a:solidFill>
                <a:latin typeface="Arial (Body)"/>
                <a:ea typeface="+mn-ea"/>
                <a:cs typeface="+mn-cs"/>
              </a:rPr>
              <a:t> </a:t>
            </a:r>
            <a:r>
              <a:rPr lang="pt-BR" altLang="en-US" sz="2400" kern="1200" dirty="0" smtClean="0">
                <a:solidFill>
                  <a:srgbClr val="000000"/>
                </a:solidFill>
                <a:latin typeface="Arial (Body)"/>
                <a:ea typeface="+mn-ea"/>
                <a:cs typeface="+mn-cs"/>
              </a:rPr>
              <a:t>I</a:t>
            </a:r>
            <a:r>
              <a:rPr lang="pt-BR" altLang="en-US" sz="100" kern="1200" dirty="0" smtClean="0">
                <a:solidFill>
                  <a:srgbClr val="000000"/>
                </a:solidFill>
                <a:latin typeface="Arial (Body)"/>
                <a:ea typeface="+mn-ea"/>
                <a:cs typeface="+mn-cs"/>
              </a:rPr>
              <a:t> </a:t>
            </a:r>
            <a:r>
              <a:rPr lang="pt-BR" altLang="en-US" sz="2400" kern="1200" dirty="0" smtClean="0">
                <a:solidFill>
                  <a:srgbClr val="000000"/>
                </a:solidFill>
                <a:latin typeface="Arial (Body)"/>
                <a:ea typeface="+mn-ea"/>
                <a:cs typeface="+mn-cs"/>
              </a:rPr>
              <a:t>T</a:t>
            </a:r>
            <a:r>
              <a:rPr lang="pt-BR" altLang="en-US" sz="100" kern="1200" dirty="0" smtClean="0">
                <a:solidFill>
                  <a:srgbClr val="000000"/>
                </a:solidFill>
                <a:latin typeface="Arial (Body)"/>
                <a:ea typeface="+mn-ea"/>
                <a:cs typeface="+mn-cs"/>
              </a:rPr>
              <a:t> </a:t>
            </a:r>
            <a:r>
              <a:rPr lang="pt-BR" altLang="en-US" sz="2400" kern="1200" dirty="0" smtClean="0">
                <a:solidFill>
                  <a:srgbClr val="000000"/>
                </a:solidFill>
                <a:latin typeface="Arial (Body)"/>
                <a:ea typeface="+mn-ea"/>
                <a:cs typeface="+mn-cs"/>
              </a:rPr>
              <a:t>D</a:t>
            </a:r>
            <a:r>
              <a:rPr lang="pt-BR" altLang="en-US" sz="100" kern="1200" dirty="0" smtClean="0">
                <a:solidFill>
                  <a:srgbClr val="000000"/>
                </a:solidFill>
                <a:latin typeface="Arial (Body)"/>
                <a:ea typeface="+mn-ea"/>
                <a:cs typeface="+mn-cs"/>
              </a:rPr>
              <a:t> </a:t>
            </a:r>
            <a:r>
              <a:rPr lang="pt-BR" altLang="en-US" sz="2400" kern="1200" dirty="0" smtClean="0">
                <a:solidFill>
                  <a:srgbClr val="000000"/>
                </a:solidFill>
                <a:latin typeface="Arial (Body)"/>
                <a:ea typeface="+mn-ea"/>
                <a:cs typeface="+mn-cs"/>
              </a:rPr>
              <a:t>A</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543251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Financial Analysis Factors </a:t>
            </a:r>
            <a:r>
              <a:rPr lang="en-IN" sz="2000" b="0" kern="1200" dirty="0" smtClean="0">
                <a:latin typeface="Times New Roman" panose="02020603050405020304" pitchFamily="18" charset="0"/>
                <a:ea typeface="+mj-ea"/>
                <a:cs typeface="Times New Roman" panose="02020603050405020304" pitchFamily="18" charset="0"/>
              </a:rPr>
              <a:t>(2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231624"/>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Balance sheet</a:t>
            </a:r>
          </a:p>
          <a:p>
            <a:pPr marL="741553" lvl="1" indent="-284353">
              <a:spcAft>
                <a:spcPct val="0"/>
              </a:spcAft>
              <a:buSzPts val="2400"/>
            </a:pPr>
            <a:r>
              <a:rPr lang="en-US" altLang="en-US" sz="2400" kern="1200" dirty="0">
                <a:solidFill>
                  <a:srgbClr val="000000"/>
                </a:solidFill>
                <a:latin typeface="Arial (Body)"/>
                <a:ea typeface="+mn-ea"/>
                <a:cs typeface="+mn-cs"/>
              </a:rPr>
              <a:t>Asset</a:t>
            </a:r>
          </a:p>
          <a:p>
            <a:pPr marL="741553" lvl="1" indent="-284353">
              <a:spcAft>
                <a:spcPct val="0"/>
              </a:spcAft>
              <a:buSzPts val="2400"/>
            </a:pPr>
            <a:r>
              <a:rPr lang="en-US" altLang="en-US" sz="2400" kern="1200" dirty="0">
                <a:solidFill>
                  <a:srgbClr val="000000"/>
                </a:solidFill>
                <a:latin typeface="Arial (Body)"/>
                <a:ea typeface="+mn-ea"/>
                <a:cs typeface="+mn-cs"/>
              </a:rPr>
              <a:t>Current assets</a:t>
            </a:r>
          </a:p>
          <a:p>
            <a:pPr marL="741553" lvl="1" indent="-284353">
              <a:spcAft>
                <a:spcPct val="0"/>
              </a:spcAft>
              <a:buSzPts val="2400"/>
            </a:pPr>
            <a:r>
              <a:rPr lang="en-US" altLang="en-US" sz="2400" kern="1200" dirty="0">
                <a:solidFill>
                  <a:srgbClr val="000000"/>
                </a:solidFill>
                <a:latin typeface="Arial (Body)"/>
                <a:ea typeface="+mn-ea"/>
                <a:cs typeface="+mn-cs"/>
              </a:rPr>
              <a:t>Liabilities</a:t>
            </a:r>
          </a:p>
          <a:p>
            <a:pPr marL="741553" lvl="1" indent="-284353">
              <a:spcAft>
                <a:spcPct val="0"/>
              </a:spcAft>
              <a:buSzPts val="2400"/>
            </a:pPr>
            <a:r>
              <a:rPr lang="en-US" altLang="en-US" sz="2400" kern="1200" dirty="0">
                <a:solidFill>
                  <a:srgbClr val="000000"/>
                </a:solidFill>
                <a:latin typeface="Arial (Body)"/>
                <a:ea typeface="+mn-ea"/>
                <a:cs typeface="+mn-cs"/>
              </a:rPr>
              <a:t>Current liabilities</a:t>
            </a:r>
          </a:p>
          <a:p>
            <a:pPr marL="741553" lvl="1" indent="-284353">
              <a:spcAft>
                <a:spcPct val="0"/>
              </a:spcAft>
              <a:buSzPts val="2400"/>
            </a:pPr>
            <a:r>
              <a:rPr lang="en-US" altLang="en-US" sz="2400" kern="1200" dirty="0">
                <a:solidFill>
                  <a:srgbClr val="000000"/>
                </a:solidFill>
                <a:latin typeface="Arial (Body)"/>
                <a:ea typeface="+mn-ea"/>
                <a:cs typeface="+mn-cs"/>
              </a:rPr>
              <a:t>Long-term debt</a:t>
            </a:r>
          </a:p>
          <a:p>
            <a:pPr marL="741553" lvl="1" indent="-284353">
              <a:spcAft>
                <a:spcPct val="0"/>
              </a:spcAft>
              <a:buSzPts val="2400"/>
            </a:pPr>
            <a:r>
              <a:rPr lang="en-US" altLang="en-US" sz="2400" kern="1200" dirty="0">
                <a:solidFill>
                  <a:srgbClr val="000000"/>
                </a:solidFill>
                <a:latin typeface="Arial (Body)"/>
                <a:ea typeface="+mn-ea"/>
                <a:cs typeface="+mn-cs"/>
              </a:rPr>
              <a:t>Working capital</a:t>
            </a:r>
          </a:p>
        </p:txBody>
      </p:sp>
    </p:spTree>
    <p:extLst>
      <p:ext uri="{BB962C8B-B14F-4D97-AF65-F5344CB8AC3E}">
        <p14:creationId xmlns:p14="http://schemas.microsoft.com/office/powerpoint/2010/main" val="458115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a:latin typeface="Times New Roman" panose="02020603050405020304" pitchFamily="18" charset="0"/>
                <a:ea typeface="+mj-ea"/>
                <a:cs typeface="Times New Roman" panose="02020603050405020304" pitchFamily="18" charset="0"/>
              </a:rPr>
              <a:t>E-Commerce in Action: Amazon.Com </a:t>
            </a:r>
            <a:r>
              <a:rPr lang="en-IN" sz="2000" b="0" kern="1200" dirty="0">
                <a:latin typeface="Times New Roman" panose="02020603050405020304" pitchFamily="18" charset="0"/>
                <a:ea typeface="+mj-ea"/>
                <a:cs typeface="Times New Roman" panose="02020603050405020304" pitchFamily="18" charset="0"/>
              </a:rPr>
              <a:t>(1 of 3)</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tabLst/>
            </a:pPr>
            <a:r>
              <a:rPr lang="en-US" altLang="en-US" sz="2200" kern="1200" dirty="0" smtClean="0">
                <a:solidFill>
                  <a:srgbClr val="000000"/>
                </a:solidFill>
                <a:latin typeface="Arial (Body)"/>
                <a:ea typeface="+mn-ea"/>
                <a:cs typeface="+mn-cs"/>
              </a:rPr>
              <a:t>Vision:</a:t>
            </a:r>
            <a:endParaRPr lang="en-US" altLang="en-US" sz="2200" kern="1200" dirty="0">
              <a:solidFill>
                <a:srgbClr val="000000"/>
              </a:solidFill>
              <a:latin typeface="Arial (Body)"/>
              <a:ea typeface="+mn-ea"/>
              <a:cs typeface="+mn-cs"/>
            </a:endParaRPr>
          </a:p>
          <a:p>
            <a:pPr marL="741553" lvl="1" indent="-284353">
              <a:spcAft>
                <a:spcPct val="0"/>
              </a:spcAft>
            </a:pPr>
            <a:r>
              <a:rPr lang="en-US" altLang="en-US" sz="2200" kern="1200" dirty="0" smtClean="0">
                <a:solidFill>
                  <a:srgbClr val="000000"/>
                </a:solidFill>
                <a:latin typeface="Arial (Body)"/>
                <a:ea typeface="+mn-ea"/>
                <a:cs typeface="+mn-cs"/>
              </a:rPr>
              <a:t>Earth</a:t>
            </a:r>
            <a:r>
              <a:rPr lang="en-IN" altLang="ja-JP" sz="2200" kern="1200" dirty="0" smtClean="0">
                <a:solidFill>
                  <a:srgbClr val="000000"/>
                </a:solidFill>
                <a:latin typeface="Arial (Body)"/>
                <a:cs typeface="+mn-cs"/>
              </a:rPr>
              <a:t>’</a:t>
            </a:r>
            <a:r>
              <a:rPr lang="en-US" altLang="ja-JP" sz="2200" kern="1200" dirty="0" smtClean="0">
                <a:solidFill>
                  <a:srgbClr val="000000"/>
                </a:solidFill>
                <a:latin typeface="Arial (Body)"/>
                <a:cs typeface="+mn-cs"/>
              </a:rPr>
              <a:t>s </a:t>
            </a:r>
            <a:r>
              <a:rPr lang="en-US" altLang="ja-JP" sz="2200" kern="1200" dirty="0">
                <a:solidFill>
                  <a:srgbClr val="000000"/>
                </a:solidFill>
                <a:latin typeface="Arial (Body)"/>
                <a:cs typeface="+mn-cs"/>
              </a:rPr>
              <a:t>biggest selection, lowest prices, most </a:t>
            </a:r>
            <a:r>
              <a:rPr lang="en-US" altLang="ja-JP" sz="2200" kern="1200" dirty="0" smtClean="0">
                <a:solidFill>
                  <a:srgbClr val="000000"/>
                </a:solidFill>
                <a:latin typeface="Arial (Body)"/>
                <a:cs typeface="+mn-cs"/>
              </a:rPr>
              <a:t>customer-centric</a:t>
            </a:r>
            <a:endParaRPr lang="en-US" altLang="ja-JP" sz="2200" kern="1200" dirty="0">
              <a:solidFill>
                <a:srgbClr val="000000"/>
              </a:solidFill>
              <a:latin typeface="Arial (Body)"/>
              <a:cs typeface="+mn-cs"/>
            </a:endParaRPr>
          </a:p>
          <a:p>
            <a:pPr marL="255651" lvl="0" indent="-255651">
              <a:spcAft>
                <a:spcPct val="0"/>
              </a:spcAft>
              <a:tabLst/>
            </a:pPr>
            <a:r>
              <a:rPr lang="en-US" altLang="en-US" sz="2200" kern="1200" dirty="0">
                <a:solidFill>
                  <a:srgbClr val="000000"/>
                </a:solidFill>
                <a:latin typeface="Arial (Body)"/>
                <a:ea typeface="+mn-ea"/>
                <a:cs typeface="+mn-cs"/>
              </a:rPr>
              <a:t>Business </a:t>
            </a:r>
            <a:r>
              <a:rPr lang="en-US" altLang="en-US" sz="2200" kern="1200" dirty="0" smtClean="0">
                <a:solidFill>
                  <a:srgbClr val="000000"/>
                </a:solidFill>
                <a:latin typeface="Arial (Body)"/>
                <a:ea typeface="+mn-ea"/>
                <a:cs typeface="+mn-cs"/>
              </a:rPr>
              <a:t>model:</a:t>
            </a:r>
            <a:endParaRPr lang="en-US" altLang="en-US" sz="2200" kern="1200" dirty="0">
              <a:solidFill>
                <a:srgbClr val="000000"/>
              </a:solidFill>
              <a:latin typeface="Arial (Body)"/>
              <a:ea typeface="+mn-ea"/>
              <a:cs typeface="+mn-cs"/>
            </a:endParaRPr>
          </a:p>
          <a:p>
            <a:pPr marL="741553" lvl="1" indent="-284353">
              <a:spcAft>
                <a:spcPct val="0"/>
              </a:spcAft>
            </a:pPr>
            <a:r>
              <a:rPr lang="en-US" altLang="en-US" sz="2200" kern="1200" dirty="0">
                <a:solidFill>
                  <a:srgbClr val="000000"/>
                </a:solidFill>
                <a:latin typeface="Arial (Body)"/>
                <a:ea typeface="+mn-ea"/>
                <a:cs typeface="+mn-cs"/>
              </a:rPr>
              <a:t>Retail, Third-Party Merchants, and Amazon Web Services</a:t>
            </a:r>
          </a:p>
          <a:p>
            <a:pPr marL="255651" lvl="0" indent="-255651">
              <a:spcAft>
                <a:spcPct val="0"/>
              </a:spcAft>
              <a:tabLst/>
            </a:pPr>
            <a:r>
              <a:rPr lang="en-US" altLang="en-US" sz="2200" kern="1200" dirty="0">
                <a:solidFill>
                  <a:srgbClr val="000000"/>
                </a:solidFill>
                <a:latin typeface="Arial (Body)"/>
                <a:ea typeface="+mn-ea"/>
                <a:cs typeface="+mn-cs"/>
              </a:rPr>
              <a:t>Financial </a:t>
            </a:r>
            <a:r>
              <a:rPr lang="en-US" altLang="en-US" sz="2200" kern="1200" dirty="0" smtClean="0">
                <a:solidFill>
                  <a:srgbClr val="000000"/>
                </a:solidFill>
                <a:latin typeface="Arial (Body)"/>
                <a:ea typeface="+mn-ea"/>
                <a:cs typeface="+mn-cs"/>
              </a:rPr>
              <a:t>analysis:</a:t>
            </a:r>
            <a:endParaRPr lang="en-US" altLang="en-US" sz="2200" kern="1200" dirty="0">
              <a:solidFill>
                <a:srgbClr val="000000"/>
              </a:solidFill>
              <a:latin typeface="Arial (Body)"/>
              <a:ea typeface="+mn-ea"/>
              <a:cs typeface="+mn-cs"/>
            </a:endParaRPr>
          </a:p>
          <a:p>
            <a:pPr marL="741553" lvl="1" indent="-284353">
              <a:spcAft>
                <a:spcPct val="0"/>
              </a:spcAft>
            </a:pPr>
            <a:r>
              <a:rPr lang="en-US" altLang="en-US" sz="2200" kern="1200" dirty="0">
                <a:solidFill>
                  <a:srgbClr val="000000"/>
                </a:solidFill>
                <a:latin typeface="Arial (Body)"/>
                <a:ea typeface="+mn-ea"/>
                <a:cs typeface="+mn-cs"/>
              </a:rPr>
              <a:t>Continued explosive revenue growth, profitable</a:t>
            </a:r>
          </a:p>
          <a:p>
            <a:pPr marL="255651" lvl="0" indent="-255651">
              <a:spcAft>
                <a:spcPct val="0"/>
              </a:spcAft>
              <a:tabLst/>
            </a:pPr>
            <a:r>
              <a:rPr lang="en-US" altLang="en-US" sz="2200" kern="1200" dirty="0">
                <a:solidFill>
                  <a:srgbClr val="000000"/>
                </a:solidFill>
                <a:latin typeface="Arial (Body)"/>
                <a:ea typeface="+mn-ea"/>
                <a:cs typeface="+mn-cs"/>
              </a:rPr>
              <a:t>Strategic analysis/business </a:t>
            </a:r>
            <a:r>
              <a:rPr lang="en-US" altLang="en-US" sz="2200" kern="1200" dirty="0" smtClean="0">
                <a:solidFill>
                  <a:srgbClr val="000000"/>
                </a:solidFill>
                <a:latin typeface="Arial (Body)"/>
                <a:ea typeface="+mn-ea"/>
                <a:cs typeface="+mn-cs"/>
              </a:rPr>
              <a:t>strategy:</a:t>
            </a:r>
            <a:endParaRPr lang="en-US" altLang="en-US" sz="2200" kern="1200" dirty="0">
              <a:solidFill>
                <a:srgbClr val="000000"/>
              </a:solidFill>
              <a:latin typeface="Arial (Body)"/>
              <a:ea typeface="+mn-ea"/>
              <a:cs typeface="+mn-cs"/>
            </a:endParaRPr>
          </a:p>
          <a:p>
            <a:pPr marL="741553" lvl="1" indent="-284353">
              <a:spcAft>
                <a:spcPct val="0"/>
              </a:spcAft>
            </a:pPr>
            <a:r>
              <a:rPr lang="en-US" altLang="en-US" sz="2200" kern="1200" dirty="0">
                <a:solidFill>
                  <a:srgbClr val="000000"/>
                </a:solidFill>
                <a:latin typeface="Arial (Body)"/>
                <a:ea typeface="+mn-ea"/>
                <a:cs typeface="+mn-cs"/>
              </a:rPr>
              <a:t>Maximize sales volume, lower costs and prices, acquisitions, mobile shopping, new products and services</a:t>
            </a:r>
          </a:p>
        </p:txBody>
      </p:sp>
    </p:spTree>
    <p:extLst>
      <p:ext uri="{BB962C8B-B14F-4D97-AF65-F5344CB8AC3E}">
        <p14:creationId xmlns:p14="http://schemas.microsoft.com/office/powerpoint/2010/main" val="3938785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a:latin typeface="Times New Roman" panose="02020603050405020304" pitchFamily="18" charset="0"/>
                <a:ea typeface="+mj-ea"/>
                <a:cs typeface="Times New Roman" panose="02020603050405020304" pitchFamily="18" charset="0"/>
              </a:rPr>
              <a:t>E-Commerce in Action: Amazon.Com </a:t>
            </a:r>
            <a:r>
              <a:rPr lang="en-IN" sz="2000" b="0" kern="1200" dirty="0">
                <a:latin typeface="Times New Roman" panose="02020603050405020304" pitchFamily="18" charset="0"/>
                <a:ea typeface="+mj-ea"/>
                <a:cs typeface="Times New Roman" panose="02020603050405020304" pitchFamily="18" charset="0"/>
              </a:rPr>
              <a:t>(2 of 3)</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754844"/>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Strategic </a:t>
            </a:r>
            <a:r>
              <a:rPr lang="en-US" altLang="en-US" sz="2400" kern="1200" dirty="0" smtClean="0">
                <a:solidFill>
                  <a:srgbClr val="000000"/>
                </a:solidFill>
                <a:latin typeface="Arial (Body)"/>
                <a:ea typeface="+mn-ea"/>
                <a:cs typeface="+mn-cs"/>
              </a:rPr>
              <a:t>analysis/competition:</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Online and offline general and catalog merchandisers, Web services</a:t>
            </a:r>
          </a:p>
          <a:p>
            <a:pPr marL="255651" lvl="0" indent="-255651">
              <a:spcAft>
                <a:spcPct val="0"/>
              </a:spcAft>
              <a:buSzPts val="2400"/>
              <a:tabLst/>
            </a:pPr>
            <a:r>
              <a:rPr lang="en-US" sz="2400" kern="1200" dirty="0">
                <a:solidFill>
                  <a:srgbClr val="000000"/>
                </a:solidFill>
                <a:latin typeface="Arial (Body)"/>
                <a:ea typeface="+mn-ea"/>
                <a:cs typeface="+mn-cs"/>
              </a:rPr>
              <a:t>Strategic </a:t>
            </a:r>
            <a:r>
              <a:rPr lang="en-US" sz="2400" kern="1200" dirty="0" smtClean="0">
                <a:solidFill>
                  <a:srgbClr val="000000"/>
                </a:solidFill>
                <a:latin typeface="Arial (Body)"/>
                <a:ea typeface="+mn-ea"/>
                <a:cs typeface="+mn-cs"/>
              </a:rPr>
              <a:t>analysis/technology:</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Largest, most sophisticated collection of online retailing technologies available</a:t>
            </a:r>
          </a:p>
          <a:p>
            <a:pPr marL="255651" lvl="0" indent="-255651">
              <a:spcAft>
                <a:spcPct val="0"/>
              </a:spcAft>
              <a:buSzPts val="2400"/>
              <a:tabLst/>
            </a:pPr>
            <a:r>
              <a:rPr lang="en-US" sz="2400" kern="1200" dirty="0">
                <a:solidFill>
                  <a:srgbClr val="000000"/>
                </a:solidFill>
                <a:latin typeface="Arial (Body)"/>
                <a:ea typeface="+mn-ea"/>
                <a:cs typeface="+mn-cs"/>
              </a:rPr>
              <a:t>Strategic analysis/social, </a:t>
            </a:r>
            <a:r>
              <a:rPr lang="en-US" sz="2400" kern="1200" dirty="0" smtClean="0">
                <a:solidFill>
                  <a:srgbClr val="000000"/>
                </a:solidFill>
                <a:latin typeface="Arial (Body)"/>
                <a:ea typeface="+mn-ea"/>
                <a:cs typeface="+mn-cs"/>
              </a:rPr>
              <a:t>legal:</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Sales tax, patent lawsuits</a:t>
            </a:r>
          </a:p>
        </p:txBody>
      </p:sp>
    </p:spTree>
    <p:extLst>
      <p:ext uri="{BB962C8B-B14F-4D97-AF65-F5344CB8AC3E}">
        <p14:creationId xmlns:p14="http://schemas.microsoft.com/office/powerpoint/2010/main" val="2534811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solidFill>
                  <a:srgbClr val="007FA3"/>
                </a:solidFill>
                <a:latin typeface="Times New Roman" panose="02020603050405020304" pitchFamily="18" charset="0"/>
                <a:ea typeface="+mj-ea"/>
                <a:cs typeface="Times New Roman" panose="02020603050405020304" pitchFamily="18" charset="0"/>
              </a:rPr>
              <a:t>Learning Objectives</a:t>
            </a:r>
            <a:endParaRPr lang="en-US" kern="1200" dirty="0">
              <a:solidFill>
                <a:srgbClr val="007FA3"/>
              </a:solidFill>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p:txBody>
          <a:bodyPr wrap="square" lIns="91425" tIns="91425" rIns="91425" bIns="91425">
            <a:noAutofit/>
          </a:bodyPr>
          <a:lstStyle/>
          <a:p>
            <a:pPr marL="0" lvl="0" indent="0">
              <a:spcAft>
                <a:spcPct val="0"/>
              </a:spcAft>
              <a:buSzPts val="2400"/>
              <a:buNone/>
            </a:pPr>
            <a:r>
              <a:rPr lang="en-US" sz="1800" b="1" kern="1200" dirty="0">
                <a:solidFill>
                  <a:schemeClr val="tx2"/>
                </a:solidFill>
                <a:latin typeface="Arial (Body)"/>
                <a:ea typeface="+mn-ea"/>
                <a:cs typeface="+mn-cs"/>
              </a:rPr>
              <a:t>9.1</a:t>
            </a:r>
            <a:r>
              <a:rPr lang="en-US" sz="1800" b="1" kern="1200" dirty="0">
                <a:solidFill>
                  <a:srgbClr val="000000"/>
                </a:solidFill>
                <a:latin typeface="Arial (Body)"/>
                <a:ea typeface="+mn-ea"/>
                <a:cs typeface="+mn-cs"/>
              </a:rPr>
              <a:t> </a:t>
            </a:r>
            <a:r>
              <a:rPr lang="en-US" sz="1800" kern="1200" dirty="0">
                <a:solidFill>
                  <a:srgbClr val="000000"/>
                </a:solidFill>
                <a:latin typeface="Arial (Body)"/>
                <a:ea typeface="+mn-ea"/>
                <a:cs typeface="+mn-cs"/>
              </a:rPr>
              <a:t>Understand the environment in which the online retail sector operates today.</a:t>
            </a:r>
          </a:p>
          <a:p>
            <a:pPr marL="0" lvl="0" indent="0">
              <a:spcAft>
                <a:spcPct val="0"/>
              </a:spcAft>
              <a:buSzPts val="2400"/>
              <a:buNone/>
            </a:pPr>
            <a:r>
              <a:rPr lang="en-US" sz="1800" b="1" kern="1200" dirty="0">
                <a:solidFill>
                  <a:schemeClr val="tx2"/>
                </a:solidFill>
                <a:latin typeface="Arial (Body)"/>
                <a:ea typeface="+mn-ea"/>
                <a:cs typeface="+mn-cs"/>
              </a:rPr>
              <a:t>9.2</a:t>
            </a:r>
            <a:r>
              <a:rPr lang="en-US" sz="1800" b="1" kern="1200" dirty="0">
                <a:solidFill>
                  <a:srgbClr val="000000"/>
                </a:solidFill>
                <a:latin typeface="Arial (Body)"/>
                <a:ea typeface="+mn-ea"/>
                <a:cs typeface="+mn-cs"/>
              </a:rPr>
              <a:t> </a:t>
            </a:r>
            <a:r>
              <a:rPr lang="en-US" sz="1800" kern="1200" dirty="0">
                <a:solidFill>
                  <a:srgbClr val="000000"/>
                </a:solidFill>
                <a:latin typeface="Arial (Body)"/>
                <a:ea typeface="+mn-ea"/>
                <a:cs typeface="+mn-cs"/>
              </a:rPr>
              <a:t>Explain how to analyze the economic viability of an online firm.</a:t>
            </a:r>
          </a:p>
          <a:p>
            <a:pPr marL="0" lvl="0" indent="0">
              <a:spcAft>
                <a:spcPct val="0"/>
              </a:spcAft>
              <a:buSzPts val="2400"/>
              <a:buNone/>
            </a:pPr>
            <a:r>
              <a:rPr lang="en-US" sz="1800" b="1" kern="1200" dirty="0">
                <a:solidFill>
                  <a:schemeClr val="tx2"/>
                </a:solidFill>
                <a:latin typeface="Arial (Body)"/>
                <a:ea typeface="+mn-ea"/>
                <a:cs typeface="+mn-cs"/>
              </a:rPr>
              <a:t>9.3</a:t>
            </a:r>
            <a:r>
              <a:rPr lang="en-US" sz="1800" b="1" kern="1200" dirty="0">
                <a:solidFill>
                  <a:srgbClr val="000000"/>
                </a:solidFill>
                <a:latin typeface="Arial (Body)"/>
                <a:ea typeface="+mn-ea"/>
                <a:cs typeface="+mn-cs"/>
              </a:rPr>
              <a:t> </a:t>
            </a:r>
            <a:r>
              <a:rPr lang="en-US" sz="1800" kern="1200" dirty="0">
                <a:solidFill>
                  <a:srgbClr val="000000"/>
                </a:solidFill>
                <a:latin typeface="Arial (Body)"/>
                <a:ea typeface="+mn-ea"/>
                <a:cs typeface="+mn-cs"/>
              </a:rPr>
              <a:t>Identify the challenges faced by the different types of online retailers.</a:t>
            </a:r>
          </a:p>
          <a:p>
            <a:pPr marL="0" lvl="0" indent="0">
              <a:spcAft>
                <a:spcPct val="0"/>
              </a:spcAft>
              <a:buSzPts val="2400"/>
              <a:buNone/>
            </a:pPr>
            <a:r>
              <a:rPr lang="en-US" sz="1800" b="1" kern="1200" dirty="0">
                <a:solidFill>
                  <a:schemeClr val="tx2"/>
                </a:solidFill>
                <a:latin typeface="Arial (Body)"/>
                <a:ea typeface="+mn-ea"/>
                <a:cs typeface="+mn-cs"/>
              </a:rPr>
              <a:t>9.4</a:t>
            </a:r>
            <a:r>
              <a:rPr lang="en-US" sz="1800" b="1" kern="1200" dirty="0">
                <a:solidFill>
                  <a:srgbClr val="000000"/>
                </a:solidFill>
                <a:latin typeface="Arial (Body)"/>
                <a:ea typeface="+mn-ea"/>
                <a:cs typeface="+mn-cs"/>
              </a:rPr>
              <a:t> </a:t>
            </a:r>
            <a:r>
              <a:rPr lang="en-US" sz="1800" kern="1200" dirty="0">
                <a:solidFill>
                  <a:srgbClr val="000000"/>
                </a:solidFill>
                <a:latin typeface="Arial (Body)"/>
                <a:ea typeface="+mn-ea"/>
                <a:cs typeface="+mn-cs"/>
              </a:rPr>
              <a:t>Describe the major features of the online service sector.</a:t>
            </a:r>
          </a:p>
          <a:p>
            <a:pPr marL="0" lvl="0" indent="0">
              <a:spcAft>
                <a:spcPct val="0"/>
              </a:spcAft>
              <a:buSzPts val="2400"/>
              <a:buNone/>
            </a:pPr>
            <a:r>
              <a:rPr lang="en-US" sz="1800" b="1" kern="1200" dirty="0">
                <a:solidFill>
                  <a:schemeClr val="tx2"/>
                </a:solidFill>
                <a:latin typeface="Arial (Body)"/>
                <a:ea typeface="+mn-ea"/>
                <a:cs typeface="+mn-cs"/>
              </a:rPr>
              <a:t>9.5</a:t>
            </a:r>
            <a:r>
              <a:rPr lang="en-US" sz="1800" b="1" kern="1200" dirty="0">
                <a:solidFill>
                  <a:srgbClr val="000000"/>
                </a:solidFill>
                <a:latin typeface="Arial (Body)"/>
                <a:ea typeface="+mn-ea"/>
                <a:cs typeface="+mn-cs"/>
              </a:rPr>
              <a:t> </a:t>
            </a:r>
            <a:r>
              <a:rPr lang="en-US" sz="1800" kern="1200" dirty="0">
                <a:solidFill>
                  <a:srgbClr val="000000"/>
                </a:solidFill>
                <a:latin typeface="Arial (Body)"/>
                <a:ea typeface="+mn-ea"/>
                <a:cs typeface="+mn-cs"/>
              </a:rPr>
              <a:t>Discuss the trends taking place in the online financial services industry.</a:t>
            </a:r>
          </a:p>
          <a:p>
            <a:pPr marL="0" lvl="0" indent="0">
              <a:spcAft>
                <a:spcPct val="0"/>
              </a:spcAft>
              <a:buSzPts val="2400"/>
              <a:buNone/>
            </a:pPr>
            <a:r>
              <a:rPr lang="en-US" sz="1800" b="1" kern="1200" dirty="0">
                <a:solidFill>
                  <a:schemeClr val="tx2"/>
                </a:solidFill>
                <a:latin typeface="Arial (Body)"/>
                <a:ea typeface="+mn-ea"/>
                <a:cs typeface="+mn-cs"/>
              </a:rPr>
              <a:t>9.6</a:t>
            </a:r>
            <a:r>
              <a:rPr lang="en-US" sz="1800" b="1" kern="1200" dirty="0">
                <a:solidFill>
                  <a:srgbClr val="000000"/>
                </a:solidFill>
                <a:latin typeface="Arial (Body)"/>
                <a:ea typeface="+mn-ea"/>
                <a:cs typeface="+mn-cs"/>
              </a:rPr>
              <a:t> </a:t>
            </a:r>
            <a:r>
              <a:rPr lang="en-US" sz="1800" kern="1200" dirty="0">
                <a:solidFill>
                  <a:srgbClr val="000000"/>
                </a:solidFill>
                <a:latin typeface="Arial (Body)"/>
                <a:ea typeface="+mn-ea"/>
                <a:cs typeface="+mn-cs"/>
              </a:rPr>
              <a:t>Describe the major trends in the online travel services industry today.</a:t>
            </a:r>
          </a:p>
          <a:p>
            <a:pPr marL="0" lvl="0" indent="0">
              <a:spcAft>
                <a:spcPct val="0"/>
              </a:spcAft>
              <a:buSzPts val="2400"/>
              <a:buNone/>
            </a:pPr>
            <a:r>
              <a:rPr lang="en-US" sz="1800" b="1" kern="1200" dirty="0">
                <a:solidFill>
                  <a:schemeClr val="tx2"/>
                </a:solidFill>
                <a:latin typeface="Arial (Body)"/>
                <a:ea typeface="+mn-ea"/>
                <a:cs typeface="+mn-cs"/>
              </a:rPr>
              <a:t>9.7</a:t>
            </a:r>
            <a:r>
              <a:rPr lang="en-US" sz="1800" b="1" kern="1200" dirty="0">
                <a:solidFill>
                  <a:srgbClr val="000000"/>
                </a:solidFill>
                <a:latin typeface="Arial (Body)"/>
                <a:ea typeface="+mn-ea"/>
                <a:cs typeface="+mn-cs"/>
              </a:rPr>
              <a:t> </a:t>
            </a:r>
            <a:r>
              <a:rPr lang="en-US" sz="1800" kern="1200" dirty="0">
                <a:solidFill>
                  <a:srgbClr val="000000"/>
                </a:solidFill>
                <a:latin typeface="Arial (Body)"/>
                <a:ea typeface="+mn-ea"/>
                <a:cs typeface="+mn-cs"/>
              </a:rPr>
              <a:t>Identify current trends in the online career services industry.</a:t>
            </a:r>
          </a:p>
          <a:p>
            <a:pPr marL="0" lvl="0" indent="0">
              <a:spcAft>
                <a:spcPct val="0"/>
              </a:spcAft>
              <a:buSzPts val="2400"/>
              <a:buNone/>
            </a:pPr>
            <a:r>
              <a:rPr lang="en-US" sz="1800" b="1" kern="1200" dirty="0">
                <a:solidFill>
                  <a:schemeClr val="tx2"/>
                </a:solidFill>
                <a:latin typeface="Arial (Body)"/>
                <a:ea typeface="+mn-ea"/>
                <a:cs typeface="+mn-cs"/>
              </a:rPr>
              <a:t>9.8</a:t>
            </a:r>
            <a:r>
              <a:rPr lang="en-US" sz="1800" b="1" kern="1200" dirty="0">
                <a:solidFill>
                  <a:srgbClr val="000000"/>
                </a:solidFill>
                <a:latin typeface="Arial (Body)"/>
                <a:ea typeface="+mn-ea"/>
                <a:cs typeface="+mn-cs"/>
              </a:rPr>
              <a:t> </a:t>
            </a:r>
            <a:r>
              <a:rPr lang="en-US" sz="1800" kern="1200" dirty="0">
                <a:solidFill>
                  <a:srgbClr val="000000"/>
                </a:solidFill>
                <a:latin typeface="Arial (Body)"/>
                <a:ea typeface="+mn-ea"/>
                <a:cs typeface="+mn-cs"/>
              </a:rPr>
              <a:t>Understand the business models of on-demand service companies.</a:t>
            </a:r>
          </a:p>
        </p:txBody>
      </p:sp>
    </p:spTree>
    <p:extLst>
      <p:ext uri="{BB962C8B-B14F-4D97-AF65-F5344CB8AC3E}">
        <p14:creationId xmlns:p14="http://schemas.microsoft.com/office/powerpoint/2010/main" val="3367981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a:latin typeface="Times New Roman" panose="02020603050405020304" pitchFamily="18" charset="0"/>
                <a:ea typeface="+mj-ea"/>
                <a:cs typeface="Times New Roman" panose="02020603050405020304" pitchFamily="18" charset="0"/>
              </a:rPr>
              <a:t>E-Commerce in Action: Amazon.Com </a:t>
            </a:r>
            <a:r>
              <a:rPr lang="en-IN" sz="2000" b="0" kern="1200" dirty="0">
                <a:latin typeface="Times New Roman" panose="02020603050405020304" pitchFamily="18" charset="0"/>
                <a:ea typeface="+mj-ea"/>
                <a:cs typeface="Times New Roman" panose="02020603050405020304" pitchFamily="18" charset="0"/>
              </a:rPr>
              <a:t>(3 of 3)</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785348"/>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Future </a:t>
            </a:r>
            <a:r>
              <a:rPr lang="en-US" sz="2400" kern="1200" dirty="0" smtClean="0">
                <a:solidFill>
                  <a:srgbClr val="000000"/>
                </a:solidFill>
                <a:latin typeface="Arial (Body)"/>
                <a:ea typeface="+mn-ea"/>
                <a:cs typeface="+mn-cs"/>
              </a:rPr>
              <a:t>prospects:</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Amazon has turned corner to sustainable profitability</a:t>
            </a:r>
          </a:p>
          <a:p>
            <a:pPr marL="741553" lvl="1" indent="-284353">
              <a:spcAft>
                <a:spcPct val="0"/>
              </a:spcAft>
              <a:buSzPts val="2400"/>
            </a:pPr>
            <a:r>
              <a:rPr lang="en-US" sz="2400" kern="1200" dirty="0">
                <a:solidFill>
                  <a:srgbClr val="000000"/>
                </a:solidFill>
                <a:latin typeface="Arial (Body)"/>
                <a:ea typeface="+mn-ea"/>
                <a:cs typeface="+mn-cs"/>
              </a:rPr>
              <a:t>Landmark $879 profit in 2016 Q2</a:t>
            </a:r>
          </a:p>
          <a:p>
            <a:pPr marL="741553" lvl="1" indent="-284353">
              <a:spcAft>
                <a:spcPct val="0"/>
              </a:spcAft>
              <a:buSzPts val="2400"/>
            </a:pPr>
            <a:r>
              <a:rPr lang="en-US" sz="2400" kern="1200" dirty="0">
                <a:solidFill>
                  <a:srgbClr val="000000"/>
                </a:solidFill>
                <a:latin typeface="Arial (Body)"/>
                <a:ea typeface="+mn-ea"/>
                <a:cs typeface="+mn-cs"/>
              </a:rPr>
              <a:t>Increased profits from Amazon Web </a:t>
            </a:r>
            <a:r>
              <a:rPr lang="en-US" sz="2400" kern="1200" dirty="0" smtClean="0">
                <a:solidFill>
                  <a:srgbClr val="000000"/>
                </a:solidFill>
                <a:latin typeface="Arial (Body)"/>
                <a:ea typeface="+mn-ea"/>
                <a:cs typeface="+mn-cs"/>
              </a:rPr>
              <a:t>Services</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Amazon Prime</a:t>
            </a:r>
          </a:p>
          <a:p>
            <a:pPr marL="741553" lvl="1" indent="-284353">
              <a:spcAft>
                <a:spcPct val="0"/>
              </a:spcAft>
              <a:buSzPts val="2400"/>
            </a:pPr>
            <a:r>
              <a:rPr lang="en-US" sz="2400" kern="1200" dirty="0">
                <a:solidFill>
                  <a:srgbClr val="000000"/>
                </a:solidFill>
                <a:latin typeface="Arial (Body)"/>
                <a:ea typeface="+mn-ea"/>
                <a:cs typeface="+mn-cs"/>
              </a:rPr>
              <a:t>Continues to invest in future products and services</a:t>
            </a:r>
          </a:p>
        </p:txBody>
      </p:sp>
    </p:spTree>
    <p:extLst>
      <p:ext uri="{BB962C8B-B14F-4D97-AF65-F5344CB8AC3E}">
        <p14:creationId xmlns:p14="http://schemas.microsoft.com/office/powerpoint/2010/main" val="291149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pt-BR" kern="1200" dirty="0" smtClean="0">
                <a:latin typeface="Times New Roman" panose="02020603050405020304" pitchFamily="18" charset="0"/>
                <a:ea typeface="+mj-ea"/>
                <a:cs typeface="Times New Roman" panose="02020603050405020304" pitchFamily="18" charset="0"/>
              </a:rPr>
              <a:t>E-Tailing </a:t>
            </a:r>
            <a:r>
              <a:rPr lang="en-US" kern="1200" dirty="0" smtClean="0">
                <a:latin typeface="Times New Roman" panose="02020603050405020304" pitchFamily="18" charset="0"/>
                <a:ea typeface="+mj-ea"/>
                <a:cs typeface="Times New Roman" panose="02020603050405020304" pitchFamily="18" charset="0"/>
              </a:rPr>
              <a:t>Business Models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mn-lt"/>
                <a:ea typeface="+mn-ea"/>
                <a:cs typeface="+mn-cs"/>
              </a:rPr>
              <a:t>Virtual merchant</a:t>
            </a:r>
          </a:p>
          <a:p>
            <a:pPr marL="741553" lvl="1" indent="-284353">
              <a:spcAft>
                <a:spcPct val="0"/>
              </a:spcAft>
              <a:buSzPts val="2400"/>
            </a:pPr>
            <a:r>
              <a:rPr lang="en-US" altLang="en-US" sz="2400" kern="1200" dirty="0" smtClean="0">
                <a:solidFill>
                  <a:srgbClr val="000000"/>
                </a:solidFill>
                <a:latin typeface="+mn-lt"/>
                <a:ea typeface="+mn-ea"/>
                <a:cs typeface="+mn-cs"/>
              </a:rPr>
              <a:t>Amazon</a:t>
            </a:r>
            <a:r>
              <a:rPr lang="en-US" altLang="en-US" sz="2400" kern="1200" dirty="0">
                <a:solidFill>
                  <a:srgbClr val="000000"/>
                </a:solidFill>
                <a:latin typeface="+mn-lt"/>
                <a:ea typeface="+mn-ea"/>
                <a:cs typeface="+mn-cs"/>
              </a:rPr>
              <a:t>, Newegg, Overstock, Wayfair, Blue Nile</a:t>
            </a:r>
          </a:p>
          <a:p>
            <a:pPr marL="255651" lvl="0" indent="-255651">
              <a:spcAft>
                <a:spcPct val="0"/>
              </a:spcAft>
              <a:buSzPts val="2400"/>
              <a:tabLst/>
            </a:pPr>
            <a:r>
              <a:rPr lang="en-US" altLang="en-US" sz="2400" kern="1200" dirty="0">
                <a:solidFill>
                  <a:srgbClr val="000000"/>
                </a:solidFill>
                <a:latin typeface="+mn-lt"/>
                <a:ea typeface="+mn-ea"/>
                <a:cs typeface="+mn-cs"/>
              </a:rPr>
              <a:t>Omni-channel merchants (bricks-and-clicks)</a:t>
            </a:r>
          </a:p>
          <a:p>
            <a:pPr marL="741553" lvl="1" indent="-284353">
              <a:spcAft>
                <a:spcPct val="0"/>
              </a:spcAft>
              <a:buSzPts val="2400"/>
            </a:pPr>
            <a:r>
              <a:rPr lang="en-US" altLang="en-US" sz="2400" kern="1200" dirty="0" smtClean="0">
                <a:solidFill>
                  <a:srgbClr val="000000"/>
                </a:solidFill>
                <a:latin typeface="+mn-lt"/>
                <a:ea typeface="+mn-ea"/>
                <a:cs typeface="+mn-cs"/>
              </a:rPr>
              <a:t>Walmart</a:t>
            </a:r>
            <a:r>
              <a:rPr lang="en-US" altLang="en-US" sz="2400" kern="1200" dirty="0">
                <a:solidFill>
                  <a:srgbClr val="000000"/>
                </a:solidFill>
                <a:latin typeface="+mn-lt"/>
                <a:ea typeface="+mn-ea"/>
                <a:cs typeface="+mn-cs"/>
              </a:rPr>
              <a:t>, </a:t>
            </a:r>
            <a:r>
              <a:rPr lang="en-US" altLang="en-US" sz="2400" kern="1200" dirty="0" smtClean="0">
                <a:solidFill>
                  <a:srgbClr val="000000"/>
                </a:solidFill>
                <a:latin typeface="+mn-lt"/>
                <a:ea typeface="+mn-ea"/>
                <a:cs typeface="+mn-cs"/>
              </a:rPr>
              <a:t>Macy’s</a:t>
            </a:r>
            <a:r>
              <a:rPr lang="en-US" altLang="en-US" sz="2400" kern="1200" dirty="0">
                <a:solidFill>
                  <a:srgbClr val="000000"/>
                </a:solidFill>
                <a:latin typeface="+mn-lt"/>
                <a:ea typeface="+mn-ea"/>
                <a:cs typeface="+mn-cs"/>
              </a:rPr>
              <a:t>, </a:t>
            </a:r>
            <a:r>
              <a:rPr lang="en-US" altLang="en-US" sz="2400" kern="1200" dirty="0" smtClean="0">
                <a:solidFill>
                  <a:srgbClr val="000000"/>
                </a:solidFill>
                <a:latin typeface="+mn-lt"/>
                <a:ea typeface="+mn-ea"/>
                <a:cs typeface="+mn-cs"/>
              </a:rPr>
              <a:t>J</a:t>
            </a:r>
            <a:r>
              <a:rPr lang="en-US" altLang="en-US" sz="100" kern="1200" dirty="0" smtClean="0">
                <a:solidFill>
                  <a:srgbClr val="000000"/>
                </a:solidFill>
                <a:latin typeface="+mn-lt"/>
                <a:ea typeface="+mn-ea"/>
                <a:cs typeface="+mn-cs"/>
              </a:rPr>
              <a:t> </a:t>
            </a:r>
            <a:r>
              <a:rPr lang="en-US" altLang="en-US" sz="2400" kern="1200" dirty="0" smtClean="0">
                <a:solidFill>
                  <a:srgbClr val="000000"/>
                </a:solidFill>
                <a:latin typeface="+mn-lt"/>
                <a:ea typeface="+mn-ea"/>
                <a:cs typeface="+mn-cs"/>
              </a:rPr>
              <a:t>C</a:t>
            </a:r>
            <a:r>
              <a:rPr lang="en-US" altLang="en-US" sz="100" kern="1200" dirty="0" smtClean="0">
                <a:solidFill>
                  <a:srgbClr val="000000"/>
                </a:solidFill>
                <a:latin typeface="+mn-lt"/>
                <a:ea typeface="+mn-ea"/>
                <a:cs typeface="+mn-cs"/>
              </a:rPr>
              <a:t> </a:t>
            </a:r>
            <a:r>
              <a:rPr lang="en-US" altLang="en-US" sz="2400" kern="1200" dirty="0" smtClean="0">
                <a:solidFill>
                  <a:srgbClr val="000000"/>
                </a:solidFill>
                <a:latin typeface="+mn-lt"/>
                <a:ea typeface="+mn-ea"/>
                <a:cs typeface="+mn-cs"/>
              </a:rPr>
              <a:t>Penney</a:t>
            </a:r>
            <a:r>
              <a:rPr lang="en-US" altLang="en-US" sz="2400" kern="1200" dirty="0">
                <a:solidFill>
                  <a:srgbClr val="000000"/>
                </a:solidFill>
                <a:latin typeface="+mn-lt"/>
                <a:ea typeface="+mn-ea"/>
                <a:cs typeface="+mn-cs"/>
              </a:rPr>
              <a:t>, Staples, Target</a:t>
            </a:r>
          </a:p>
          <a:p>
            <a:pPr marL="255651" lvl="0" indent="-255651">
              <a:spcAft>
                <a:spcPct val="0"/>
              </a:spcAft>
              <a:buSzPts val="2400"/>
              <a:tabLst/>
            </a:pPr>
            <a:r>
              <a:rPr lang="en-US" altLang="en-US" sz="2400" kern="1200" dirty="0">
                <a:solidFill>
                  <a:srgbClr val="000000"/>
                </a:solidFill>
                <a:latin typeface="+mn-lt"/>
                <a:ea typeface="+mn-ea"/>
                <a:cs typeface="+mn-cs"/>
              </a:rPr>
              <a:t>Catalog merchant</a:t>
            </a:r>
          </a:p>
          <a:p>
            <a:pPr marL="741553" lvl="1" indent="-284353">
              <a:spcAft>
                <a:spcPct val="0"/>
              </a:spcAft>
              <a:buSzPts val="2400"/>
            </a:pPr>
            <a:r>
              <a:rPr lang="en-US" altLang="en-US" sz="2400" kern="1200" dirty="0" smtClean="0">
                <a:solidFill>
                  <a:srgbClr val="000000"/>
                </a:solidFill>
                <a:latin typeface="+mn-lt"/>
                <a:ea typeface="+mn-ea"/>
                <a:cs typeface="+mn-cs"/>
              </a:rPr>
              <a:t>Lands</a:t>
            </a:r>
            <a:r>
              <a:rPr lang="en-IN" altLang="ja-JP" sz="2400" kern="1200" dirty="0" smtClean="0">
                <a:solidFill>
                  <a:srgbClr val="000000"/>
                </a:solidFill>
                <a:latin typeface="+mn-lt"/>
                <a:cs typeface="+mn-cs"/>
              </a:rPr>
              <a:t>’</a:t>
            </a:r>
            <a:r>
              <a:rPr lang="en-US" altLang="ja-JP" sz="2400" kern="1200" dirty="0" smtClean="0">
                <a:solidFill>
                  <a:srgbClr val="000000"/>
                </a:solidFill>
                <a:latin typeface="+mn-lt"/>
                <a:cs typeface="+mn-cs"/>
              </a:rPr>
              <a:t> </a:t>
            </a:r>
            <a:r>
              <a:rPr lang="en-US" altLang="ja-JP" sz="2400" kern="1200" dirty="0">
                <a:solidFill>
                  <a:srgbClr val="000000"/>
                </a:solidFill>
                <a:latin typeface="+mn-lt"/>
                <a:cs typeface="+mn-cs"/>
              </a:rPr>
              <a:t>End, </a:t>
            </a:r>
            <a:r>
              <a:rPr lang="en-US" altLang="ja-JP" sz="2400" kern="1200" dirty="0" smtClean="0">
                <a:solidFill>
                  <a:srgbClr val="000000"/>
                </a:solidFill>
                <a:latin typeface="+mn-lt"/>
                <a:cs typeface="+mn-cs"/>
              </a:rPr>
              <a:t>L.L. </a:t>
            </a:r>
            <a:r>
              <a:rPr lang="en-US" altLang="ja-JP" sz="2400" kern="1200" dirty="0">
                <a:solidFill>
                  <a:srgbClr val="000000"/>
                </a:solidFill>
                <a:latin typeface="+mn-lt"/>
                <a:cs typeface="+mn-cs"/>
              </a:rPr>
              <a:t>Bean, </a:t>
            </a:r>
            <a:r>
              <a:rPr lang="en-US" altLang="ja-JP" sz="2400" kern="1200" dirty="0" smtClean="0">
                <a:solidFill>
                  <a:srgbClr val="000000"/>
                </a:solidFill>
                <a:latin typeface="+mn-lt"/>
                <a:cs typeface="+mn-cs"/>
              </a:rPr>
              <a:t>C</a:t>
            </a:r>
            <a:r>
              <a:rPr lang="en-US" altLang="ja-JP" sz="100" kern="1200" dirty="0" smtClean="0">
                <a:solidFill>
                  <a:srgbClr val="000000"/>
                </a:solidFill>
                <a:latin typeface="+mn-lt"/>
                <a:cs typeface="+mn-cs"/>
              </a:rPr>
              <a:t> </a:t>
            </a:r>
            <a:r>
              <a:rPr lang="en-US" altLang="ja-JP" sz="2400" kern="1200" dirty="0" smtClean="0">
                <a:solidFill>
                  <a:srgbClr val="000000"/>
                </a:solidFill>
                <a:latin typeface="+mn-lt"/>
                <a:cs typeface="+mn-cs"/>
              </a:rPr>
              <a:t>D</a:t>
            </a:r>
            <a:r>
              <a:rPr lang="en-US" altLang="ja-JP" sz="100" kern="1200" dirty="0" smtClean="0">
                <a:solidFill>
                  <a:srgbClr val="000000"/>
                </a:solidFill>
                <a:latin typeface="+mn-lt"/>
                <a:cs typeface="+mn-cs"/>
              </a:rPr>
              <a:t> </a:t>
            </a:r>
            <a:r>
              <a:rPr lang="en-US" altLang="ja-JP" sz="2400" kern="1200" dirty="0" smtClean="0">
                <a:solidFill>
                  <a:srgbClr val="000000"/>
                </a:solidFill>
                <a:latin typeface="+mn-lt"/>
                <a:cs typeface="+mn-cs"/>
              </a:rPr>
              <a:t>W </a:t>
            </a:r>
            <a:r>
              <a:rPr lang="en-US" altLang="ja-JP" sz="2400" kern="1200" dirty="0">
                <a:solidFill>
                  <a:srgbClr val="000000"/>
                </a:solidFill>
                <a:latin typeface="+mn-lt"/>
                <a:cs typeface="+mn-cs"/>
              </a:rPr>
              <a:t>Corp, </a:t>
            </a:r>
            <a:r>
              <a:rPr lang="en-US" altLang="ja-JP" sz="2400" kern="1200" dirty="0" smtClean="0">
                <a:solidFill>
                  <a:srgbClr val="000000"/>
                </a:solidFill>
                <a:latin typeface="+mn-lt"/>
                <a:cs typeface="+mn-cs"/>
              </a:rPr>
              <a:t>Cabela’s</a:t>
            </a:r>
            <a:endParaRPr lang="en-US" altLang="ja-JP" sz="2400" kern="1200" dirty="0">
              <a:solidFill>
                <a:srgbClr val="000000"/>
              </a:solidFill>
              <a:latin typeface="+mn-lt"/>
              <a:cs typeface="+mn-cs"/>
            </a:endParaRPr>
          </a:p>
          <a:p>
            <a:pPr marL="255651" lvl="0" indent="-255651">
              <a:spcAft>
                <a:spcPct val="0"/>
              </a:spcAft>
              <a:buSzPts val="2400"/>
              <a:tabLst/>
            </a:pPr>
            <a:r>
              <a:rPr lang="en-US" altLang="en-US" sz="2400" kern="1200" dirty="0">
                <a:solidFill>
                  <a:srgbClr val="000000"/>
                </a:solidFill>
                <a:latin typeface="+mn-lt"/>
                <a:ea typeface="+mn-ea"/>
                <a:cs typeface="+mn-cs"/>
              </a:rPr>
              <a:t>Manufacturer-direct</a:t>
            </a:r>
          </a:p>
          <a:p>
            <a:pPr marL="741553" lvl="1" indent="-284353">
              <a:spcAft>
                <a:spcPct val="0"/>
              </a:spcAft>
              <a:buSzPts val="2400"/>
            </a:pPr>
            <a:r>
              <a:rPr lang="en-US" altLang="en-US" sz="2400" kern="1200" dirty="0" smtClean="0">
                <a:solidFill>
                  <a:srgbClr val="000000"/>
                </a:solidFill>
                <a:latin typeface="+mn-lt"/>
                <a:ea typeface="+mn-ea"/>
                <a:cs typeface="+mn-cs"/>
              </a:rPr>
              <a:t>Apple</a:t>
            </a:r>
            <a:r>
              <a:rPr lang="en-US" altLang="en-US" sz="2400" kern="1200" dirty="0">
                <a:solidFill>
                  <a:srgbClr val="000000"/>
                </a:solidFill>
                <a:latin typeface="+mn-lt"/>
                <a:ea typeface="+mn-ea"/>
                <a:cs typeface="+mn-cs"/>
              </a:rPr>
              <a:t>, Dell, Sony</a:t>
            </a:r>
          </a:p>
          <a:p>
            <a:pPr marL="741553" lvl="1" indent="-284353">
              <a:spcAft>
                <a:spcPct val="0"/>
              </a:spcAft>
              <a:buSzPts val="2400"/>
            </a:pPr>
            <a:r>
              <a:rPr lang="en-US" sz="2400" kern="1200" dirty="0">
                <a:solidFill>
                  <a:srgbClr val="000000"/>
                </a:solidFill>
                <a:latin typeface="+mn-lt"/>
                <a:ea typeface="+mn-ea"/>
                <a:cs typeface="+mn-cs"/>
              </a:rPr>
              <a:t>Digital native verticals: Warby Parker, Everlane</a:t>
            </a:r>
            <a:endParaRPr lang="en-US" altLang="en-US" sz="2400" kern="1200" dirty="0">
              <a:solidFill>
                <a:srgbClr val="000000"/>
              </a:solidFill>
              <a:latin typeface="+mn-lt"/>
              <a:ea typeface="+mn-ea"/>
              <a:cs typeface="+mn-cs"/>
            </a:endParaRPr>
          </a:p>
        </p:txBody>
      </p:sp>
    </p:spTree>
    <p:extLst>
      <p:ext uri="{BB962C8B-B14F-4D97-AF65-F5344CB8AC3E}">
        <p14:creationId xmlns:p14="http://schemas.microsoft.com/office/powerpoint/2010/main" val="3236803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Figure </a:t>
            </a:r>
            <a:r>
              <a:rPr lang="en-IN" kern="1200" dirty="0" smtClean="0">
                <a:latin typeface="Times New Roman" panose="02020603050405020304" pitchFamily="18" charset="0"/>
                <a:ea typeface="+mj-ea"/>
                <a:cs typeface="Times New Roman" panose="02020603050405020304" pitchFamily="18" charset="0"/>
              </a:rPr>
              <a:t>9.4 </a:t>
            </a:r>
            <a:r>
              <a:rPr lang="en-IN" kern="1200" dirty="0" smtClean="0">
                <a:latin typeface="Times New Roman" panose="02020603050405020304" pitchFamily="18" charset="0"/>
                <a:ea typeface="+mj-ea"/>
                <a:cs typeface="Times New Roman" panose="02020603050405020304" pitchFamily="18" charset="0"/>
              </a:rPr>
              <a:t>Share of Online Retail Sales by Type of Company</a:t>
            </a:r>
            <a:endParaRPr lang="en-US" kern="1200" dirty="0">
              <a:latin typeface="Times New Roman" panose="02020603050405020304" pitchFamily="18" charset="0"/>
              <a:ea typeface="+mj-ea"/>
              <a:cs typeface="Times New Roman" panose="02020603050405020304" pitchFamily="18" charset="0"/>
            </a:endParaRPr>
          </a:p>
        </p:txBody>
      </p:sp>
      <p:pic>
        <p:nvPicPr>
          <p:cNvPr id="4" name="Picture 3" descr="A pie chart shows a share of online retail sales by type of company. The information is as follows. Catalog merchants, 9 percent. Manufacturer-direct, 16 percent. Omni-channel merchants, 31 percent. Virtual merchants, 44 percen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9402" y="1724467"/>
            <a:ext cx="6725196" cy="4391712"/>
          </a:xfrm>
          <a:prstGeom prst="rect">
            <a:avLst/>
          </a:prstGeom>
        </p:spPr>
      </p:pic>
    </p:spTree>
    <p:extLst>
      <p:ext uri="{BB962C8B-B14F-4D97-AF65-F5344CB8AC3E}">
        <p14:creationId xmlns:p14="http://schemas.microsoft.com/office/powerpoint/2010/main" val="4002652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Common Themes in Online Retailing</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270370"/>
          </a:xfrm>
        </p:spPr>
        <p:txBody>
          <a:bodyPr wrap="square" lIns="91425" tIns="91425" rIns="91425" bIns="91425">
            <a:noAutofit/>
          </a:bodyPr>
          <a:lstStyle/>
          <a:p>
            <a:pPr marL="255651" lvl="0" indent="-255651">
              <a:spcAft>
                <a:spcPct val="0"/>
              </a:spcAft>
              <a:tabLst/>
            </a:pPr>
            <a:r>
              <a:rPr lang="en-US" sz="2200" kern="1200" dirty="0">
                <a:solidFill>
                  <a:srgbClr val="000000"/>
                </a:solidFill>
                <a:latin typeface="+mn-lt"/>
                <a:ea typeface="+mn-ea"/>
                <a:cs typeface="+mn-cs"/>
              </a:rPr>
              <a:t>Online retail fastest growing channel in retail commerce</a:t>
            </a:r>
          </a:p>
          <a:p>
            <a:pPr marL="741553" lvl="1" indent="-284353">
              <a:spcAft>
                <a:spcPct val="0"/>
              </a:spcAft>
            </a:pPr>
            <a:r>
              <a:rPr lang="en-US" sz="2200" kern="1200" dirty="0">
                <a:solidFill>
                  <a:srgbClr val="000000"/>
                </a:solidFill>
                <a:latin typeface="+mn-lt"/>
                <a:ea typeface="+mn-ea"/>
                <a:cs typeface="+mn-cs"/>
              </a:rPr>
              <a:t>Profits for startup ventures have been difficult to achieve</a:t>
            </a:r>
          </a:p>
          <a:p>
            <a:pPr marL="255651" lvl="0" indent="-255651">
              <a:spcAft>
                <a:spcPct val="0"/>
              </a:spcAft>
              <a:tabLst/>
            </a:pPr>
            <a:r>
              <a:rPr lang="en-US" sz="2200" kern="1200" dirty="0">
                <a:solidFill>
                  <a:srgbClr val="000000"/>
                </a:solidFill>
                <a:latin typeface="+mn-lt"/>
                <a:ea typeface="+mn-ea"/>
                <a:cs typeface="+mn-cs"/>
              </a:rPr>
              <a:t>Disintermediation has not occurred</a:t>
            </a:r>
          </a:p>
          <a:p>
            <a:pPr marL="255651" lvl="0" indent="-255651">
              <a:spcAft>
                <a:spcPct val="0"/>
              </a:spcAft>
              <a:tabLst/>
            </a:pPr>
            <a:r>
              <a:rPr lang="en-US" sz="2200" kern="1200" dirty="0">
                <a:solidFill>
                  <a:srgbClr val="000000"/>
                </a:solidFill>
                <a:latin typeface="+mn-lt"/>
                <a:ea typeface="+mn-ea"/>
                <a:cs typeface="+mn-cs"/>
              </a:rPr>
              <a:t>Established merchants need to create integrated shopping experience to succeed online</a:t>
            </a:r>
          </a:p>
          <a:p>
            <a:pPr marL="255651" lvl="0" indent="-255651">
              <a:spcAft>
                <a:spcPct val="0"/>
              </a:spcAft>
              <a:tabLst/>
            </a:pPr>
            <a:r>
              <a:rPr lang="en-US" sz="2200" kern="1200" dirty="0">
                <a:solidFill>
                  <a:srgbClr val="000000"/>
                </a:solidFill>
                <a:latin typeface="+mn-lt"/>
                <a:ea typeface="+mn-ea"/>
                <a:cs typeface="+mn-cs"/>
              </a:rPr>
              <a:t>Growth of online specialty merchants </a:t>
            </a:r>
            <a:r>
              <a:rPr lang="en-US" sz="2200" kern="1200" dirty="0" smtClean="0">
                <a:solidFill>
                  <a:srgbClr val="000000"/>
                </a:solidFill>
                <a:latin typeface="+mn-lt"/>
                <a:ea typeface="+mn-ea"/>
                <a:cs typeface="+mn-cs"/>
              </a:rPr>
              <a:t>(e.g</a:t>
            </a:r>
            <a:r>
              <a:rPr lang="en-US" sz="2200" kern="1200" dirty="0">
                <a:solidFill>
                  <a:srgbClr val="000000"/>
                </a:solidFill>
                <a:latin typeface="+mn-lt"/>
                <a:ea typeface="+mn-ea"/>
                <a:cs typeface="+mn-cs"/>
              </a:rPr>
              <a:t>., Blue Nile)</a:t>
            </a:r>
          </a:p>
          <a:p>
            <a:pPr marL="255651" lvl="0" indent="-255651">
              <a:spcAft>
                <a:spcPct val="0"/>
              </a:spcAft>
              <a:tabLst/>
            </a:pPr>
            <a:r>
              <a:rPr lang="en-US" sz="2200" kern="1200" dirty="0">
                <a:solidFill>
                  <a:srgbClr val="000000"/>
                </a:solidFill>
                <a:latin typeface="+mn-lt"/>
                <a:ea typeface="+mn-ea"/>
                <a:cs typeface="+mn-cs"/>
              </a:rPr>
              <a:t>Extraordinary growth of social, local, and mobile </a:t>
            </a:r>
            <a:r>
              <a:rPr lang="en-US" sz="2200" kern="1200" dirty="0" smtClean="0">
                <a:solidFill>
                  <a:srgbClr val="000000"/>
                </a:solidFill>
                <a:latin typeface="+mn-lt"/>
                <a:ea typeface="+mn-ea"/>
                <a:cs typeface="+mn-cs"/>
              </a:rPr>
              <a:t>e-commerce</a:t>
            </a:r>
            <a:endParaRPr lang="en-US" sz="2200" kern="1200" dirty="0">
              <a:solidFill>
                <a:srgbClr val="000000"/>
              </a:solidFill>
              <a:latin typeface="+mn-lt"/>
              <a:ea typeface="+mn-ea"/>
              <a:cs typeface="+mn-cs"/>
            </a:endParaRPr>
          </a:p>
          <a:p>
            <a:pPr marL="255651" lvl="0" indent="-255651">
              <a:spcAft>
                <a:spcPct val="0"/>
              </a:spcAft>
              <a:tabLst/>
            </a:pPr>
            <a:r>
              <a:rPr lang="en-US" sz="2200" kern="1200" dirty="0">
                <a:solidFill>
                  <a:srgbClr val="000000"/>
                </a:solidFill>
                <a:latin typeface="+mn-lt"/>
                <a:ea typeface="+mn-ea"/>
                <a:cs typeface="+mn-cs"/>
              </a:rPr>
              <a:t>Increasing use of big data analytics by retailers</a:t>
            </a:r>
          </a:p>
        </p:txBody>
      </p:sp>
    </p:spTree>
    <p:extLst>
      <p:ext uri="{BB962C8B-B14F-4D97-AF65-F5344CB8AC3E}">
        <p14:creationId xmlns:p14="http://schemas.microsoft.com/office/powerpoint/2010/main" val="3948329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Insight on Technology: Big Data and Predictive Marketing</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000791"/>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defRPr/>
            </a:pPr>
            <a:r>
              <a:rPr lang="en-US" sz="2400" kern="1200" dirty="0">
                <a:solidFill>
                  <a:srgbClr val="000000"/>
                </a:solidFill>
                <a:latin typeface="Arial (Body)"/>
                <a:ea typeface="+mn-ea"/>
                <a:cs typeface="+mn-cs"/>
              </a:rPr>
              <a:t>How does big data enable predictive marketing?</a:t>
            </a:r>
          </a:p>
          <a:p>
            <a:pPr marL="741553" lvl="1" indent="-284353">
              <a:spcAft>
                <a:spcPct val="0"/>
              </a:spcAft>
              <a:buSzPts val="2400"/>
              <a:defRPr/>
            </a:pPr>
            <a:r>
              <a:rPr lang="en-US" sz="2400" kern="1200" dirty="0">
                <a:solidFill>
                  <a:srgbClr val="000000"/>
                </a:solidFill>
                <a:latin typeface="Arial (Body)"/>
                <a:ea typeface="+mn-ea"/>
                <a:cs typeface="+mn-cs"/>
              </a:rPr>
              <a:t>Are there any drawbacks to the increasing use of predictive marketing?</a:t>
            </a:r>
          </a:p>
          <a:p>
            <a:pPr marL="741553" lvl="1" indent="-284353">
              <a:spcAft>
                <a:spcPct val="0"/>
              </a:spcAft>
              <a:buSzPts val="2400"/>
              <a:defRPr/>
            </a:pPr>
            <a:r>
              <a:rPr lang="en-US" sz="2400" kern="1200" dirty="0">
                <a:solidFill>
                  <a:srgbClr val="000000"/>
                </a:solidFill>
                <a:latin typeface="Arial (Body)"/>
                <a:ea typeface="+mn-ea"/>
                <a:cs typeface="+mn-cs"/>
              </a:rPr>
              <a:t>Have you experienced predictive marketing in your own shopping? If so, what was the experience like – were suggestions accurate and helpful?</a:t>
            </a:r>
          </a:p>
        </p:txBody>
      </p:sp>
    </p:spTree>
    <p:extLst>
      <p:ext uri="{BB962C8B-B14F-4D97-AF65-F5344CB8AC3E}">
        <p14:creationId xmlns:p14="http://schemas.microsoft.com/office/powerpoint/2010/main" val="1069041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The Service Sector: Offline and Online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893343"/>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Service </a:t>
            </a:r>
            <a:r>
              <a:rPr lang="en-US" sz="2400" kern="1200" dirty="0" smtClean="0">
                <a:solidFill>
                  <a:srgbClr val="000000"/>
                </a:solidFill>
                <a:latin typeface="Arial (Body)"/>
                <a:ea typeface="+mn-ea"/>
                <a:cs typeface="+mn-cs"/>
              </a:rPr>
              <a:t>sector:</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Largest and most rapidly expanding part of economies of advanced industrial nations</a:t>
            </a:r>
          </a:p>
          <a:p>
            <a:pPr marL="741553" lvl="1" indent="-284353">
              <a:spcAft>
                <a:spcPct val="0"/>
              </a:spcAft>
              <a:buSzPts val="2400"/>
            </a:pPr>
            <a:r>
              <a:rPr lang="en-US" sz="2400" kern="1200" dirty="0">
                <a:solidFill>
                  <a:srgbClr val="000000"/>
                </a:solidFill>
                <a:latin typeface="Arial (Body)"/>
                <a:ea typeface="+mn-ea"/>
                <a:cs typeface="+mn-cs"/>
              </a:rPr>
              <a:t>Concerned with performing tasks in and around households, business firms, and institutions</a:t>
            </a:r>
          </a:p>
          <a:p>
            <a:pPr marL="1144778" lvl="2" indent="-230378">
              <a:spcAft>
                <a:spcPct val="0"/>
              </a:spcAft>
              <a:buSzPts val="2400"/>
            </a:pPr>
            <a:r>
              <a:rPr lang="en-US" sz="2400" kern="1200" dirty="0" smtClean="0">
                <a:solidFill>
                  <a:srgbClr val="000000"/>
                </a:solidFill>
                <a:latin typeface="Arial (Body)"/>
                <a:ea typeface="+mn-ea"/>
                <a:cs typeface="+mn-cs"/>
              </a:rPr>
              <a:t>Includes doctors, lawyers, accountants, business consultants, and so on</a:t>
            </a:r>
          </a:p>
          <a:p>
            <a:pPr marL="741553" lvl="1" indent="-284353">
              <a:spcAft>
                <a:spcPct val="0"/>
              </a:spcAft>
              <a:buSzPts val="2400"/>
            </a:pPr>
            <a:r>
              <a:rPr lang="en-US" sz="2400" kern="1200" dirty="0" smtClean="0">
                <a:solidFill>
                  <a:srgbClr val="000000"/>
                </a:solidFill>
                <a:latin typeface="Arial (Body)"/>
                <a:ea typeface="+mn-ea"/>
                <a:cs typeface="+mn-cs"/>
              </a:rPr>
              <a:t>Employs 4 out of 5 U.S. workers</a:t>
            </a:r>
          </a:p>
          <a:p>
            <a:pPr marL="741553" lvl="1" indent="-284353">
              <a:spcAft>
                <a:spcPct val="0"/>
              </a:spcAft>
              <a:buSzPts val="2400"/>
            </a:pPr>
            <a:r>
              <a:rPr lang="en-US" sz="2400" kern="1200" dirty="0" smtClean="0">
                <a:solidFill>
                  <a:srgbClr val="000000"/>
                </a:solidFill>
                <a:latin typeface="Arial (Body)"/>
                <a:ea typeface="+mn-ea"/>
                <a:cs typeface="+mn-cs"/>
              </a:rPr>
              <a:t>80</a:t>
            </a:r>
            <a:r>
              <a:rPr lang="en-US" sz="2400" kern="1200" dirty="0">
                <a:solidFill>
                  <a:srgbClr val="000000"/>
                </a:solidFill>
                <a:latin typeface="Arial (Body)"/>
                <a:ea typeface="+mn-ea"/>
                <a:cs typeface="+mn-cs"/>
              </a:rPr>
              <a:t>% of </a:t>
            </a:r>
            <a:r>
              <a:rPr lang="en-US" sz="2400" kern="1200" dirty="0" smtClean="0">
                <a:solidFill>
                  <a:srgbClr val="000000"/>
                </a:solidFill>
                <a:latin typeface="Arial (Body)"/>
                <a:ea typeface="+mn-ea"/>
                <a:cs typeface="+mn-cs"/>
              </a:rPr>
              <a:t>U.S. G</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8093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Service Industries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Major service industry groups:</a:t>
            </a:r>
          </a:p>
          <a:p>
            <a:pPr marL="741553" lvl="1" indent="-284353">
              <a:spcAft>
                <a:spcPct val="0"/>
              </a:spcAft>
              <a:buSzPts val="2400"/>
            </a:pPr>
            <a:r>
              <a:rPr lang="en-US" altLang="en-US" sz="2400" kern="1200" dirty="0">
                <a:solidFill>
                  <a:srgbClr val="000000"/>
                </a:solidFill>
                <a:latin typeface="Arial (Body)"/>
                <a:ea typeface="+mn-ea"/>
                <a:cs typeface="+mn-cs"/>
              </a:rPr>
              <a:t>Finance</a:t>
            </a:r>
          </a:p>
          <a:p>
            <a:pPr marL="741553" lvl="1" indent="-284353">
              <a:spcAft>
                <a:spcPct val="0"/>
              </a:spcAft>
              <a:buSzPts val="2400"/>
            </a:pPr>
            <a:r>
              <a:rPr lang="en-US" altLang="en-US" sz="2400" kern="1200" dirty="0">
                <a:solidFill>
                  <a:srgbClr val="000000"/>
                </a:solidFill>
                <a:latin typeface="Arial (Body)"/>
                <a:ea typeface="+mn-ea"/>
                <a:cs typeface="+mn-cs"/>
              </a:rPr>
              <a:t>Insurance</a:t>
            </a:r>
          </a:p>
          <a:p>
            <a:pPr marL="741553" lvl="1" indent="-284353">
              <a:spcAft>
                <a:spcPct val="0"/>
              </a:spcAft>
              <a:buSzPts val="2400"/>
            </a:pPr>
            <a:r>
              <a:rPr lang="en-US" altLang="en-US" sz="2400" kern="1200" dirty="0">
                <a:solidFill>
                  <a:srgbClr val="000000"/>
                </a:solidFill>
                <a:latin typeface="Arial (Body)"/>
                <a:ea typeface="+mn-ea"/>
                <a:cs typeface="+mn-cs"/>
              </a:rPr>
              <a:t>Real estate</a:t>
            </a:r>
          </a:p>
          <a:p>
            <a:pPr marL="741553" lvl="1" indent="-284353">
              <a:spcAft>
                <a:spcPct val="0"/>
              </a:spcAft>
              <a:buSzPts val="2400"/>
            </a:pPr>
            <a:r>
              <a:rPr lang="en-US" altLang="en-US" sz="2400" kern="1200" dirty="0" smtClean="0">
                <a:solidFill>
                  <a:srgbClr val="000000"/>
                </a:solidFill>
                <a:latin typeface="Arial (Body)"/>
                <a:ea typeface="+mn-ea"/>
                <a:cs typeface="+mn-cs"/>
              </a:rPr>
              <a:t>Travel</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Professional services—legal, accounting</a:t>
            </a:r>
          </a:p>
          <a:p>
            <a:pPr marL="741553" lvl="1" indent="-284353">
              <a:spcAft>
                <a:spcPct val="0"/>
              </a:spcAft>
              <a:buSzPts val="2400"/>
            </a:pPr>
            <a:r>
              <a:rPr lang="en-US" altLang="en-US" sz="2400" kern="1200" dirty="0">
                <a:solidFill>
                  <a:srgbClr val="000000"/>
                </a:solidFill>
                <a:latin typeface="Arial (Body)"/>
                <a:ea typeface="+mn-ea"/>
                <a:cs typeface="+mn-cs"/>
              </a:rPr>
              <a:t>Business services—consulting, advertising, marketing, and so on</a:t>
            </a:r>
          </a:p>
          <a:p>
            <a:pPr marL="741553" lvl="1" indent="-284353">
              <a:spcAft>
                <a:spcPct val="0"/>
              </a:spcAft>
              <a:buSzPts val="2400"/>
            </a:pPr>
            <a:r>
              <a:rPr lang="en-US" altLang="en-US" sz="2400" kern="1200" dirty="0">
                <a:solidFill>
                  <a:srgbClr val="000000"/>
                </a:solidFill>
                <a:latin typeface="Arial (Body)"/>
                <a:ea typeface="+mn-ea"/>
                <a:cs typeface="+mn-cs"/>
              </a:rPr>
              <a:t>Health services</a:t>
            </a:r>
          </a:p>
          <a:p>
            <a:pPr marL="741553" lvl="1" indent="-284353">
              <a:spcAft>
                <a:spcPct val="0"/>
              </a:spcAft>
              <a:buSzPts val="2400"/>
            </a:pPr>
            <a:r>
              <a:rPr lang="en-US" altLang="en-US" sz="2400" kern="1200" dirty="0">
                <a:solidFill>
                  <a:srgbClr val="000000"/>
                </a:solidFill>
                <a:latin typeface="Arial (Body)"/>
                <a:ea typeface="+mn-ea"/>
                <a:cs typeface="+mn-cs"/>
              </a:rPr>
              <a:t>Educational services</a:t>
            </a:r>
          </a:p>
        </p:txBody>
      </p:sp>
    </p:spTree>
    <p:extLst>
      <p:ext uri="{BB962C8B-B14F-4D97-AF65-F5344CB8AC3E}">
        <p14:creationId xmlns:p14="http://schemas.microsoft.com/office/powerpoint/2010/main" val="3133521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Online Financial Services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085704"/>
          </a:xfrm>
        </p:spPr>
        <p:txBody>
          <a:bodyPr wrap="square" lIns="91425" tIns="91425" rIns="91425" bIns="91425">
            <a:noAutofit/>
          </a:bodyPr>
          <a:lstStyle/>
          <a:p>
            <a:pPr marL="255651" lvl="0" indent="-255651">
              <a:spcAft>
                <a:spcPct val="0"/>
              </a:spcAft>
              <a:buSzPts val="2400"/>
              <a:tabLst/>
              <a:defRPr/>
            </a:pPr>
            <a:r>
              <a:rPr lang="pt-BR" sz="2400" kern="1200" dirty="0" smtClean="0">
                <a:solidFill>
                  <a:srgbClr val="000000"/>
                </a:solidFill>
                <a:latin typeface="Arial (Body)"/>
                <a:ea typeface="+mn-ea"/>
                <a:cs typeface="+mn-cs"/>
              </a:rPr>
              <a:t>E-commerce </a:t>
            </a:r>
            <a:r>
              <a:rPr lang="en-US" sz="2400" kern="1200" dirty="0" smtClean="0">
                <a:solidFill>
                  <a:srgbClr val="000000"/>
                </a:solidFill>
                <a:latin typeface="Arial (Body)"/>
                <a:ea typeface="+mn-ea"/>
                <a:cs typeface="+mn-cs"/>
              </a:rPr>
              <a:t>has </a:t>
            </a:r>
            <a:r>
              <a:rPr lang="en-US" sz="2400" kern="1200" dirty="0">
                <a:solidFill>
                  <a:srgbClr val="000000"/>
                </a:solidFill>
                <a:latin typeface="Arial (Body)"/>
                <a:ea typeface="+mn-ea"/>
                <a:cs typeface="+mn-cs"/>
              </a:rPr>
              <a:t>transformed banking and financial services</a:t>
            </a:r>
          </a:p>
          <a:p>
            <a:pPr marL="741553" lvl="1" indent="-284353">
              <a:spcAft>
                <a:spcPct val="0"/>
              </a:spcAft>
              <a:buSzPts val="2400"/>
              <a:defRPr/>
            </a:pPr>
            <a:r>
              <a:rPr lang="en-US" sz="2400" kern="1200" dirty="0">
                <a:solidFill>
                  <a:srgbClr val="000000"/>
                </a:solidFill>
                <a:latin typeface="Arial (Body)"/>
                <a:ea typeface="ＭＳ Ｐゴシック" charset="0"/>
                <a:cs typeface="+mn-cs"/>
              </a:rPr>
              <a:t>Major institutions deploy online services</a:t>
            </a:r>
          </a:p>
          <a:p>
            <a:pPr marL="255651" lvl="0" indent="-255651">
              <a:spcAft>
                <a:spcPct val="0"/>
              </a:spcAft>
              <a:buSzPts val="2400"/>
              <a:tabLst/>
              <a:defRPr/>
            </a:pPr>
            <a:r>
              <a:rPr lang="en-US" sz="2400" kern="1200" dirty="0">
                <a:solidFill>
                  <a:srgbClr val="000000"/>
                </a:solidFill>
                <a:latin typeface="Arial (Body)"/>
                <a:ea typeface="+mn-ea"/>
                <a:cs typeface="+mn-cs"/>
              </a:rPr>
              <a:t>Online financial consumer behavior</a:t>
            </a:r>
          </a:p>
          <a:p>
            <a:pPr marL="741553" lvl="1" indent="-284353">
              <a:spcAft>
                <a:spcPct val="0"/>
              </a:spcAft>
              <a:buSzPts val="2400"/>
              <a:defRPr/>
            </a:pPr>
            <a:r>
              <a:rPr lang="en-US" sz="2400" kern="1200" dirty="0">
                <a:solidFill>
                  <a:srgbClr val="000000"/>
                </a:solidFill>
                <a:latin typeface="Arial (Body)"/>
                <a:ea typeface="ＭＳ Ｐゴシック" charset="0"/>
                <a:cs typeface="+mn-cs"/>
              </a:rPr>
              <a:t>Most online consumers use financial services sites</a:t>
            </a:r>
          </a:p>
          <a:p>
            <a:pPr marL="1144778" lvl="2" indent="-230378">
              <a:spcAft>
                <a:spcPct val="0"/>
              </a:spcAft>
              <a:buSzPts val="2400"/>
              <a:defRPr/>
            </a:pPr>
            <a:r>
              <a:rPr lang="en-US" sz="2400" kern="1200" dirty="0">
                <a:solidFill>
                  <a:srgbClr val="000000"/>
                </a:solidFill>
                <a:latin typeface="Arial (Body)"/>
                <a:ea typeface="ＭＳ Ｐゴシック" charset="0"/>
                <a:cs typeface="+mn-cs"/>
              </a:rPr>
              <a:t>Check balances</a:t>
            </a:r>
          </a:p>
          <a:p>
            <a:pPr marL="1144778" lvl="2" indent="-230378">
              <a:spcAft>
                <a:spcPct val="0"/>
              </a:spcAft>
              <a:buSzPts val="2400"/>
              <a:defRPr/>
            </a:pPr>
            <a:r>
              <a:rPr lang="en-US" sz="2400" kern="1200" dirty="0">
                <a:solidFill>
                  <a:srgbClr val="000000"/>
                </a:solidFill>
                <a:latin typeface="Arial (Body)"/>
                <a:ea typeface="ＭＳ Ｐゴシック" charset="0"/>
                <a:cs typeface="+mn-cs"/>
              </a:rPr>
              <a:t>Pay bills</a:t>
            </a:r>
          </a:p>
          <a:p>
            <a:pPr marL="741553" lvl="1" indent="-284353">
              <a:spcAft>
                <a:spcPct val="0"/>
              </a:spcAft>
              <a:buSzPts val="2400"/>
              <a:defRPr/>
            </a:pPr>
            <a:r>
              <a:rPr lang="en-US" sz="2400" kern="1200" dirty="0">
                <a:solidFill>
                  <a:srgbClr val="000000"/>
                </a:solidFill>
                <a:latin typeface="Arial (Body)"/>
                <a:ea typeface="ＭＳ Ｐゴシック" charset="0"/>
                <a:cs typeface="+mn-cs"/>
              </a:rPr>
              <a:t>Experienced users move on to more complex financial services</a:t>
            </a:r>
          </a:p>
        </p:txBody>
      </p:sp>
    </p:spTree>
    <p:extLst>
      <p:ext uri="{BB962C8B-B14F-4D97-AF65-F5344CB8AC3E}">
        <p14:creationId xmlns:p14="http://schemas.microsoft.com/office/powerpoint/2010/main" val="2152121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Online Banking and Brokerage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908732"/>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Established brand-name national banks have taken substantial lead in market share</a:t>
            </a:r>
          </a:p>
          <a:p>
            <a:pPr marL="255651" lvl="0" indent="-255651">
              <a:spcAft>
                <a:spcPct val="0"/>
              </a:spcAft>
              <a:buSzPts val="2400"/>
              <a:tabLst/>
            </a:pPr>
            <a:r>
              <a:rPr lang="en-US" sz="2400" kern="1200" dirty="0">
                <a:solidFill>
                  <a:srgbClr val="000000"/>
                </a:solidFill>
                <a:latin typeface="Arial (Body)"/>
                <a:ea typeface="+mn-ea"/>
                <a:cs typeface="+mn-cs"/>
              </a:rPr>
              <a:t>Over 60% of </a:t>
            </a:r>
            <a:r>
              <a:rPr lang="en-US" sz="2400" kern="1200" dirty="0" smtClean="0">
                <a:solidFill>
                  <a:srgbClr val="000000"/>
                </a:solidFill>
                <a:latin typeface="Arial (Body)"/>
                <a:ea typeface="+mn-ea"/>
                <a:cs typeface="+mn-cs"/>
              </a:rPr>
              <a:t>U.S. </a:t>
            </a:r>
            <a:r>
              <a:rPr lang="en-US" sz="2400" kern="1200" dirty="0">
                <a:solidFill>
                  <a:srgbClr val="000000"/>
                </a:solidFill>
                <a:latin typeface="Arial (Body)"/>
                <a:ea typeface="+mn-ea"/>
                <a:cs typeface="+mn-cs"/>
              </a:rPr>
              <a:t>adults use online banking</a:t>
            </a:r>
          </a:p>
          <a:p>
            <a:pPr marL="255651" lvl="0" indent="-255651">
              <a:spcAft>
                <a:spcPct val="0"/>
              </a:spcAft>
              <a:buSzPts val="2400"/>
              <a:tabLst/>
            </a:pPr>
            <a:r>
              <a:rPr lang="en-US" sz="2400" kern="1200" dirty="0">
                <a:solidFill>
                  <a:srgbClr val="000000"/>
                </a:solidFill>
                <a:latin typeface="Arial (Body)"/>
                <a:ea typeface="+mn-ea"/>
                <a:cs typeface="+mn-cs"/>
              </a:rPr>
              <a:t>Online banking provides significant savings for bank</a:t>
            </a:r>
          </a:p>
          <a:p>
            <a:pPr marL="255651" lvl="0" indent="-255651">
              <a:spcAft>
                <a:spcPct val="0"/>
              </a:spcAft>
              <a:buSzPts val="2400"/>
              <a:tabLst/>
            </a:pPr>
            <a:r>
              <a:rPr lang="en-US" sz="2400" kern="1200" dirty="0">
                <a:solidFill>
                  <a:srgbClr val="000000"/>
                </a:solidFill>
                <a:latin typeface="Arial (Body)"/>
                <a:ea typeface="+mn-ea"/>
                <a:cs typeface="+mn-cs"/>
              </a:rPr>
              <a:t>Early innovators in online brokerage </a:t>
            </a:r>
            <a:r>
              <a:rPr lang="en-US" sz="2400" kern="1200" dirty="0" smtClean="0">
                <a:solidFill>
                  <a:srgbClr val="000000"/>
                </a:solidFill>
                <a:latin typeface="Arial (Body)"/>
                <a:ea typeface="+mn-ea"/>
                <a:cs typeface="+mn-cs"/>
              </a:rPr>
              <a:t>(</a:t>
            </a:r>
            <a:r>
              <a:rPr lang="pt-BR" sz="2400" kern="1200" dirty="0" smtClean="0">
                <a:solidFill>
                  <a:srgbClr val="000000"/>
                </a:solidFill>
                <a:latin typeface="Arial (Body)"/>
                <a:ea typeface="+mn-ea"/>
                <a:cs typeface="+mn-cs"/>
              </a:rPr>
              <a:t>E*Trade</a:t>
            </a:r>
            <a:r>
              <a:rPr lang="en-US" sz="2400" kern="1200" dirty="0" smtClean="0">
                <a:solidFill>
                  <a:srgbClr val="000000"/>
                </a:solidFill>
                <a:latin typeface="Arial (Body)"/>
                <a:ea typeface="+mn-ea"/>
                <a:cs typeface="+mn-cs"/>
              </a:rPr>
              <a:t>) </a:t>
            </a:r>
            <a:r>
              <a:rPr lang="en-US" sz="2400" kern="1200" dirty="0">
                <a:solidFill>
                  <a:srgbClr val="000000"/>
                </a:solidFill>
                <a:latin typeface="Arial (Body)"/>
                <a:ea typeface="+mn-ea"/>
                <a:cs typeface="+mn-cs"/>
              </a:rPr>
              <a:t>have been displaced by established brokerages (Fidelity, Schwab)</a:t>
            </a:r>
          </a:p>
          <a:p>
            <a:pPr marL="255651" lvl="0" indent="-255651">
              <a:spcAft>
                <a:spcPct val="0"/>
              </a:spcAft>
              <a:buSzPts val="2400"/>
              <a:tabLst/>
            </a:pPr>
            <a:r>
              <a:rPr lang="en-US" sz="2400" kern="1200" dirty="0">
                <a:solidFill>
                  <a:srgbClr val="000000"/>
                </a:solidFill>
                <a:latin typeface="Arial (Body)"/>
                <a:ea typeface="+mn-ea"/>
                <a:cs typeface="+mn-cs"/>
              </a:rPr>
              <a:t>Online financial advisors</a:t>
            </a:r>
          </a:p>
        </p:txBody>
      </p:sp>
    </p:spTree>
    <p:extLst>
      <p:ext uri="{BB962C8B-B14F-4D97-AF65-F5344CB8AC3E}">
        <p14:creationId xmlns:p14="http://schemas.microsoft.com/office/powerpoint/2010/main" val="4113451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it-IT" kern="1200" dirty="0" smtClean="0">
                <a:latin typeface="Times New Roman" panose="02020603050405020304" pitchFamily="18" charset="0"/>
                <a:ea typeface="+mj-ea"/>
                <a:cs typeface="Times New Roman" panose="02020603050405020304" pitchFamily="18" charset="0"/>
              </a:rPr>
              <a:t>Multi-Channel v</a:t>
            </a:r>
            <a:r>
              <a:rPr lang="it-IT" sz="100" kern="1200" dirty="0" smtClean="0">
                <a:solidFill>
                  <a:schemeClr val="bg1"/>
                </a:solidFill>
                <a:latin typeface="Times New Roman" panose="02020603050405020304" pitchFamily="18" charset="0"/>
                <a:ea typeface="+mj-ea"/>
                <a:cs typeface="Times New Roman" panose="02020603050405020304" pitchFamily="18" charset="0"/>
              </a:rPr>
              <a:t>ersu</a:t>
            </a:r>
            <a:r>
              <a:rPr lang="it-IT" kern="1200" dirty="0" smtClean="0">
                <a:latin typeface="Times New Roman" panose="02020603050405020304" pitchFamily="18" charset="0"/>
                <a:ea typeface="+mj-ea"/>
                <a:cs typeface="Times New Roman" panose="02020603050405020304" pitchFamily="18" charset="0"/>
              </a:rPr>
              <a:t>s. Pure Online Financial Service Firms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754844"/>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Online consumers prefer multi-channel firms with physical presence</a:t>
            </a:r>
          </a:p>
          <a:p>
            <a:pPr marL="255651" lvl="0" indent="-255651">
              <a:spcAft>
                <a:spcPct val="0"/>
              </a:spcAft>
              <a:buSzPts val="2400"/>
              <a:tabLst/>
            </a:pPr>
            <a:r>
              <a:rPr lang="en-US" sz="2400" kern="1200" dirty="0">
                <a:solidFill>
                  <a:srgbClr val="000000"/>
                </a:solidFill>
                <a:latin typeface="Arial (Body)"/>
                <a:ea typeface="+mn-ea"/>
                <a:cs typeface="+mn-cs"/>
              </a:rPr>
              <a:t>Multi-channel firms</a:t>
            </a:r>
          </a:p>
          <a:p>
            <a:pPr marL="741553" lvl="1" indent="-284353">
              <a:spcAft>
                <a:spcPct val="0"/>
              </a:spcAft>
              <a:buSzPts val="2400"/>
            </a:pPr>
            <a:r>
              <a:rPr lang="en-US" sz="2400" kern="1200" dirty="0">
                <a:solidFill>
                  <a:srgbClr val="000000"/>
                </a:solidFill>
                <a:latin typeface="Arial (Body)"/>
                <a:ea typeface="+mn-ea"/>
                <a:cs typeface="+mn-cs"/>
              </a:rPr>
              <a:t>Growing faster than pure online firms</a:t>
            </a:r>
          </a:p>
          <a:p>
            <a:pPr marL="741553" lvl="1" indent="-284353">
              <a:spcAft>
                <a:spcPct val="0"/>
              </a:spcAft>
              <a:buSzPts val="2400"/>
            </a:pPr>
            <a:r>
              <a:rPr lang="en-US" sz="2400" kern="1200" dirty="0">
                <a:solidFill>
                  <a:srgbClr val="000000"/>
                </a:solidFill>
                <a:latin typeface="Arial (Body)"/>
                <a:ea typeface="+mn-ea"/>
                <a:cs typeface="+mn-cs"/>
              </a:rPr>
              <a:t>Lower online customer acquisition costs</a:t>
            </a:r>
          </a:p>
          <a:p>
            <a:pPr marL="255651" lvl="0" indent="-255651">
              <a:spcAft>
                <a:spcPct val="0"/>
              </a:spcAft>
              <a:buSzPts val="2400"/>
              <a:tabLst/>
            </a:pPr>
            <a:r>
              <a:rPr lang="en-US" sz="2400" kern="1200" dirty="0">
                <a:solidFill>
                  <a:srgbClr val="000000"/>
                </a:solidFill>
                <a:latin typeface="Arial (Body)"/>
                <a:ea typeface="+mn-ea"/>
                <a:cs typeface="+mn-cs"/>
              </a:rPr>
              <a:t>Pure online firms</a:t>
            </a:r>
          </a:p>
          <a:p>
            <a:pPr marL="741553" lvl="1" indent="-284353">
              <a:spcAft>
                <a:spcPct val="0"/>
              </a:spcAft>
              <a:buSzPts val="2400"/>
            </a:pPr>
            <a:r>
              <a:rPr lang="en-US" sz="2400" kern="1200" dirty="0">
                <a:solidFill>
                  <a:srgbClr val="000000"/>
                </a:solidFill>
                <a:latin typeface="Arial (Body)"/>
                <a:ea typeface="+mn-ea"/>
                <a:cs typeface="+mn-cs"/>
              </a:rPr>
              <a:t>Cannot provide all services that require face-to-face interaction</a:t>
            </a:r>
          </a:p>
        </p:txBody>
      </p:sp>
    </p:spTree>
    <p:extLst>
      <p:ext uri="{BB962C8B-B14F-4D97-AF65-F5344CB8AC3E}">
        <p14:creationId xmlns:p14="http://schemas.microsoft.com/office/powerpoint/2010/main" val="2368853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altLang="en-US" kern="1200" dirty="0" smtClean="0">
                <a:latin typeface="Times New Roman" panose="02020603050405020304" pitchFamily="18" charset="0"/>
                <a:ea typeface="+mj-ea"/>
                <a:cs typeface="Times New Roman" panose="02020603050405020304" pitchFamily="18" charset="0"/>
              </a:rPr>
              <a:t>Blue Nile Sparkles for Your Cleopatra</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262675"/>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defRPr/>
            </a:pPr>
            <a:r>
              <a:rPr lang="en-US" sz="2400" kern="1200" dirty="0">
                <a:solidFill>
                  <a:srgbClr val="000000"/>
                </a:solidFill>
                <a:latin typeface="Arial (Body)"/>
                <a:ea typeface="+mn-ea"/>
                <a:cs typeface="+mn-cs"/>
              </a:rPr>
              <a:t>Why is selling (or buying) diamonds over the </a:t>
            </a:r>
            <a:r>
              <a:rPr lang="en-US" sz="2400" kern="1200" dirty="0" smtClean="0">
                <a:solidFill>
                  <a:srgbClr val="000000"/>
                </a:solidFill>
                <a:latin typeface="Arial (Body)"/>
                <a:ea typeface="+mn-ea"/>
                <a:cs typeface="+mn-cs"/>
              </a:rPr>
              <a:t>Internet difficult</a:t>
            </a:r>
            <a:r>
              <a:rPr lang="en-US" sz="2400" kern="1200" dirty="0">
                <a:solidFill>
                  <a:srgbClr val="000000"/>
                </a:solidFill>
                <a:latin typeface="Arial (Body)"/>
                <a:ea typeface="+mn-ea"/>
                <a:cs typeface="+mn-cs"/>
              </a:rPr>
              <a:t>?</a:t>
            </a:r>
          </a:p>
          <a:p>
            <a:pPr marL="741553" lvl="1" indent="-284353">
              <a:spcAft>
                <a:spcPct val="0"/>
              </a:spcAft>
              <a:buSzPts val="2400"/>
              <a:defRPr/>
            </a:pPr>
            <a:r>
              <a:rPr lang="en-US" sz="2400" kern="1200" dirty="0">
                <a:solidFill>
                  <a:srgbClr val="000000"/>
                </a:solidFill>
                <a:latin typeface="Arial (Body)"/>
                <a:ea typeface="+mn-ea"/>
                <a:cs typeface="+mn-cs"/>
              </a:rPr>
              <a:t>How has Blue Nile built its supply chain to keep costs low?</a:t>
            </a:r>
          </a:p>
          <a:p>
            <a:pPr marL="741553" lvl="1" indent="-284353">
              <a:spcAft>
                <a:spcPct val="0"/>
              </a:spcAft>
              <a:buSzPts val="2400"/>
              <a:defRPr/>
            </a:pPr>
            <a:r>
              <a:rPr lang="en-US" sz="2400" kern="1200" dirty="0">
                <a:solidFill>
                  <a:srgbClr val="000000"/>
                </a:solidFill>
                <a:latin typeface="Arial (Body)"/>
                <a:ea typeface="+mn-ea"/>
                <a:cs typeface="+mn-cs"/>
              </a:rPr>
              <a:t>How has Blue Nile reduced consumer anxiety over online diamond purchases?</a:t>
            </a:r>
          </a:p>
          <a:p>
            <a:pPr marL="741553" lvl="1" indent="-284353">
              <a:spcAft>
                <a:spcPct val="0"/>
              </a:spcAft>
              <a:buSzPts val="2400"/>
              <a:defRPr/>
            </a:pPr>
            <a:r>
              <a:rPr lang="en-US" sz="2400" kern="1200" dirty="0">
                <a:solidFill>
                  <a:srgbClr val="000000"/>
                </a:solidFill>
                <a:latin typeface="Arial (Body)"/>
                <a:ea typeface="+mn-ea"/>
                <a:cs typeface="+mn-cs"/>
              </a:rPr>
              <a:t>What are some vulnerabilities facing Blue Nile?</a:t>
            </a:r>
          </a:p>
          <a:p>
            <a:pPr marL="741553" lvl="1" indent="-284353">
              <a:spcAft>
                <a:spcPct val="0"/>
              </a:spcAft>
              <a:buSzPts val="2400"/>
              <a:defRPr/>
            </a:pPr>
            <a:r>
              <a:rPr lang="en-US" sz="2400" kern="1200" dirty="0">
                <a:solidFill>
                  <a:srgbClr val="000000"/>
                </a:solidFill>
                <a:latin typeface="Arial (Body)"/>
                <a:ea typeface="+mn-ea"/>
                <a:cs typeface="+mn-cs"/>
              </a:rPr>
              <a:t>Would you buy a $5,000 engagement ring at Blue Nile?</a:t>
            </a:r>
          </a:p>
        </p:txBody>
      </p:sp>
    </p:spTree>
    <p:extLst>
      <p:ext uri="{BB962C8B-B14F-4D97-AF65-F5344CB8AC3E}">
        <p14:creationId xmlns:p14="http://schemas.microsoft.com/office/powerpoint/2010/main" val="3386184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Financial Portals and Account Aggregators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tabLst/>
            </a:pPr>
            <a:r>
              <a:rPr lang="en-US" altLang="en-US" sz="2200" kern="1200" dirty="0">
                <a:solidFill>
                  <a:srgbClr val="000000"/>
                </a:solidFill>
                <a:latin typeface="Arial (Body)"/>
                <a:ea typeface="+mn-ea"/>
                <a:cs typeface="+mn-cs"/>
              </a:rPr>
              <a:t>Financial portals</a:t>
            </a:r>
          </a:p>
          <a:p>
            <a:pPr marL="741553" lvl="1" indent="-284353">
              <a:spcAft>
                <a:spcPct val="0"/>
              </a:spcAft>
            </a:pPr>
            <a:r>
              <a:rPr lang="en-US" altLang="en-US" sz="2200" kern="1200" dirty="0">
                <a:solidFill>
                  <a:srgbClr val="000000"/>
                </a:solidFill>
                <a:latin typeface="Arial (Body)"/>
                <a:ea typeface="+mn-ea"/>
                <a:cs typeface="+mn-cs"/>
              </a:rPr>
              <a:t>Comparison shopping services, independent financial advice, financial planning</a:t>
            </a:r>
          </a:p>
          <a:p>
            <a:pPr marL="741553" lvl="1" indent="-284353">
              <a:spcAft>
                <a:spcPct val="0"/>
              </a:spcAft>
            </a:pPr>
            <a:r>
              <a:rPr lang="en-US" altLang="en-US" sz="2200" kern="1200" dirty="0">
                <a:solidFill>
                  <a:srgbClr val="000000"/>
                </a:solidFill>
                <a:latin typeface="Arial (Body)"/>
                <a:ea typeface="+mn-ea"/>
                <a:cs typeface="+mn-cs"/>
              </a:rPr>
              <a:t>Revenues from advertising, referrals, subscriptions</a:t>
            </a:r>
          </a:p>
          <a:p>
            <a:pPr marL="741553" lvl="1" indent="-284353">
              <a:spcAft>
                <a:spcPct val="0"/>
              </a:spcAft>
            </a:pPr>
            <a:r>
              <a:rPr lang="en-US" altLang="en-US" sz="2200" kern="1200" dirty="0">
                <a:solidFill>
                  <a:srgbClr val="000000"/>
                </a:solidFill>
                <a:latin typeface="Arial (Body)"/>
                <a:ea typeface="+mn-ea"/>
                <a:cs typeface="+mn-cs"/>
              </a:rPr>
              <a:t>Example: Yahoo! Finance, Quicken, </a:t>
            </a:r>
            <a:r>
              <a:rPr lang="en-US" altLang="en-US" sz="22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200" kern="1200" dirty="0" smtClean="0">
                <a:solidFill>
                  <a:srgbClr val="000000"/>
                </a:solidFill>
                <a:latin typeface="Arial (Body)"/>
                <a:ea typeface="+mn-ea"/>
                <a:cs typeface="+mn-cs"/>
              </a:rPr>
              <a:t>S</a:t>
            </a:r>
            <a:r>
              <a:rPr lang="en-US" altLang="en-US" sz="100" kern="1200" dirty="0" smtClean="0">
                <a:solidFill>
                  <a:srgbClr val="000000"/>
                </a:solidFill>
                <a:latin typeface="Arial (Body)"/>
                <a:ea typeface="+mn-ea"/>
                <a:cs typeface="+mn-cs"/>
              </a:rPr>
              <a:t> </a:t>
            </a:r>
            <a:r>
              <a:rPr lang="en-US" altLang="en-US" sz="2200" kern="1200" dirty="0" smtClean="0">
                <a:solidFill>
                  <a:srgbClr val="000000"/>
                </a:solidFill>
                <a:latin typeface="Arial (Body)"/>
                <a:ea typeface="+mn-ea"/>
                <a:cs typeface="+mn-cs"/>
              </a:rPr>
              <a:t>N </a:t>
            </a:r>
            <a:r>
              <a:rPr lang="en-US" altLang="en-US" sz="2200" kern="1200" dirty="0">
                <a:solidFill>
                  <a:srgbClr val="000000"/>
                </a:solidFill>
                <a:latin typeface="Arial (Body)"/>
                <a:ea typeface="+mn-ea"/>
                <a:cs typeface="+mn-cs"/>
              </a:rPr>
              <a:t>Money</a:t>
            </a:r>
          </a:p>
          <a:p>
            <a:pPr marL="255651" lvl="0" indent="-255651">
              <a:spcAft>
                <a:spcPct val="0"/>
              </a:spcAft>
              <a:tabLst/>
            </a:pPr>
            <a:r>
              <a:rPr lang="en-US" altLang="en-US" sz="2200" kern="1200" dirty="0">
                <a:solidFill>
                  <a:srgbClr val="000000"/>
                </a:solidFill>
                <a:latin typeface="Arial (Body)"/>
                <a:ea typeface="+mn-ea"/>
                <a:cs typeface="+mn-cs"/>
              </a:rPr>
              <a:t>Account aggregation</a:t>
            </a:r>
          </a:p>
          <a:p>
            <a:pPr marL="741553" lvl="1" indent="-284353">
              <a:spcAft>
                <a:spcPct val="0"/>
              </a:spcAft>
            </a:pPr>
            <a:r>
              <a:rPr lang="en-US" altLang="en-US" sz="2200" kern="1200" dirty="0">
                <a:solidFill>
                  <a:srgbClr val="000000"/>
                </a:solidFill>
                <a:latin typeface="Arial (Body)"/>
                <a:ea typeface="+mn-ea"/>
                <a:cs typeface="+mn-cs"/>
              </a:rPr>
              <a:t>Pulls together all of a </a:t>
            </a:r>
            <a:r>
              <a:rPr lang="en-US" altLang="en-US" sz="2200" kern="1200" dirty="0" smtClean="0">
                <a:solidFill>
                  <a:srgbClr val="000000"/>
                </a:solidFill>
                <a:latin typeface="Arial (Body)"/>
                <a:ea typeface="+mn-ea"/>
                <a:cs typeface="+mn-cs"/>
              </a:rPr>
              <a:t>customer</a:t>
            </a:r>
            <a:r>
              <a:rPr lang="en-IN" altLang="ja-JP" sz="2200" kern="1200" dirty="0" smtClean="0">
                <a:solidFill>
                  <a:srgbClr val="000000"/>
                </a:solidFill>
                <a:latin typeface="Arial (Body)"/>
                <a:cs typeface="+mn-cs"/>
              </a:rPr>
              <a:t>’</a:t>
            </a:r>
            <a:r>
              <a:rPr lang="en-US" altLang="ja-JP" sz="2200" kern="1200" dirty="0" smtClean="0">
                <a:solidFill>
                  <a:srgbClr val="000000"/>
                </a:solidFill>
                <a:latin typeface="Arial (Body)"/>
                <a:cs typeface="+mn-cs"/>
              </a:rPr>
              <a:t>s </a:t>
            </a:r>
            <a:r>
              <a:rPr lang="en-US" altLang="ja-JP" sz="2200" kern="1200" dirty="0">
                <a:solidFill>
                  <a:srgbClr val="000000"/>
                </a:solidFill>
                <a:latin typeface="Arial (Body)"/>
                <a:cs typeface="+mn-cs"/>
              </a:rPr>
              <a:t>financial data at a personalized website</a:t>
            </a:r>
          </a:p>
          <a:p>
            <a:pPr marL="741553" lvl="1" indent="-284353">
              <a:spcAft>
                <a:spcPct val="0"/>
              </a:spcAft>
            </a:pPr>
            <a:r>
              <a:rPr lang="en-US" altLang="en-US" sz="2200" kern="1200" dirty="0">
                <a:solidFill>
                  <a:srgbClr val="000000"/>
                </a:solidFill>
                <a:latin typeface="Arial (Body)"/>
                <a:ea typeface="+mn-ea"/>
                <a:cs typeface="+mn-cs"/>
              </a:rPr>
              <a:t>Privacy concerns: control of personal data, security, and so </a:t>
            </a:r>
            <a:r>
              <a:rPr lang="en-US" altLang="en-US" sz="2200" kern="1200" dirty="0" smtClean="0">
                <a:solidFill>
                  <a:srgbClr val="000000"/>
                </a:solidFill>
                <a:latin typeface="Arial (Body)"/>
                <a:ea typeface="+mn-ea"/>
                <a:cs typeface="+mn-cs"/>
              </a:rPr>
              <a:t>on</a:t>
            </a:r>
            <a:endParaRPr lang="en-US" altLang="en-US" sz="2200" kern="1200" dirty="0">
              <a:solidFill>
                <a:srgbClr val="000000"/>
              </a:solidFill>
              <a:latin typeface="Arial (Body)"/>
              <a:ea typeface="+mn-ea"/>
              <a:cs typeface="+mn-cs"/>
            </a:endParaRPr>
          </a:p>
          <a:p>
            <a:pPr marL="741553" lvl="1" indent="-284353">
              <a:spcAft>
                <a:spcPct val="0"/>
              </a:spcAft>
            </a:pPr>
            <a:r>
              <a:rPr lang="en-US" altLang="en-US" sz="2200" kern="1200" dirty="0">
                <a:solidFill>
                  <a:srgbClr val="000000"/>
                </a:solidFill>
                <a:latin typeface="Arial (Body)"/>
                <a:ea typeface="+mn-ea"/>
                <a:cs typeface="+mn-cs"/>
              </a:rPr>
              <a:t>Example: </a:t>
            </a:r>
            <a:r>
              <a:rPr lang="en-US" altLang="en-US" sz="2200" kern="1200" dirty="0" smtClean="0">
                <a:solidFill>
                  <a:srgbClr val="000000"/>
                </a:solidFill>
                <a:latin typeface="Arial (Body)"/>
                <a:ea typeface="+mn-ea"/>
                <a:cs typeface="+mn-cs"/>
              </a:rPr>
              <a:t>Yodlee</a:t>
            </a:r>
            <a:endParaRPr lang="en-US" alt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943400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Online Mortgage and Lending Services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316536"/>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Market is slowly growing; dominated by:</a:t>
            </a:r>
          </a:p>
          <a:p>
            <a:pPr marL="741553" lvl="1" indent="-284353">
              <a:spcAft>
                <a:spcPct val="0"/>
              </a:spcAft>
              <a:buSzPts val="2400"/>
            </a:pPr>
            <a:r>
              <a:rPr lang="en-US" sz="2400" kern="1200" dirty="0">
                <a:solidFill>
                  <a:srgbClr val="000000"/>
                </a:solidFill>
                <a:latin typeface="Arial (Body)"/>
                <a:ea typeface="+mn-ea"/>
                <a:cs typeface="+mn-cs"/>
              </a:rPr>
              <a:t>Established online banks, brokerages, and lending organizations</a:t>
            </a:r>
          </a:p>
          <a:p>
            <a:pPr marL="741553" lvl="1" indent="-284353">
              <a:spcAft>
                <a:spcPct val="0"/>
              </a:spcAft>
              <a:buSzPts val="2400"/>
            </a:pPr>
            <a:r>
              <a:rPr lang="en-US" sz="2400" kern="1200" dirty="0">
                <a:solidFill>
                  <a:srgbClr val="000000"/>
                </a:solidFill>
                <a:latin typeface="Arial (Body)"/>
                <a:ea typeface="+mn-ea"/>
                <a:cs typeface="+mn-cs"/>
              </a:rPr>
              <a:t>Traditional mortgage vendors</a:t>
            </a:r>
          </a:p>
          <a:p>
            <a:pPr marL="741553" lvl="1" indent="-284353">
              <a:spcAft>
                <a:spcPct val="0"/>
              </a:spcAft>
              <a:buSzPts val="2400"/>
            </a:pPr>
            <a:r>
              <a:rPr lang="en-US" sz="2400" kern="1200" dirty="0">
                <a:solidFill>
                  <a:srgbClr val="000000"/>
                </a:solidFill>
                <a:latin typeface="Arial (Body)"/>
                <a:ea typeface="+mn-ea"/>
                <a:cs typeface="+mn-cs"/>
              </a:rPr>
              <a:t>Pure online mortgage firms</a:t>
            </a:r>
          </a:p>
          <a:p>
            <a:pPr marL="255651" lvl="0" indent="-255651">
              <a:spcAft>
                <a:spcPct val="0"/>
              </a:spcAft>
              <a:buSzPts val="2400"/>
              <a:tabLst/>
            </a:pPr>
            <a:r>
              <a:rPr lang="en-US" sz="2400" kern="1200" dirty="0">
                <a:solidFill>
                  <a:srgbClr val="000000"/>
                </a:solidFill>
                <a:latin typeface="Arial (Body)"/>
                <a:ea typeface="+mn-ea"/>
                <a:cs typeface="+mn-cs"/>
              </a:rPr>
              <a:t>Online mortgage industry has not transformed process of obtaining mortgage</a:t>
            </a:r>
          </a:p>
          <a:p>
            <a:pPr marL="255651" lvl="0" indent="-255651">
              <a:spcAft>
                <a:spcPct val="0"/>
              </a:spcAft>
              <a:buSzPts val="2400"/>
              <a:tabLst/>
            </a:pPr>
            <a:r>
              <a:rPr lang="en-US" sz="2400" kern="1200" dirty="0">
                <a:solidFill>
                  <a:srgbClr val="000000"/>
                </a:solidFill>
                <a:latin typeface="Arial (Body)"/>
                <a:ea typeface="+mn-ea"/>
                <a:cs typeface="+mn-cs"/>
              </a:rPr>
              <a:t>Rocket Mortgage</a:t>
            </a:r>
          </a:p>
          <a:p>
            <a:pPr marL="255651" lvl="0" indent="-255651">
              <a:spcAft>
                <a:spcPct val="0"/>
              </a:spcAft>
              <a:buSzPts val="2400"/>
              <a:tabLst/>
            </a:pPr>
            <a:r>
              <a:rPr lang="en-US" sz="2400" kern="1200" dirty="0">
                <a:solidFill>
                  <a:srgbClr val="000000"/>
                </a:solidFill>
                <a:latin typeface="Arial (Body)"/>
                <a:ea typeface="+mn-ea"/>
                <a:cs typeface="+mn-cs"/>
              </a:rPr>
              <a:t>Online lending services</a:t>
            </a:r>
          </a:p>
        </p:txBody>
      </p:sp>
    </p:spTree>
    <p:extLst>
      <p:ext uri="{BB962C8B-B14F-4D97-AF65-F5344CB8AC3E}">
        <p14:creationId xmlns:p14="http://schemas.microsoft.com/office/powerpoint/2010/main" val="3278252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Online Insurance Services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664122"/>
          </a:xfrm>
        </p:spPr>
        <p:txBody>
          <a:bodyPr wrap="square" lIns="91425" tIns="91425" rIns="91425" bIns="91425">
            <a:noAutofit/>
          </a:bodyPr>
          <a:lstStyle/>
          <a:p>
            <a:pPr marL="255651" lvl="0" indent="-255651">
              <a:spcAft>
                <a:spcPct val="0"/>
              </a:spcAft>
              <a:tabLst/>
            </a:pPr>
            <a:r>
              <a:rPr lang="en-US" sz="2400" kern="1200" dirty="0">
                <a:solidFill>
                  <a:srgbClr val="000000"/>
                </a:solidFill>
                <a:latin typeface="Arial (Body)"/>
                <a:ea typeface="+mn-ea"/>
                <a:cs typeface="+mn-cs"/>
              </a:rPr>
              <a:t>Online term life insurance</a:t>
            </a:r>
          </a:p>
          <a:p>
            <a:pPr marL="741553" lvl="1" indent="-284353">
              <a:spcAft>
                <a:spcPct val="0"/>
              </a:spcAft>
            </a:pPr>
            <a:r>
              <a:rPr lang="en-US" sz="2400" kern="1200" dirty="0">
                <a:solidFill>
                  <a:srgbClr val="000000"/>
                </a:solidFill>
                <a:latin typeface="Arial (Body)"/>
                <a:ea typeface="+mn-ea"/>
                <a:cs typeface="+mn-cs"/>
              </a:rPr>
              <a:t>One of few online insurance with lowered search costs, increased price comparison, lower prices</a:t>
            </a:r>
          </a:p>
          <a:p>
            <a:pPr marL="741553" lvl="1" indent="-284353">
              <a:spcAft>
                <a:spcPct val="0"/>
              </a:spcAft>
            </a:pPr>
            <a:r>
              <a:rPr lang="en-US" sz="2400" kern="1200" dirty="0">
                <a:solidFill>
                  <a:srgbClr val="000000"/>
                </a:solidFill>
                <a:latin typeface="Arial (Body)"/>
                <a:ea typeface="+mn-ea"/>
                <a:cs typeface="+mn-cs"/>
              </a:rPr>
              <a:t>Commodity</a:t>
            </a:r>
          </a:p>
          <a:p>
            <a:pPr marL="255651" lvl="0" indent="-255651">
              <a:spcAft>
                <a:spcPct val="0"/>
              </a:spcAft>
              <a:tabLst/>
            </a:pPr>
            <a:r>
              <a:rPr lang="en-US" sz="2400" kern="1200" dirty="0">
                <a:solidFill>
                  <a:srgbClr val="000000"/>
                </a:solidFill>
                <a:latin typeface="Arial (Body)"/>
                <a:ea typeface="+mn-ea"/>
                <a:cs typeface="+mn-cs"/>
              </a:rPr>
              <a:t>Most insurance not purchased online</a:t>
            </a:r>
          </a:p>
          <a:p>
            <a:pPr marL="255651" lvl="0" indent="-255651">
              <a:spcAft>
                <a:spcPct val="0"/>
              </a:spcAft>
              <a:tabLst/>
            </a:pPr>
            <a:r>
              <a:rPr lang="en-US" sz="2400" kern="1200" dirty="0">
                <a:solidFill>
                  <a:srgbClr val="000000"/>
                </a:solidFill>
                <a:latin typeface="Arial (Body)"/>
                <a:ea typeface="+mn-ea"/>
                <a:cs typeface="+mn-cs"/>
              </a:rPr>
              <a:t>Online industry geared more toward</a:t>
            </a:r>
          </a:p>
          <a:p>
            <a:pPr marL="741553" lvl="1" indent="-284353">
              <a:spcAft>
                <a:spcPct val="0"/>
              </a:spcAft>
            </a:pPr>
            <a:r>
              <a:rPr lang="en-US" sz="2400" kern="1200" dirty="0">
                <a:solidFill>
                  <a:srgbClr val="000000"/>
                </a:solidFill>
                <a:latin typeface="Arial (Body)"/>
                <a:ea typeface="+mn-ea"/>
                <a:cs typeface="+mn-cs"/>
              </a:rPr>
              <a:t>Product information, search</a:t>
            </a:r>
          </a:p>
          <a:p>
            <a:pPr marL="741553" lvl="1" indent="-284353">
              <a:spcAft>
                <a:spcPct val="0"/>
              </a:spcAft>
            </a:pPr>
            <a:r>
              <a:rPr lang="en-US" sz="2400" kern="1200" dirty="0">
                <a:solidFill>
                  <a:srgbClr val="000000"/>
                </a:solidFill>
                <a:latin typeface="Arial (Body)"/>
                <a:ea typeface="+mn-ea"/>
                <a:cs typeface="+mn-cs"/>
              </a:rPr>
              <a:t>Price discovery</a:t>
            </a:r>
          </a:p>
          <a:p>
            <a:pPr marL="741553" lvl="1" indent="-284353">
              <a:spcAft>
                <a:spcPct val="0"/>
              </a:spcAft>
            </a:pPr>
            <a:r>
              <a:rPr lang="en-US" sz="2400" kern="1200" dirty="0">
                <a:solidFill>
                  <a:srgbClr val="000000"/>
                </a:solidFill>
                <a:latin typeface="Arial (Body)"/>
                <a:ea typeface="+mn-ea"/>
                <a:cs typeface="+mn-cs"/>
              </a:rPr>
              <a:t>Online quotes</a:t>
            </a:r>
          </a:p>
          <a:p>
            <a:pPr marL="741553" lvl="1" indent="-284353">
              <a:spcAft>
                <a:spcPct val="0"/>
              </a:spcAft>
            </a:pPr>
            <a:r>
              <a:rPr lang="en-US" sz="2400" kern="1200" dirty="0">
                <a:solidFill>
                  <a:srgbClr val="000000"/>
                </a:solidFill>
                <a:latin typeface="Arial (Body)"/>
                <a:ea typeface="+mn-ea"/>
                <a:cs typeface="+mn-cs"/>
              </a:rPr>
              <a:t>Influencing the offline purchasing decision</a:t>
            </a:r>
          </a:p>
        </p:txBody>
      </p:sp>
    </p:spTree>
    <p:extLst>
      <p:ext uri="{BB962C8B-B14F-4D97-AF65-F5344CB8AC3E}">
        <p14:creationId xmlns:p14="http://schemas.microsoft.com/office/powerpoint/2010/main" val="37055938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Online Real Estate Services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677900"/>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Early vision: Disintermediation of a complex </a:t>
            </a:r>
            <a:r>
              <a:rPr lang="en-US" sz="2400" kern="1200" dirty="0" smtClean="0">
                <a:solidFill>
                  <a:srgbClr val="000000"/>
                </a:solidFill>
                <a:latin typeface="Arial (Body)"/>
                <a:ea typeface="+mn-ea"/>
                <a:cs typeface="+mn-cs"/>
              </a:rPr>
              <a:t>industry</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However, major impact is influence of purchases offline</a:t>
            </a:r>
          </a:p>
          <a:p>
            <a:pPr marL="741553" lvl="1" indent="-284353">
              <a:spcAft>
                <a:spcPct val="0"/>
              </a:spcAft>
              <a:buSzPts val="2400"/>
            </a:pPr>
            <a:r>
              <a:rPr lang="en-US" sz="2400" kern="1200" dirty="0">
                <a:solidFill>
                  <a:srgbClr val="000000"/>
                </a:solidFill>
                <a:latin typeface="Arial (Body)"/>
                <a:ea typeface="+mn-ea"/>
                <a:cs typeface="+mn-cs"/>
              </a:rPr>
              <a:t>Impossible to </a:t>
            </a:r>
            <a:r>
              <a:rPr lang="en-US" sz="2400" kern="1200" dirty="0" smtClean="0">
                <a:solidFill>
                  <a:srgbClr val="000000"/>
                </a:solidFill>
                <a:latin typeface="Arial (Body)"/>
                <a:ea typeface="+mn-ea"/>
                <a:cs typeface="+mn-cs"/>
              </a:rPr>
              <a:t>complete </a:t>
            </a:r>
            <a:r>
              <a:rPr lang="en-US" sz="2400" kern="1200" dirty="0">
                <a:solidFill>
                  <a:srgbClr val="000000"/>
                </a:solidFill>
                <a:latin typeface="Arial (Body)"/>
                <a:ea typeface="+mn-ea"/>
                <a:cs typeface="+mn-cs"/>
              </a:rPr>
              <a:t>property transaction online</a:t>
            </a:r>
          </a:p>
          <a:p>
            <a:pPr marL="741553" lvl="1" indent="-284353">
              <a:spcAft>
                <a:spcPct val="0"/>
              </a:spcAft>
              <a:buSzPts val="2400"/>
            </a:pPr>
            <a:r>
              <a:rPr lang="en-US" sz="2400" kern="1200" dirty="0">
                <a:solidFill>
                  <a:srgbClr val="000000"/>
                </a:solidFill>
                <a:latin typeface="Arial (Body)"/>
                <a:ea typeface="+mn-ea"/>
                <a:cs typeface="+mn-cs"/>
              </a:rPr>
              <a:t>Main services are online property listings, loan calculators, research and reference material, with mobile apps increasing</a:t>
            </a:r>
          </a:p>
          <a:p>
            <a:pPr marL="255651" lvl="0" indent="-255651">
              <a:spcAft>
                <a:spcPct val="0"/>
              </a:spcAft>
              <a:buSzPts val="2400"/>
              <a:tabLst/>
            </a:pPr>
            <a:r>
              <a:rPr lang="en-US" sz="2400" kern="1200" dirty="0">
                <a:solidFill>
                  <a:srgbClr val="000000"/>
                </a:solidFill>
                <a:latin typeface="Arial (Body)"/>
                <a:ea typeface="+mn-ea"/>
                <a:cs typeface="+mn-cs"/>
              </a:rPr>
              <a:t>Despite revolution in available information, there has not been a revolution in the industry value chain</a:t>
            </a:r>
          </a:p>
        </p:txBody>
      </p:sp>
    </p:spTree>
    <p:extLst>
      <p:ext uri="{BB962C8B-B14F-4D97-AF65-F5344CB8AC3E}">
        <p14:creationId xmlns:p14="http://schemas.microsoft.com/office/powerpoint/2010/main" val="524040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smtClean="0">
                <a:latin typeface="Times New Roman" panose="02020603050405020304" pitchFamily="18" charset="0"/>
                <a:ea typeface="+mj-ea"/>
                <a:cs typeface="Times New Roman" panose="02020603050405020304" pitchFamily="18" charset="0"/>
              </a:rPr>
              <a:t>Online Travel Services </a:t>
            </a:r>
            <a:r>
              <a:rPr lang="en-IN" sz="2000" b="0" kern="1200" smtClean="0">
                <a:latin typeface="Times New Roman" panose="02020603050405020304" pitchFamily="18" charset="0"/>
                <a:ea typeface="+mj-ea"/>
                <a:cs typeface="Times New Roman" panose="02020603050405020304" pitchFamily="18" charset="0"/>
              </a:rPr>
              <a:t>(1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677900"/>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One of the most successful B2C e-commerce segments</a:t>
            </a:r>
          </a:p>
          <a:p>
            <a:pPr marL="741553" lvl="1" indent="-284353">
              <a:spcAft>
                <a:spcPct val="0"/>
              </a:spcAft>
              <a:buSzPts val="2400"/>
            </a:pPr>
            <a:r>
              <a:rPr lang="en-US" sz="2400" kern="1200" dirty="0">
                <a:solidFill>
                  <a:srgbClr val="000000"/>
                </a:solidFill>
                <a:latin typeface="Arial (Body)"/>
                <a:ea typeface="+mn-ea"/>
                <a:cs typeface="+mn-cs"/>
              </a:rPr>
              <a:t>More travel is booked online than offline</a:t>
            </a:r>
          </a:p>
          <a:p>
            <a:pPr marL="741553" lvl="1" indent="-284353">
              <a:spcAft>
                <a:spcPct val="0"/>
              </a:spcAft>
              <a:buSzPts val="2400"/>
            </a:pPr>
            <a:r>
              <a:rPr lang="en-US" sz="2400" kern="1200" dirty="0">
                <a:solidFill>
                  <a:srgbClr val="000000"/>
                </a:solidFill>
                <a:latin typeface="Arial (Body)"/>
                <a:ea typeface="+mn-ea"/>
                <a:cs typeface="+mn-cs"/>
              </a:rPr>
              <a:t>Online travel services revenues in 2017: Almost $190 billion</a:t>
            </a:r>
          </a:p>
          <a:p>
            <a:pPr marL="255651" lvl="0" indent="-255651">
              <a:spcAft>
                <a:spcPct val="0"/>
              </a:spcAft>
              <a:buSzPts val="2400"/>
              <a:tabLst/>
            </a:pPr>
            <a:r>
              <a:rPr lang="en-US" sz="2400" kern="1200" dirty="0">
                <a:solidFill>
                  <a:srgbClr val="000000"/>
                </a:solidFill>
                <a:latin typeface="Arial (Body)"/>
                <a:ea typeface="+mn-ea"/>
                <a:cs typeface="+mn-cs"/>
              </a:rPr>
              <a:t>For consumers: More convenient than traditional travel agents</a:t>
            </a:r>
          </a:p>
          <a:p>
            <a:pPr marL="255651" lvl="0" indent="-255651">
              <a:spcAft>
                <a:spcPct val="0"/>
              </a:spcAft>
              <a:buSzPts val="2400"/>
              <a:tabLst/>
            </a:pPr>
            <a:r>
              <a:rPr lang="en-US" sz="2400" kern="1200" dirty="0">
                <a:solidFill>
                  <a:srgbClr val="000000"/>
                </a:solidFill>
                <a:latin typeface="Arial (Body)"/>
                <a:ea typeface="+mn-ea"/>
                <a:cs typeface="+mn-cs"/>
              </a:rPr>
              <a:t>For suppliers: A singular, focused customer pool that can be efficiently reached through onsite advertising</a:t>
            </a:r>
          </a:p>
        </p:txBody>
      </p:sp>
    </p:spTree>
    <p:extLst>
      <p:ext uri="{BB962C8B-B14F-4D97-AF65-F5344CB8AC3E}">
        <p14:creationId xmlns:p14="http://schemas.microsoft.com/office/powerpoint/2010/main" val="2187759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Online Travel Services </a:t>
            </a:r>
            <a:r>
              <a:rPr lang="en-IN" sz="2000" b="0" kern="1200" dirty="0" smtClean="0">
                <a:latin typeface="Times New Roman" panose="02020603050405020304" pitchFamily="18" charset="0"/>
                <a:ea typeface="+mj-ea"/>
                <a:cs typeface="Times New Roman" panose="02020603050405020304" pitchFamily="18" charset="0"/>
              </a:rPr>
              <a:t>(2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Travel an ideal service/product for Internet</a:t>
            </a:r>
          </a:p>
          <a:p>
            <a:pPr marL="741553" lvl="1" indent="-284353">
              <a:spcAft>
                <a:spcPct val="0"/>
              </a:spcAft>
              <a:buSzPts val="2400"/>
            </a:pPr>
            <a:r>
              <a:rPr lang="en-US" altLang="en-US" sz="2400" kern="1200" dirty="0">
                <a:solidFill>
                  <a:srgbClr val="000000"/>
                </a:solidFill>
                <a:latin typeface="Arial (Body)"/>
                <a:ea typeface="+mn-ea"/>
                <a:cs typeface="+mn-cs"/>
              </a:rPr>
              <a:t>Information-intensive product</a:t>
            </a:r>
          </a:p>
          <a:p>
            <a:pPr marL="741553" lvl="1" indent="-284353">
              <a:spcAft>
                <a:spcPct val="0"/>
              </a:spcAft>
              <a:buSzPts val="2400"/>
            </a:pPr>
            <a:r>
              <a:rPr lang="en-US" altLang="en-US" sz="2400" kern="1200" dirty="0">
                <a:solidFill>
                  <a:srgbClr val="000000"/>
                </a:solidFill>
                <a:latin typeface="Arial (Body)"/>
                <a:ea typeface="+mn-ea"/>
                <a:cs typeface="+mn-cs"/>
              </a:rPr>
              <a:t>Electronic product—travel arrangements can be accomplished for the most part online</a:t>
            </a:r>
          </a:p>
          <a:p>
            <a:pPr marL="741553" lvl="1" indent="-284353">
              <a:spcAft>
                <a:spcPct val="0"/>
              </a:spcAft>
              <a:buSzPts val="2400"/>
            </a:pPr>
            <a:r>
              <a:rPr lang="en-US" altLang="en-US" sz="2400" kern="1200" dirty="0">
                <a:solidFill>
                  <a:srgbClr val="000000"/>
                </a:solidFill>
                <a:latin typeface="Arial (Body)"/>
                <a:ea typeface="+mn-ea"/>
                <a:cs typeface="+mn-cs"/>
              </a:rPr>
              <a:t>Does not require inventory</a:t>
            </a:r>
          </a:p>
          <a:p>
            <a:pPr marL="741553" lvl="1" indent="-284353">
              <a:spcAft>
                <a:spcPct val="0"/>
              </a:spcAft>
              <a:buSzPts val="2400"/>
            </a:pPr>
            <a:r>
              <a:rPr lang="en-US" altLang="en-US" sz="2400" kern="1200" dirty="0">
                <a:solidFill>
                  <a:srgbClr val="000000"/>
                </a:solidFill>
                <a:latin typeface="Arial (Body)"/>
                <a:ea typeface="+mn-ea"/>
                <a:cs typeface="+mn-cs"/>
              </a:rPr>
              <a:t>Does not require physical offices with multiple employees</a:t>
            </a:r>
          </a:p>
          <a:p>
            <a:pPr marL="741553" lvl="1" indent="-284353">
              <a:spcAft>
                <a:spcPct val="0"/>
              </a:spcAft>
              <a:buSzPts val="2400"/>
            </a:pPr>
            <a:r>
              <a:rPr lang="en-US" altLang="en-US" sz="2400" kern="1200" dirty="0">
                <a:solidFill>
                  <a:srgbClr val="000000"/>
                </a:solidFill>
                <a:latin typeface="Arial (Body)"/>
                <a:ea typeface="+mn-ea"/>
                <a:cs typeface="+mn-cs"/>
              </a:rPr>
              <a:t>Suppliers are always looking for customers to fill excess capacity</a:t>
            </a:r>
          </a:p>
          <a:p>
            <a:pPr marL="741553" lvl="1" indent="-284353">
              <a:spcAft>
                <a:spcPct val="0"/>
              </a:spcAft>
              <a:buSzPts val="2400"/>
            </a:pPr>
            <a:r>
              <a:rPr lang="en-US" altLang="en-US" sz="2400" kern="1200" dirty="0">
                <a:solidFill>
                  <a:srgbClr val="000000"/>
                </a:solidFill>
                <a:latin typeface="Arial (Body)"/>
                <a:ea typeface="+mn-ea"/>
                <a:cs typeface="+mn-cs"/>
              </a:rPr>
              <a:t>Does not require an expensive multi-channel presence</a:t>
            </a:r>
          </a:p>
        </p:txBody>
      </p:sp>
    </p:spTree>
    <p:extLst>
      <p:ext uri="{BB962C8B-B14F-4D97-AF65-F5344CB8AC3E}">
        <p14:creationId xmlns:p14="http://schemas.microsoft.com/office/powerpoint/2010/main" val="4724719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fr-FR" kern="1200" dirty="0" smtClean="0">
                <a:latin typeface="Times New Roman" panose="02020603050405020304" pitchFamily="18" charset="0"/>
                <a:ea typeface="+mj-ea"/>
                <a:cs typeface="Times New Roman" panose="02020603050405020304" pitchFamily="18" charset="0"/>
              </a:rPr>
              <a:t>Figure </a:t>
            </a:r>
            <a:r>
              <a:rPr lang="fr-FR" kern="1200" dirty="0" smtClean="0">
                <a:latin typeface="Times New Roman" panose="02020603050405020304" pitchFamily="18" charset="0"/>
                <a:ea typeface="+mj-ea"/>
                <a:cs typeface="Times New Roman" panose="02020603050405020304" pitchFamily="18" charset="0"/>
              </a:rPr>
              <a:t>9.5 </a:t>
            </a:r>
            <a:r>
              <a:rPr lang="fr-FR" kern="1200" dirty="0" smtClean="0">
                <a:latin typeface="Times New Roman" panose="02020603050405020304" pitchFamily="18" charset="0"/>
                <a:ea typeface="+mj-ea"/>
                <a:cs typeface="Times New Roman" panose="02020603050405020304" pitchFamily="18" charset="0"/>
              </a:rPr>
              <a:t>Online Travel Services Revenues</a:t>
            </a:r>
            <a:endParaRPr lang="en-US" kern="1200" dirty="0">
              <a:latin typeface="Times New Roman" panose="02020603050405020304" pitchFamily="18" charset="0"/>
              <a:ea typeface="+mj-ea"/>
              <a:cs typeface="Times New Roman" panose="02020603050405020304" pitchFamily="18" charset="0"/>
            </a:endParaRPr>
          </a:p>
        </p:txBody>
      </p:sp>
      <p:pic>
        <p:nvPicPr>
          <p:cNvPr id="4" name="Picture 3" descr="A bar graph shows an increasing trend in revenues generated by online travel services. The x-axis shows years and the y-axis shows total online travel booking revenue in billions, ranging from 0 to 250 dollars in increments of 50 dollars. The years and the corresponding revenues are shown as follows. 20 15, 168 billion dollars. 20 16, 181 billion dollars. 20 17, 190 billion dollars. 20 18, 198 billion dollars. 20 19, 206 billion dollars. 20 20, 213 billion dollars. 20 21, 220 billion dollar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17" y="1709221"/>
            <a:ext cx="7315167" cy="4313018"/>
          </a:xfrm>
          <a:prstGeom prst="rect">
            <a:avLst/>
          </a:prstGeom>
        </p:spPr>
      </p:pic>
    </p:spTree>
    <p:extLst>
      <p:ext uri="{BB962C8B-B14F-4D97-AF65-F5344CB8AC3E}">
        <p14:creationId xmlns:p14="http://schemas.microsoft.com/office/powerpoint/2010/main" val="1677522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The Online Travel Market</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47040"/>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Four major sectors:</a:t>
            </a:r>
          </a:p>
          <a:p>
            <a:pPr marL="741553" lvl="1" indent="-284353">
              <a:spcAft>
                <a:spcPct val="0"/>
              </a:spcAft>
              <a:buSzPts val="2400"/>
            </a:pPr>
            <a:r>
              <a:rPr lang="en-US" sz="2400" kern="1200" dirty="0">
                <a:solidFill>
                  <a:srgbClr val="000000"/>
                </a:solidFill>
                <a:latin typeface="Arial (Body)"/>
                <a:ea typeface="+mn-ea"/>
                <a:cs typeface="+mn-cs"/>
              </a:rPr>
              <a:t>Airline tickets</a:t>
            </a:r>
          </a:p>
          <a:p>
            <a:pPr marL="1144778" lvl="2" indent="-230378">
              <a:spcAft>
                <a:spcPct val="0"/>
              </a:spcAft>
              <a:buSzPts val="2400"/>
            </a:pPr>
            <a:r>
              <a:rPr lang="en-US" sz="2400" kern="1200" dirty="0">
                <a:solidFill>
                  <a:srgbClr val="000000"/>
                </a:solidFill>
                <a:latin typeface="Arial (Body)"/>
                <a:ea typeface="+mn-ea"/>
                <a:cs typeface="+mn-cs"/>
              </a:rPr>
              <a:t>Greatest source of revenue</a:t>
            </a:r>
          </a:p>
          <a:p>
            <a:pPr marL="741553" lvl="1" indent="-284353">
              <a:spcAft>
                <a:spcPct val="0"/>
              </a:spcAft>
              <a:buSzPts val="2400"/>
            </a:pPr>
            <a:r>
              <a:rPr lang="en-US" sz="2400" kern="1200" dirty="0">
                <a:solidFill>
                  <a:srgbClr val="000000"/>
                </a:solidFill>
                <a:latin typeface="Arial (Body)"/>
                <a:ea typeface="+mn-ea"/>
                <a:cs typeface="+mn-cs"/>
              </a:rPr>
              <a:t>Hotel reservations</a:t>
            </a:r>
          </a:p>
          <a:p>
            <a:pPr marL="741553" lvl="1" indent="-284353">
              <a:spcAft>
                <a:spcPct val="0"/>
              </a:spcAft>
              <a:buSzPts val="2400"/>
            </a:pPr>
            <a:r>
              <a:rPr lang="en-US" sz="2400" kern="1200" dirty="0">
                <a:solidFill>
                  <a:srgbClr val="000000"/>
                </a:solidFill>
                <a:latin typeface="Arial (Body)"/>
                <a:ea typeface="+mn-ea"/>
                <a:cs typeface="+mn-cs"/>
              </a:rPr>
              <a:t>Car rentals</a:t>
            </a:r>
          </a:p>
          <a:p>
            <a:pPr marL="741553" lvl="1" indent="-284353">
              <a:spcAft>
                <a:spcPct val="0"/>
              </a:spcAft>
              <a:buSzPts val="2400"/>
            </a:pPr>
            <a:r>
              <a:rPr lang="en-US" sz="2400" kern="1200" dirty="0">
                <a:solidFill>
                  <a:srgbClr val="000000"/>
                </a:solidFill>
                <a:latin typeface="Arial (Body)"/>
                <a:ea typeface="+mn-ea"/>
                <a:cs typeface="+mn-cs"/>
              </a:rPr>
              <a:t>Travel packages</a:t>
            </a:r>
          </a:p>
          <a:p>
            <a:pPr marL="255651" lvl="0" indent="-255651">
              <a:spcAft>
                <a:spcPct val="0"/>
              </a:spcAft>
              <a:buSzPts val="2400"/>
              <a:tabLst/>
            </a:pPr>
            <a:r>
              <a:rPr lang="en-US" sz="2400" kern="1200" dirty="0">
                <a:solidFill>
                  <a:srgbClr val="000000"/>
                </a:solidFill>
                <a:latin typeface="Arial (Body)"/>
                <a:ea typeface="+mn-ea"/>
                <a:cs typeface="+mn-cs"/>
              </a:rPr>
              <a:t>Corporate online-booking solutions </a:t>
            </a:r>
            <a:r>
              <a:rPr lang="en-US" sz="2400" kern="1200" dirty="0" smtClean="0">
                <a:solidFill>
                  <a:srgbClr val="000000"/>
                </a:solidFill>
                <a:latin typeface="Arial (Body)"/>
                <a:ea typeface="+mn-ea"/>
                <a:cs typeface="+mn-cs"/>
              </a:rPr>
              <a:t>(C</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B</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3941765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Online Travel Industry Dynamics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178037"/>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Intense competition among online providers</a:t>
            </a:r>
          </a:p>
          <a:p>
            <a:pPr marL="255651" lvl="0" indent="-255651">
              <a:spcAft>
                <a:spcPct val="0"/>
              </a:spcAft>
              <a:buSzPts val="2400"/>
              <a:tabLst/>
            </a:pPr>
            <a:r>
              <a:rPr lang="en-US" sz="2400" kern="1200" dirty="0">
                <a:solidFill>
                  <a:srgbClr val="000000"/>
                </a:solidFill>
                <a:latin typeface="Arial (Body)"/>
                <a:ea typeface="+mn-ea"/>
                <a:cs typeface="+mn-cs"/>
              </a:rPr>
              <a:t>Price competition difficult</a:t>
            </a:r>
          </a:p>
          <a:p>
            <a:pPr marL="255651" lvl="0" indent="-255651">
              <a:spcAft>
                <a:spcPct val="0"/>
              </a:spcAft>
              <a:buSzPts val="2400"/>
              <a:tabLst/>
            </a:pPr>
            <a:r>
              <a:rPr lang="en-US" sz="2400" kern="1200" dirty="0">
                <a:solidFill>
                  <a:srgbClr val="000000"/>
                </a:solidFill>
                <a:latin typeface="Arial (Body)"/>
                <a:ea typeface="+mn-ea"/>
                <a:cs typeface="+mn-cs"/>
              </a:rPr>
              <a:t>Industry consolidation</a:t>
            </a:r>
          </a:p>
          <a:p>
            <a:pPr marL="255651" lvl="0" indent="-255651">
              <a:spcAft>
                <a:spcPct val="0"/>
              </a:spcAft>
              <a:buSzPts val="2400"/>
              <a:tabLst/>
            </a:pPr>
            <a:r>
              <a:rPr lang="en-US" sz="2400" kern="1200" dirty="0">
                <a:solidFill>
                  <a:srgbClr val="000000"/>
                </a:solidFill>
                <a:latin typeface="Arial (Body)"/>
                <a:ea typeface="+mn-ea"/>
                <a:cs typeface="+mn-cs"/>
              </a:rPr>
              <a:t>Industry impacted by meta-search engines</a:t>
            </a:r>
          </a:p>
          <a:p>
            <a:pPr marL="741553" lvl="1" indent="-284353">
              <a:spcAft>
                <a:spcPct val="0"/>
              </a:spcAft>
              <a:buSzPts val="2400"/>
            </a:pPr>
            <a:r>
              <a:rPr lang="en-US" sz="2400" kern="1200" dirty="0">
                <a:solidFill>
                  <a:srgbClr val="000000"/>
                </a:solidFill>
                <a:latin typeface="Arial (Body)"/>
                <a:ea typeface="+mn-ea"/>
                <a:cs typeface="+mn-cs"/>
              </a:rPr>
              <a:t>Commoditize online travel</a:t>
            </a:r>
          </a:p>
          <a:p>
            <a:pPr marL="255651" lvl="0" indent="-255651">
              <a:spcAft>
                <a:spcPct val="0"/>
              </a:spcAft>
              <a:buSzPts val="2400"/>
              <a:tabLst/>
            </a:pPr>
            <a:r>
              <a:rPr lang="en-US" sz="2400" kern="1200" dirty="0">
                <a:solidFill>
                  <a:srgbClr val="000000"/>
                </a:solidFill>
                <a:latin typeface="Arial (Body)"/>
                <a:ea typeface="+mn-ea"/>
                <a:cs typeface="+mn-cs"/>
              </a:rPr>
              <a:t>Mobile applications are also transforming industry</a:t>
            </a:r>
          </a:p>
          <a:p>
            <a:pPr marL="255651" lvl="0" indent="-255651">
              <a:spcAft>
                <a:spcPct val="0"/>
              </a:spcAft>
              <a:buSzPts val="2400"/>
              <a:tabLst/>
            </a:pPr>
            <a:r>
              <a:rPr lang="en-US" sz="2400" kern="1200" dirty="0">
                <a:solidFill>
                  <a:srgbClr val="000000"/>
                </a:solidFill>
                <a:latin typeface="Arial (Body)"/>
                <a:ea typeface="+mn-ea"/>
                <a:cs typeface="+mn-cs"/>
              </a:rPr>
              <a:t>Social media content, reviews have an increasing influence on travel purchases</a:t>
            </a:r>
          </a:p>
        </p:txBody>
      </p:sp>
    </p:spTree>
    <p:extLst>
      <p:ext uri="{BB962C8B-B14F-4D97-AF65-F5344CB8AC3E}">
        <p14:creationId xmlns:p14="http://schemas.microsoft.com/office/powerpoint/2010/main" val="28227259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Insight on Society: Phony Reviews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000791"/>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defRPr/>
            </a:pPr>
            <a:r>
              <a:rPr lang="en-US" sz="2400" kern="1200" dirty="0">
                <a:solidFill>
                  <a:srgbClr val="000000"/>
                </a:solidFill>
                <a:latin typeface="Arial (Body)"/>
                <a:ea typeface="+mn-ea"/>
                <a:cs typeface="+mn-cs"/>
              </a:rPr>
              <a:t>Should there be repercussions to individuals and/or businesses for posting false reviews of products or services?</a:t>
            </a:r>
          </a:p>
          <a:p>
            <a:pPr marL="741553" lvl="1" indent="-284353">
              <a:spcAft>
                <a:spcPct val="0"/>
              </a:spcAft>
              <a:buSzPts val="2400"/>
              <a:defRPr/>
            </a:pPr>
            <a:r>
              <a:rPr lang="en-US" sz="2400" kern="1200" dirty="0">
                <a:solidFill>
                  <a:srgbClr val="000000"/>
                </a:solidFill>
                <a:latin typeface="Arial (Body)"/>
                <a:ea typeface="+mn-ea"/>
                <a:cs typeface="+mn-cs"/>
              </a:rPr>
              <a:t>Can phony reviews be recognized and moderated?</a:t>
            </a:r>
          </a:p>
          <a:p>
            <a:pPr marL="741553" lvl="1" indent="-284353">
              <a:spcAft>
                <a:spcPct val="0"/>
              </a:spcAft>
              <a:buSzPts val="2400"/>
              <a:defRPr/>
            </a:pPr>
            <a:r>
              <a:rPr lang="en-US" sz="2400" kern="1200" dirty="0">
                <a:solidFill>
                  <a:srgbClr val="000000"/>
                </a:solidFill>
                <a:latin typeface="Arial (Body)"/>
                <a:ea typeface="+mn-ea"/>
                <a:cs typeface="+mn-cs"/>
              </a:rPr>
              <a:t>Do you rely more on some types of reviews or comments on websites and blogs over others</a:t>
            </a:r>
            <a:r>
              <a:rPr lang="en-US" sz="2400" kern="1200" dirty="0" smtClean="0">
                <a:solidFill>
                  <a:srgbClr val="000000"/>
                </a:solidFill>
                <a:latin typeface="Arial (Body)"/>
                <a:ea typeface="+mn-ea"/>
                <a:cs typeface="+mn-cs"/>
              </a:rPr>
              <a: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725307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altLang="en-US" kern="1200" dirty="0" smtClean="0">
                <a:latin typeface="Times New Roman" panose="02020603050405020304" pitchFamily="18" charset="0"/>
                <a:ea typeface="+mj-ea"/>
                <a:cs typeface="Times New Roman" panose="02020603050405020304" pitchFamily="18" charset="0"/>
              </a:rPr>
              <a:t>What’s New in Online Retail</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Retail mobile e-commerce exploding</a:t>
            </a:r>
          </a:p>
          <a:p>
            <a:pPr marL="255651" lvl="0" indent="-255651">
              <a:spcAft>
                <a:spcPct val="0"/>
              </a:spcAft>
              <a:buSzPts val="2400"/>
              <a:tabLst/>
            </a:pPr>
            <a:r>
              <a:rPr lang="en-US" sz="2400" kern="1200" dirty="0">
                <a:solidFill>
                  <a:srgbClr val="000000"/>
                </a:solidFill>
                <a:latin typeface="Arial (Body)"/>
                <a:ea typeface="+mn-ea"/>
                <a:cs typeface="+mn-cs"/>
              </a:rPr>
              <a:t>Social networks experiment with social e-commerce</a:t>
            </a:r>
          </a:p>
          <a:p>
            <a:pPr marL="255651" lvl="0" indent="-255651">
              <a:spcAft>
                <a:spcPct val="0"/>
              </a:spcAft>
              <a:buSzPts val="2400"/>
              <a:tabLst/>
            </a:pPr>
            <a:r>
              <a:rPr lang="en-US" sz="2400" kern="1200" dirty="0">
                <a:solidFill>
                  <a:srgbClr val="000000"/>
                </a:solidFill>
                <a:latin typeface="Arial (Body)"/>
                <a:ea typeface="+mn-ea"/>
                <a:cs typeface="+mn-cs"/>
              </a:rPr>
              <a:t>Local e-commerce skyrockets to around $80 billion</a:t>
            </a:r>
          </a:p>
          <a:p>
            <a:pPr marL="255651" lvl="0" indent="-255651">
              <a:spcAft>
                <a:spcPct val="0"/>
              </a:spcAft>
              <a:buSzPts val="2400"/>
              <a:tabLst/>
            </a:pPr>
            <a:r>
              <a:rPr lang="en-US" sz="2400" kern="1200" dirty="0">
                <a:solidFill>
                  <a:srgbClr val="000000"/>
                </a:solidFill>
                <a:latin typeface="Arial (Body)"/>
                <a:ea typeface="+mn-ea"/>
                <a:cs typeface="+mn-cs"/>
              </a:rPr>
              <a:t>Online retail still the fastest growing retail channel</a:t>
            </a:r>
          </a:p>
          <a:p>
            <a:pPr marL="255651" lvl="0" indent="-255651">
              <a:spcAft>
                <a:spcPct val="0"/>
              </a:spcAft>
              <a:buSzPts val="2400"/>
              <a:tabLst/>
            </a:pPr>
            <a:r>
              <a:rPr lang="en-US" sz="2400" kern="1200" dirty="0">
                <a:solidFill>
                  <a:srgbClr val="000000"/>
                </a:solidFill>
                <a:latin typeface="Arial (Body)"/>
                <a:ea typeface="+mn-ea"/>
                <a:cs typeface="+mn-cs"/>
              </a:rPr>
              <a:t>Selection of goods increases, includes luxury goods</a:t>
            </a:r>
          </a:p>
          <a:p>
            <a:pPr marL="255651" lvl="0" indent="-255651">
              <a:spcAft>
                <a:spcPct val="0"/>
              </a:spcAft>
              <a:buSzPts val="2400"/>
              <a:tabLst/>
            </a:pPr>
            <a:r>
              <a:rPr lang="en-US" sz="2400" kern="1200" dirty="0">
                <a:solidFill>
                  <a:srgbClr val="000000"/>
                </a:solidFill>
                <a:latin typeface="Arial (Body)"/>
                <a:ea typeface="+mn-ea"/>
                <a:cs typeface="+mn-cs"/>
              </a:rPr>
              <a:t>Specialty retail sites show rapid growth</a:t>
            </a:r>
          </a:p>
          <a:p>
            <a:pPr marL="255651" lvl="0" indent="-255651">
              <a:spcAft>
                <a:spcPct val="0"/>
              </a:spcAft>
              <a:buSzPts val="2400"/>
              <a:tabLst/>
            </a:pPr>
            <a:r>
              <a:rPr lang="en-US" sz="2400" kern="1200" dirty="0">
                <a:solidFill>
                  <a:srgbClr val="000000"/>
                </a:solidFill>
                <a:latin typeface="Arial (Body)"/>
                <a:ea typeface="+mn-ea"/>
                <a:cs typeface="+mn-cs"/>
              </a:rPr>
              <a:t>New subscription based model for online retailing</a:t>
            </a:r>
          </a:p>
          <a:p>
            <a:pPr marL="255651" lvl="0" indent="-255651">
              <a:spcAft>
                <a:spcPct val="0"/>
              </a:spcAft>
              <a:buSzPts val="2400"/>
              <a:tabLst/>
            </a:pPr>
            <a:r>
              <a:rPr lang="en-US" sz="2400" kern="1200" dirty="0">
                <a:solidFill>
                  <a:srgbClr val="000000"/>
                </a:solidFill>
                <a:latin typeface="Arial (Body)"/>
                <a:ea typeface="+mn-ea"/>
                <a:cs typeface="+mn-cs"/>
              </a:rPr>
              <a:t>Big data used for predictive marketing</a:t>
            </a:r>
          </a:p>
        </p:txBody>
      </p:sp>
    </p:spTree>
    <p:extLst>
      <p:ext uri="{BB962C8B-B14F-4D97-AF65-F5344CB8AC3E}">
        <p14:creationId xmlns:p14="http://schemas.microsoft.com/office/powerpoint/2010/main" val="9820757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Online Career Services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339619"/>
          </a:xfrm>
        </p:spPr>
        <p:txBody>
          <a:bodyPr wrap="square" lIns="91425" tIns="91425" rIns="91425" bIns="91425">
            <a:noAutofit/>
          </a:bodyPr>
          <a:lstStyle/>
          <a:p>
            <a:pPr marL="255651" lvl="0" indent="-255651">
              <a:spcAft>
                <a:spcPct val="0"/>
              </a:spcAft>
              <a:tabLst/>
            </a:pPr>
            <a:r>
              <a:rPr lang="en-US" sz="2000" kern="1200" dirty="0">
                <a:solidFill>
                  <a:srgbClr val="000000"/>
                </a:solidFill>
                <a:latin typeface="Arial (Body)"/>
                <a:ea typeface="+mn-ea"/>
                <a:cs typeface="+mn-cs"/>
              </a:rPr>
              <a:t>Two main players: CareerBuilder, Monster</a:t>
            </a:r>
          </a:p>
          <a:p>
            <a:pPr marL="741553" lvl="1" indent="-284353">
              <a:spcAft>
                <a:spcPct val="0"/>
              </a:spcAft>
            </a:pPr>
            <a:r>
              <a:rPr lang="en-US" sz="2000" kern="1200" dirty="0">
                <a:solidFill>
                  <a:srgbClr val="000000"/>
                </a:solidFill>
                <a:latin typeface="Arial (Body)"/>
                <a:ea typeface="+mn-ea"/>
                <a:cs typeface="+mn-cs"/>
              </a:rPr>
              <a:t>Indeed, Glassdoor, SimplyHired, LinkedIn</a:t>
            </a:r>
          </a:p>
          <a:p>
            <a:pPr marL="255651" lvl="0" indent="-255651">
              <a:spcAft>
                <a:spcPct val="0"/>
              </a:spcAft>
              <a:tabLst/>
            </a:pPr>
            <a:r>
              <a:rPr lang="en-US" sz="2000" kern="1200" dirty="0">
                <a:solidFill>
                  <a:srgbClr val="000000"/>
                </a:solidFill>
                <a:latin typeface="Arial (Body)"/>
                <a:ea typeface="+mn-ea"/>
                <a:cs typeface="+mn-cs"/>
              </a:rPr>
              <a:t>Five traditional recruitment tools:</a:t>
            </a:r>
          </a:p>
          <a:p>
            <a:pPr marL="741553" lvl="1" indent="-284353">
              <a:spcAft>
                <a:spcPct val="0"/>
              </a:spcAft>
            </a:pPr>
            <a:r>
              <a:rPr lang="en-US" sz="2000" kern="1200" dirty="0">
                <a:solidFill>
                  <a:srgbClr val="000000"/>
                </a:solidFill>
                <a:latin typeface="Arial (Body)"/>
                <a:ea typeface="+mn-ea"/>
                <a:cs typeface="+mn-cs"/>
              </a:rPr>
              <a:t>Classified and print ads, career expos, on-campus recruitment, staffing firms, internal referral programs</a:t>
            </a:r>
          </a:p>
          <a:p>
            <a:pPr marL="255651" lvl="0" indent="-255651">
              <a:spcAft>
                <a:spcPct val="0"/>
              </a:spcAft>
              <a:tabLst/>
            </a:pPr>
            <a:r>
              <a:rPr lang="en-US" sz="2000" kern="1200" dirty="0">
                <a:solidFill>
                  <a:srgbClr val="000000"/>
                </a:solidFill>
                <a:latin typeface="Arial (Body)"/>
                <a:ea typeface="+mn-ea"/>
                <a:cs typeface="+mn-cs"/>
              </a:rPr>
              <a:t>Online recruiting</a:t>
            </a:r>
          </a:p>
          <a:p>
            <a:pPr marL="741553" lvl="1" indent="-284353">
              <a:spcAft>
                <a:spcPct val="0"/>
              </a:spcAft>
            </a:pPr>
            <a:r>
              <a:rPr lang="en-US" sz="2000" kern="1200" dirty="0">
                <a:solidFill>
                  <a:srgbClr val="000000"/>
                </a:solidFill>
                <a:latin typeface="Arial (Body)"/>
                <a:ea typeface="+mn-ea"/>
                <a:cs typeface="+mn-cs"/>
              </a:rPr>
              <a:t>More efficient, cost-effective, reduces total time-to-hire</a:t>
            </a:r>
          </a:p>
          <a:p>
            <a:pPr marL="741553" lvl="1" indent="-284353">
              <a:spcAft>
                <a:spcPct val="0"/>
              </a:spcAft>
            </a:pPr>
            <a:r>
              <a:rPr lang="en-US" sz="2000" kern="1200" dirty="0">
                <a:solidFill>
                  <a:srgbClr val="000000"/>
                </a:solidFill>
                <a:latin typeface="Arial (Body)"/>
                <a:ea typeface="+mn-ea"/>
                <a:cs typeface="+mn-cs"/>
              </a:rPr>
              <a:t>Enables job hunters to more easily distribute resumes while conducting job searches</a:t>
            </a:r>
          </a:p>
          <a:p>
            <a:pPr marL="741553" lvl="1" indent="-284353">
              <a:spcAft>
                <a:spcPct val="0"/>
              </a:spcAft>
            </a:pPr>
            <a:r>
              <a:rPr lang="en-US" sz="2000" kern="1200" dirty="0">
                <a:solidFill>
                  <a:srgbClr val="000000"/>
                </a:solidFill>
                <a:latin typeface="Arial (Body)"/>
                <a:ea typeface="+mn-ea"/>
                <a:cs typeface="+mn-cs"/>
              </a:rPr>
              <a:t>Ideally suited for Web due to information-intense nature of process</a:t>
            </a:r>
          </a:p>
        </p:txBody>
      </p:sp>
    </p:spTree>
    <p:extLst>
      <p:ext uri="{BB962C8B-B14F-4D97-AF65-F5344CB8AC3E}">
        <p14:creationId xmlns:p14="http://schemas.microsoft.com/office/powerpoint/2010/main" val="30089707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altLang="en-US" kern="1200" dirty="0" smtClean="0">
                <a:latin typeface="Times New Roman" panose="02020603050405020304" pitchFamily="18" charset="0"/>
                <a:ea typeface="+mj-ea"/>
                <a:cs typeface="Times New Roman" panose="02020603050405020304" pitchFamily="18" charset="0"/>
              </a:rPr>
              <a:t>It’s </a:t>
            </a:r>
            <a:r>
              <a:rPr lang="en-IN" altLang="en-US" kern="1200" dirty="0">
                <a:latin typeface="Times New Roman" panose="02020603050405020304" pitchFamily="18" charset="0"/>
                <a:ea typeface="+mj-ea"/>
                <a:cs typeface="Times New Roman" panose="02020603050405020304" pitchFamily="18" charset="0"/>
              </a:rPr>
              <a:t>Just Information: The Ideal Web Business?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754844"/>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Recruitment ideally suited for the </a:t>
            </a:r>
            <a:r>
              <a:rPr lang="en-US" altLang="en-US" sz="2400" kern="1200" dirty="0" smtClean="0">
                <a:solidFill>
                  <a:srgbClr val="000000"/>
                </a:solidFill>
                <a:latin typeface="Arial (Body)"/>
                <a:ea typeface="+mn-ea"/>
                <a:cs typeface="+mn-cs"/>
              </a:rPr>
              <a:t>Web</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Information-intense process</a:t>
            </a:r>
          </a:p>
          <a:p>
            <a:pPr marL="741553" lvl="1" indent="-284353">
              <a:spcAft>
                <a:spcPct val="0"/>
              </a:spcAft>
              <a:buSzPts val="2400"/>
            </a:pPr>
            <a:r>
              <a:rPr lang="en-US" altLang="en-US" sz="2400" kern="1200" dirty="0">
                <a:solidFill>
                  <a:srgbClr val="000000"/>
                </a:solidFill>
                <a:latin typeface="Arial (Body)"/>
                <a:ea typeface="+mn-ea"/>
                <a:cs typeface="+mn-cs"/>
              </a:rPr>
              <a:t>Initial match-up </a:t>
            </a:r>
            <a:r>
              <a:rPr lang="en-US" altLang="en-US" sz="2400" kern="1200" dirty="0" smtClean="0">
                <a:solidFill>
                  <a:srgbClr val="000000"/>
                </a:solidFill>
                <a:latin typeface="Arial (Body)"/>
                <a:ea typeface="+mn-ea"/>
                <a:cs typeface="+mn-cs"/>
              </a:rPr>
              <a:t>doesn</a:t>
            </a:r>
            <a:r>
              <a:rPr lang="en-IN" altLang="ja-JP" sz="2400" kern="1200" dirty="0" smtClean="0">
                <a:solidFill>
                  <a:srgbClr val="000000"/>
                </a:solidFill>
                <a:latin typeface="Arial (Body)"/>
                <a:cs typeface="+mn-cs"/>
              </a:rPr>
              <a:t>’</a:t>
            </a:r>
            <a:r>
              <a:rPr lang="en-US" altLang="ja-JP" sz="2400" kern="1200" dirty="0" smtClean="0">
                <a:solidFill>
                  <a:srgbClr val="000000"/>
                </a:solidFill>
                <a:latin typeface="Arial (Body)"/>
                <a:cs typeface="+mn-cs"/>
              </a:rPr>
              <a:t>t </a:t>
            </a:r>
            <a:r>
              <a:rPr lang="en-US" altLang="ja-JP" sz="2400" kern="1200" dirty="0">
                <a:solidFill>
                  <a:srgbClr val="000000"/>
                </a:solidFill>
                <a:latin typeface="Arial (Body)"/>
                <a:cs typeface="+mn-cs"/>
              </a:rPr>
              <a:t>require much personalization</a:t>
            </a:r>
          </a:p>
          <a:p>
            <a:pPr marL="255651" lvl="0" indent="-255651">
              <a:spcAft>
                <a:spcPct val="0"/>
              </a:spcAft>
              <a:buSzPts val="2400"/>
              <a:tabLst/>
            </a:pPr>
            <a:r>
              <a:rPr lang="en-US" altLang="en-US" sz="2400" kern="1200" dirty="0">
                <a:solidFill>
                  <a:srgbClr val="000000"/>
                </a:solidFill>
                <a:latin typeface="Arial (Body)"/>
                <a:ea typeface="+mn-ea"/>
                <a:cs typeface="+mn-cs"/>
              </a:rPr>
              <a:t>Saves time and money for both job hunters and employers</a:t>
            </a:r>
          </a:p>
          <a:p>
            <a:pPr marL="255651" lvl="0" indent="-255651">
              <a:spcAft>
                <a:spcPct val="0"/>
              </a:spcAft>
              <a:buSzPts val="2400"/>
              <a:tabLst/>
            </a:pPr>
            <a:r>
              <a:rPr lang="en-US" altLang="en-US" sz="2400" kern="1200" dirty="0">
                <a:solidFill>
                  <a:srgbClr val="000000"/>
                </a:solidFill>
                <a:latin typeface="Arial (Body)"/>
                <a:ea typeface="+mn-ea"/>
                <a:cs typeface="+mn-cs"/>
              </a:rPr>
              <a:t>One of most important </a:t>
            </a:r>
            <a:r>
              <a:rPr lang="en-US" altLang="en-US" sz="2400" kern="1200" dirty="0" smtClean="0">
                <a:solidFill>
                  <a:srgbClr val="000000"/>
                </a:solidFill>
                <a:latin typeface="Arial (Body)"/>
                <a:ea typeface="+mn-ea"/>
                <a:cs typeface="+mn-cs"/>
              </a:rPr>
              <a:t>functions:</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Ability to establish market prices and terms (online national </a:t>
            </a:r>
            <a:r>
              <a:rPr lang="en-US" altLang="en-US" sz="2400" kern="1200" dirty="0" smtClean="0">
                <a:solidFill>
                  <a:srgbClr val="000000"/>
                </a:solidFill>
                <a:latin typeface="Arial (Body)"/>
                <a:ea typeface="+mn-ea"/>
                <a:cs typeface="+mn-cs"/>
              </a:rPr>
              <a:t>marketplace)</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5389092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Online Recruitment Industry Trends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139564"/>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Social recruiting</a:t>
            </a:r>
          </a:p>
          <a:p>
            <a:pPr marL="741553" lvl="1" indent="-284353">
              <a:spcAft>
                <a:spcPct val="0"/>
              </a:spcAft>
              <a:buSzPts val="2400"/>
            </a:pPr>
            <a:r>
              <a:rPr lang="en-US" altLang="en-US" sz="2400" kern="1200" dirty="0">
                <a:solidFill>
                  <a:srgbClr val="000000"/>
                </a:solidFill>
                <a:latin typeface="Arial (Body)"/>
                <a:ea typeface="+mn-ea"/>
                <a:cs typeface="+mn-cs"/>
              </a:rPr>
              <a:t>87% recruiters use social recruiting, LinkedIn</a:t>
            </a:r>
          </a:p>
          <a:p>
            <a:pPr marL="255651" lvl="0" indent="-255651">
              <a:spcAft>
                <a:spcPct val="0"/>
              </a:spcAft>
              <a:buSzPts val="2400"/>
              <a:tabLst/>
            </a:pPr>
            <a:r>
              <a:rPr lang="en-US" altLang="en-US" sz="2400" kern="1200" dirty="0">
                <a:solidFill>
                  <a:srgbClr val="000000"/>
                </a:solidFill>
                <a:latin typeface="Arial (Body)"/>
                <a:ea typeface="+mn-ea"/>
                <a:cs typeface="+mn-cs"/>
              </a:rPr>
              <a:t>Mobile</a:t>
            </a:r>
          </a:p>
          <a:p>
            <a:pPr marL="741553" lvl="1" indent="-284353">
              <a:spcAft>
                <a:spcPct val="0"/>
              </a:spcAft>
              <a:buSzPts val="2400"/>
            </a:pPr>
            <a:r>
              <a:rPr lang="en-US" altLang="en-US" sz="2400" kern="1200" dirty="0">
                <a:solidFill>
                  <a:srgbClr val="000000"/>
                </a:solidFill>
                <a:latin typeface="Arial (Body)"/>
                <a:ea typeface="+mn-ea"/>
                <a:cs typeface="+mn-cs"/>
              </a:rPr>
              <a:t>Millennials and Gen X use primarily mobile devices</a:t>
            </a:r>
          </a:p>
          <a:p>
            <a:pPr marL="255651" lvl="0" indent="-255651">
              <a:spcAft>
                <a:spcPct val="0"/>
              </a:spcAft>
              <a:buSzPts val="2400"/>
              <a:tabLst/>
            </a:pPr>
            <a:r>
              <a:rPr lang="en-US" altLang="en-US" sz="2400" kern="1200" dirty="0">
                <a:solidFill>
                  <a:srgbClr val="000000"/>
                </a:solidFill>
                <a:latin typeface="Arial (Body)"/>
                <a:ea typeface="+mn-ea"/>
                <a:cs typeface="+mn-cs"/>
              </a:rPr>
              <a:t>Job search engines/aggregators:</a:t>
            </a:r>
          </a:p>
          <a:p>
            <a:pPr marL="255651" lvl="0" indent="-255651">
              <a:spcAft>
                <a:spcPct val="0"/>
              </a:spcAft>
              <a:buSzPts val="2400"/>
              <a:tabLst/>
            </a:pPr>
            <a:r>
              <a:rPr lang="en-US" altLang="en-US" sz="2400" kern="1200" dirty="0">
                <a:solidFill>
                  <a:srgbClr val="000000"/>
                </a:solidFill>
                <a:latin typeface="Arial (Body)"/>
                <a:ea typeface="+mn-ea"/>
                <a:cs typeface="+mn-cs"/>
              </a:rPr>
              <a:t>Data analytics and algorithms</a:t>
            </a:r>
          </a:p>
          <a:p>
            <a:pPr marL="255651" lvl="0" indent="-255651">
              <a:spcAft>
                <a:spcPct val="0"/>
              </a:spcAft>
              <a:buSzPts val="2400"/>
              <a:tabLst/>
            </a:pPr>
            <a:r>
              <a:rPr lang="en-US" altLang="en-US" sz="2400" kern="1200" dirty="0">
                <a:solidFill>
                  <a:srgbClr val="000000"/>
                </a:solidFill>
                <a:latin typeface="Arial (Body)"/>
                <a:ea typeface="+mn-ea"/>
                <a:cs typeface="+mn-cs"/>
              </a:rPr>
              <a:t>Hiring by algorithm</a:t>
            </a:r>
          </a:p>
          <a:p>
            <a:pPr marL="741553" lvl="1" indent="-284353">
              <a:spcAft>
                <a:spcPct val="0"/>
              </a:spcAft>
              <a:buSzPts val="2400"/>
            </a:pPr>
            <a:r>
              <a:rPr lang="en-US" altLang="en-US" sz="2400" kern="1200" dirty="0">
                <a:solidFill>
                  <a:srgbClr val="000000"/>
                </a:solidFill>
                <a:latin typeface="Arial (Body)"/>
                <a:ea typeface="+mn-ea"/>
                <a:cs typeface="+mn-cs"/>
              </a:rPr>
              <a:t>Sifting online applications for key words</a:t>
            </a:r>
          </a:p>
        </p:txBody>
      </p:sp>
    </p:spTree>
    <p:extLst>
      <p:ext uri="{BB962C8B-B14F-4D97-AF65-F5344CB8AC3E}">
        <p14:creationId xmlns:p14="http://schemas.microsoft.com/office/powerpoint/2010/main" val="29010585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On-Demand Service Companies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462456"/>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Platforms for users to share/lease assets and resources</a:t>
            </a:r>
          </a:p>
          <a:p>
            <a:pPr marL="741553" lvl="1" indent="-284353">
              <a:spcAft>
                <a:spcPct val="0"/>
              </a:spcAft>
              <a:buSzPts val="2400"/>
            </a:pPr>
            <a:r>
              <a:rPr lang="en-US" sz="2400" kern="1200" dirty="0">
                <a:solidFill>
                  <a:srgbClr val="000000"/>
                </a:solidFill>
                <a:latin typeface="Arial (Body)"/>
                <a:ea typeface="+mn-ea"/>
                <a:cs typeface="+mn-cs"/>
              </a:rPr>
              <a:t>Bikes, cars, homes, rooms with beds, etc.</a:t>
            </a:r>
          </a:p>
          <a:p>
            <a:pPr marL="741553" lvl="1" indent="-284353">
              <a:spcAft>
                <a:spcPct val="0"/>
              </a:spcAft>
              <a:buSzPts val="2400"/>
            </a:pPr>
            <a:r>
              <a:rPr lang="en-US" sz="2400" kern="1200" dirty="0">
                <a:solidFill>
                  <a:srgbClr val="000000"/>
                </a:solidFill>
                <a:latin typeface="Arial (Body)"/>
                <a:ea typeface="+mn-ea"/>
                <a:cs typeface="+mn-cs"/>
              </a:rPr>
              <a:t>Fees collected from sellers and buyers</a:t>
            </a:r>
          </a:p>
          <a:p>
            <a:pPr marL="255651" lvl="0" indent="-255651">
              <a:spcAft>
                <a:spcPct val="0"/>
              </a:spcAft>
              <a:buSzPts val="2400"/>
              <a:tabLst/>
            </a:pPr>
            <a:r>
              <a:rPr lang="en-US" sz="2400" kern="1200" dirty="0">
                <a:solidFill>
                  <a:srgbClr val="000000"/>
                </a:solidFill>
                <a:latin typeface="Arial (Body)"/>
                <a:ea typeface="+mn-ea"/>
                <a:cs typeface="+mn-cs"/>
              </a:rPr>
              <a:t>Use of online reputation systems, peer review</a:t>
            </a:r>
          </a:p>
          <a:p>
            <a:pPr marL="255651" lvl="0" indent="-255651">
              <a:spcAft>
                <a:spcPct val="0"/>
              </a:spcAft>
              <a:buSzPts val="2400"/>
              <a:tabLst/>
            </a:pPr>
            <a:r>
              <a:rPr lang="en-US" sz="2400" kern="1200" dirty="0">
                <a:solidFill>
                  <a:srgbClr val="000000"/>
                </a:solidFill>
                <a:latin typeface="Arial (Body)"/>
                <a:ea typeface="+mn-ea"/>
                <a:cs typeface="+mn-cs"/>
              </a:rPr>
              <a:t>Successful firms are disrupters, lowering cost of services</a:t>
            </a:r>
          </a:p>
          <a:p>
            <a:pPr marL="741553" lvl="1" indent="-284353">
              <a:spcAft>
                <a:spcPct val="0"/>
              </a:spcAft>
              <a:buSzPts val="2400"/>
            </a:pPr>
            <a:r>
              <a:rPr lang="en-US" sz="2400" kern="1200" dirty="0">
                <a:solidFill>
                  <a:srgbClr val="000000"/>
                </a:solidFill>
                <a:latin typeface="Arial (Body)"/>
                <a:ea typeface="+mn-ea"/>
                <a:cs typeface="+mn-cs"/>
              </a:rPr>
              <a:t>Uber</a:t>
            </a:r>
          </a:p>
          <a:p>
            <a:pPr marL="741553" lvl="1" indent="-284353">
              <a:spcAft>
                <a:spcPct val="0"/>
              </a:spcAft>
              <a:buSzPts val="2400"/>
            </a:pPr>
            <a:r>
              <a:rPr lang="en-US" sz="2400" kern="1200" dirty="0">
                <a:solidFill>
                  <a:srgbClr val="000000"/>
                </a:solidFill>
                <a:latin typeface="Arial (Body)"/>
                <a:ea typeface="+mn-ea"/>
                <a:cs typeface="+mn-cs"/>
              </a:rPr>
              <a:t>Airbnb</a:t>
            </a:r>
          </a:p>
        </p:txBody>
      </p:sp>
    </p:spTree>
    <p:extLst>
      <p:ext uri="{BB962C8B-B14F-4D97-AF65-F5344CB8AC3E}">
        <p14:creationId xmlns:p14="http://schemas.microsoft.com/office/powerpoint/2010/main" val="39128776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Insight on Business: Food on Demand: Instacart and Grubhub</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000791"/>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pPr>
            <a:r>
              <a:rPr lang="en-US" sz="2400" kern="1200" dirty="0">
                <a:solidFill>
                  <a:srgbClr val="000000"/>
                </a:solidFill>
                <a:latin typeface="Arial (Body)"/>
                <a:ea typeface="+mn-ea"/>
                <a:cs typeface="+mn-cs"/>
              </a:rPr>
              <a:t>What features or practices have made Instacart successful?</a:t>
            </a:r>
          </a:p>
          <a:p>
            <a:pPr marL="741553" lvl="1" indent="-284353">
              <a:spcAft>
                <a:spcPct val="0"/>
              </a:spcAft>
              <a:buSzPts val="2400"/>
            </a:pPr>
            <a:r>
              <a:rPr lang="en-US" sz="2400" kern="1200" dirty="0">
                <a:solidFill>
                  <a:srgbClr val="000000"/>
                </a:solidFill>
                <a:latin typeface="Arial (Body)"/>
                <a:ea typeface="+mn-ea"/>
                <a:cs typeface="+mn-cs"/>
              </a:rPr>
              <a:t>What challenges do grocery and meal delivery services face?</a:t>
            </a:r>
          </a:p>
          <a:p>
            <a:pPr marL="741553" lvl="1" indent="-284353">
              <a:spcAft>
                <a:spcPct val="0"/>
              </a:spcAft>
              <a:buSzPts val="2400"/>
            </a:pPr>
            <a:r>
              <a:rPr lang="en-US" sz="2400" kern="1200" dirty="0">
                <a:solidFill>
                  <a:srgbClr val="000000"/>
                </a:solidFill>
                <a:latin typeface="Arial (Body)"/>
                <a:ea typeface="+mn-ea"/>
                <a:cs typeface="+mn-cs"/>
              </a:rPr>
              <a:t>Have you used any grocery or meal delivery services? If so, what was your </a:t>
            </a:r>
            <a:r>
              <a:rPr lang="en-US" sz="2400" kern="1200" dirty="0" smtClean="0">
                <a:solidFill>
                  <a:srgbClr val="000000"/>
                </a:solidFill>
                <a:latin typeface="Arial (Body)"/>
                <a:ea typeface="+mn-ea"/>
                <a:cs typeface="+mn-cs"/>
              </a:rPr>
              <a:t>experience?</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42469555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Careers in </a:t>
            </a:r>
            <a:r>
              <a:rPr lang="pt-BR" kern="1200" dirty="0" smtClean="0">
                <a:latin typeface="Times New Roman" panose="02020603050405020304" pitchFamily="18" charset="0"/>
                <a:ea typeface="+mj-ea"/>
                <a:cs typeface="Times New Roman" panose="02020603050405020304" pitchFamily="18" charset="0"/>
              </a:rPr>
              <a:t>E-Commerce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239044"/>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Position: Associate, E-commerce Initiatives</a:t>
            </a:r>
          </a:p>
          <a:p>
            <a:pPr marL="255651" lvl="0" indent="-255651">
              <a:spcAft>
                <a:spcPct val="0"/>
              </a:spcAft>
              <a:buSzPts val="2400"/>
              <a:tabLst/>
            </a:pPr>
            <a:r>
              <a:rPr lang="en-US" sz="2400" kern="1200" dirty="0">
                <a:solidFill>
                  <a:srgbClr val="000000"/>
                </a:solidFill>
                <a:latin typeface="Arial (Body)"/>
                <a:ea typeface="+mn-ea"/>
                <a:cs typeface="+mn-cs"/>
              </a:rPr>
              <a:t>Qualification/Skills</a:t>
            </a:r>
          </a:p>
          <a:p>
            <a:pPr marL="255651" lvl="0" indent="-255651">
              <a:spcAft>
                <a:spcPct val="0"/>
              </a:spcAft>
              <a:buSzPts val="2400"/>
              <a:tabLst/>
            </a:pPr>
            <a:r>
              <a:rPr lang="en-US" sz="2400" kern="1200" dirty="0">
                <a:solidFill>
                  <a:srgbClr val="000000"/>
                </a:solidFill>
                <a:latin typeface="Arial (Body)"/>
                <a:ea typeface="+mn-ea"/>
                <a:cs typeface="+mn-cs"/>
              </a:rPr>
              <a:t>Preparing for the Interview</a:t>
            </a:r>
          </a:p>
          <a:p>
            <a:pPr marL="255651" lvl="0" indent="-255651">
              <a:spcAft>
                <a:spcPct val="0"/>
              </a:spcAft>
              <a:buSzPts val="2400"/>
              <a:tabLst/>
            </a:pPr>
            <a:r>
              <a:rPr lang="en-US" sz="2400" kern="1200" dirty="0">
                <a:solidFill>
                  <a:srgbClr val="000000"/>
                </a:solidFill>
                <a:latin typeface="Arial (Body)"/>
                <a:ea typeface="+mn-ea"/>
                <a:cs typeface="+mn-cs"/>
              </a:rPr>
              <a:t>Possible Interview Questions</a:t>
            </a:r>
          </a:p>
        </p:txBody>
      </p:sp>
    </p:spTree>
    <p:extLst>
      <p:ext uri="{BB962C8B-B14F-4D97-AF65-F5344CB8AC3E}">
        <p14:creationId xmlns:p14="http://schemas.microsoft.com/office/powerpoint/2010/main" val="39496824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tIns="91425">
            <a:noAutofit/>
          </a:bodyPr>
          <a:lstStyle/>
          <a:p>
            <a:r>
              <a:rPr lang="en-US" dirty="0" smtClean="0">
                <a:latin typeface="Times New Roman" panose="02020603050405020304" pitchFamily="18" charset="0"/>
              </a:rPr>
              <a:t>Copyright</a:t>
            </a:r>
            <a:endParaRPr lang="en-US" sz="2000" b="0"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The Online Retail Sector</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231624"/>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Most important theme in online retailing is effort to integrate online and offline operations</a:t>
            </a:r>
          </a:p>
          <a:p>
            <a:pPr marL="255651" lvl="0" indent="-255651">
              <a:spcAft>
                <a:spcPct val="0"/>
              </a:spcAft>
              <a:buSzPts val="2400"/>
              <a:tabLst/>
            </a:pPr>
            <a:r>
              <a:rPr lang="en-US" sz="2400" kern="1200" dirty="0">
                <a:solidFill>
                  <a:srgbClr val="000000"/>
                </a:solidFill>
                <a:latin typeface="Arial (Body)"/>
                <a:ea typeface="+mn-ea"/>
                <a:cs typeface="+mn-cs"/>
              </a:rPr>
              <a:t>$19.25 trillion </a:t>
            </a:r>
            <a:r>
              <a:rPr lang="en-US" sz="2400" kern="1200" dirty="0" smtClean="0">
                <a:solidFill>
                  <a:srgbClr val="000000"/>
                </a:solidFill>
                <a:latin typeface="Arial (Body)"/>
                <a:ea typeface="+mn-ea"/>
                <a:cs typeface="+mn-cs"/>
              </a:rPr>
              <a:t>U.S. </a:t>
            </a:r>
            <a:r>
              <a:rPr lang="en-US" sz="2400" kern="1200" dirty="0">
                <a:solidFill>
                  <a:srgbClr val="000000"/>
                </a:solidFill>
                <a:latin typeface="Arial (Body)"/>
                <a:ea typeface="+mn-ea"/>
                <a:cs typeface="+mn-cs"/>
              </a:rPr>
              <a:t>economy</a:t>
            </a:r>
          </a:p>
          <a:p>
            <a:pPr marL="255651" lvl="0" indent="-255651">
              <a:spcAft>
                <a:spcPct val="0"/>
              </a:spcAft>
              <a:buSzPts val="2400"/>
              <a:tabLst/>
            </a:pPr>
            <a:r>
              <a:rPr lang="en-US" sz="2400" kern="1200" dirty="0" smtClean="0">
                <a:solidFill>
                  <a:srgbClr val="000000"/>
                </a:solidFill>
                <a:latin typeface="Arial (Body)"/>
                <a:ea typeface="+mn-ea"/>
                <a:cs typeface="+mn-cs"/>
              </a:rPr>
              <a:t>U.S. </a:t>
            </a:r>
            <a:r>
              <a:rPr lang="en-US" sz="2400" kern="1200" dirty="0">
                <a:solidFill>
                  <a:srgbClr val="000000"/>
                </a:solidFill>
                <a:latin typeface="Arial (Body)"/>
                <a:ea typeface="+mn-ea"/>
                <a:cs typeface="+mn-cs"/>
              </a:rPr>
              <a:t>retail </a:t>
            </a:r>
            <a:r>
              <a:rPr lang="en-US" sz="2400" kern="1200" dirty="0" smtClean="0">
                <a:solidFill>
                  <a:srgbClr val="000000"/>
                </a:solidFill>
                <a:latin typeface="Arial (Body)"/>
                <a:ea typeface="+mn-ea"/>
                <a:cs typeface="+mn-cs"/>
              </a:rPr>
              <a:t>market</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Personal consumption of goods and services accounts for $13.3 trillion (about 69%) of total gross domestic product </a:t>
            </a:r>
            <a:r>
              <a:rPr lang="en-US" sz="2400" kern="1200" dirty="0" smtClean="0">
                <a:solidFill>
                  <a:srgbClr val="000000"/>
                </a:solidFill>
                <a:latin typeface="Arial (Body)"/>
                <a:ea typeface="+mn-ea"/>
                <a:cs typeface="+mn-cs"/>
              </a:rPr>
              <a:t>(G</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346157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The Retail Industry</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270096"/>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7 segments (clothing, durable goods, etc.)</a:t>
            </a:r>
          </a:p>
          <a:p>
            <a:pPr marL="741553" lvl="1" indent="-284353">
              <a:spcAft>
                <a:spcPct val="0"/>
              </a:spcAft>
              <a:buSzPts val="2400"/>
            </a:pPr>
            <a:r>
              <a:rPr lang="en-US" sz="2400" kern="1200" dirty="0">
                <a:solidFill>
                  <a:srgbClr val="000000"/>
                </a:solidFill>
                <a:latin typeface="Arial (Body)"/>
                <a:ea typeface="+mn-ea"/>
                <a:cs typeface="+mn-cs"/>
              </a:rPr>
              <a:t>For each, uses of Internet may differ</a:t>
            </a:r>
          </a:p>
          <a:p>
            <a:pPr marL="1144778" lvl="2" indent="-230378">
              <a:spcAft>
                <a:spcPct val="0"/>
              </a:spcAft>
              <a:buSzPts val="2400"/>
            </a:pPr>
            <a:r>
              <a:rPr lang="en-US" sz="2400" kern="1200" dirty="0">
                <a:solidFill>
                  <a:srgbClr val="000000"/>
                </a:solidFill>
                <a:latin typeface="Arial (Body)"/>
                <a:ea typeface="+mn-ea"/>
                <a:cs typeface="+mn-cs"/>
              </a:rPr>
              <a:t>Information </a:t>
            </a:r>
            <a:r>
              <a:rPr lang="en-US" sz="2400" kern="1200" dirty="0" smtClean="0">
                <a:solidFill>
                  <a:srgbClr val="000000"/>
                </a:solidFill>
                <a:latin typeface="Arial (Body)"/>
                <a:ea typeface="+mn-ea"/>
                <a:cs typeface="+mn-cs"/>
              </a:rPr>
              <a:t>v</a:t>
            </a:r>
            <a:r>
              <a:rPr lang="en-US" sz="100" kern="1200" dirty="0" smtClean="0">
                <a:solidFill>
                  <a:schemeClr val="bg1"/>
                </a:solidFill>
                <a:latin typeface="Arial (Body)"/>
                <a:ea typeface="+mn-ea"/>
                <a:cs typeface="+mn-cs"/>
              </a:rPr>
              <a:t>ersu</a:t>
            </a:r>
            <a:r>
              <a:rPr lang="en-US" sz="2400" kern="1200" dirty="0" smtClean="0">
                <a:solidFill>
                  <a:srgbClr val="000000"/>
                </a:solidFill>
                <a:latin typeface="Arial (Body)"/>
                <a:ea typeface="+mn-ea"/>
                <a:cs typeface="+mn-cs"/>
              </a:rPr>
              <a:t>s</a:t>
            </a:r>
            <a:r>
              <a:rPr lang="en-US" sz="2400" kern="1200" dirty="0">
                <a:solidFill>
                  <a:srgbClr val="000000"/>
                </a:solidFill>
                <a:latin typeface="Arial (Body)"/>
                <a:ea typeface="+mn-ea"/>
                <a:cs typeface="+mn-cs"/>
              </a:rPr>
              <a:t>. direct purchasing</a:t>
            </a:r>
          </a:p>
          <a:p>
            <a:pPr marL="255651" lvl="0" indent="-255651">
              <a:spcAft>
                <a:spcPct val="0"/>
              </a:spcAft>
              <a:buSzPts val="2400"/>
              <a:tabLst/>
            </a:pPr>
            <a:r>
              <a:rPr lang="en-US" sz="2400" kern="1200" dirty="0">
                <a:solidFill>
                  <a:srgbClr val="000000"/>
                </a:solidFill>
                <a:latin typeface="Arial (Body)"/>
                <a:ea typeface="+mn-ea"/>
                <a:cs typeface="+mn-cs"/>
              </a:rPr>
              <a:t>Mail order/telephone order </a:t>
            </a:r>
            <a:r>
              <a:rPr lang="en-US" sz="2400" kern="1200" dirty="0" smtClean="0">
                <a:solidFill>
                  <a:srgbClr val="000000"/>
                </a:solidFill>
                <a:latin typeface="Arial (Body)"/>
                <a:ea typeface="+mn-ea"/>
                <a:cs typeface="+mn-cs"/>
              </a:rPr>
              <a:t>(M</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 </a:t>
            </a:r>
            <a:r>
              <a:rPr lang="en-US" sz="2400" kern="1200" dirty="0">
                <a:solidFill>
                  <a:srgbClr val="000000"/>
                </a:solidFill>
                <a:latin typeface="Arial (Body)"/>
                <a:ea typeface="+mn-ea"/>
                <a:cs typeface="+mn-cs"/>
              </a:rPr>
              <a:t>sector</a:t>
            </a:r>
          </a:p>
          <a:p>
            <a:pPr marL="741553" lvl="1" indent="-284353">
              <a:spcAft>
                <a:spcPct val="0"/>
              </a:spcAft>
              <a:buSzPts val="2400"/>
            </a:pPr>
            <a:r>
              <a:rPr lang="en-US" sz="2400" kern="1200" dirty="0">
                <a:solidFill>
                  <a:srgbClr val="000000"/>
                </a:solidFill>
                <a:latin typeface="Arial (Body)"/>
                <a:ea typeface="+mn-ea"/>
                <a:cs typeface="+mn-cs"/>
              </a:rPr>
              <a:t>Most similar to online retail sector</a:t>
            </a:r>
          </a:p>
          <a:p>
            <a:pPr marL="741553" lvl="1" indent="-284353">
              <a:spcAft>
                <a:spcPct val="0"/>
              </a:spcAft>
              <a:buSzPts val="2400"/>
            </a:pPr>
            <a:r>
              <a:rPr lang="en-US" sz="2400" kern="1200" dirty="0">
                <a:solidFill>
                  <a:srgbClr val="000000"/>
                </a:solidFill>
                <a:latin typeface="Arial (Body)"/>
                <a:ea typeface="+mn-ea"/>
                <a:cs typeface="+mn-cs"/>
              </a:rPr>
              <a:t>Sophisticated order entry, delivery, inventory control systems</a:t>
            </a:r>
          </a:p>
        </p:txBody>
      </p:sp>
    </p:spTree>
    <p:extLst>
      <p:ext uri="{BB962C8B-B14F-4D97-AF65-F5344CB8AC3E}">
        <p14:creationId xmlns:p14="http://schemas.microsoft.com/office/powerpoint/2010/main" val="306873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kern="1200" dirty="0">
                <a:latin typeface="Times New Roman" panose="02020603050405020304" pitchFamily="18" charset="0"/>
                <a:ea typeface="+mj-ea"/>
                <a:cs typeface="Times New Roman" panose="02020603050405020304" pitchFamily="18" charset="0"/>
              </a:rPr>
              <a:t>Figure </a:t>
            </a:r>
            <a:r>
              <a:rPr lang="en-IN" kern="1200" dirty="0" smtClean="0">
                <a:latin typeface="Times New Roman" panose="02020603050405020304" pitchFamily="18" charset="0"/>
                <a:ea typeface="+mj-ea"/>
                <a:cs typeface="Times New Roman" panose="02020603050405020304" pitchFamily="18" charset="0"/>
              </a:rPr>
              <a:t>9.1 </a:t>
            </a:r>
            <a:r>
              <a:rPr lang="en-IN" kern="1200" dirty="0">
                <a:latin typeface="Times New Roman" panose="02020603050405020304" pitchFamily="18" charset="0"/>
                <a:ea typeface="+mj-ea"/>
                <a:cs typeface="Times New Roman" panose="02020603050405020304" pitchFamily="18" charset="0"/>
              </a:rPr>
              <a:t>Composition of the U.S. Retail Industry</a:t>
            </a:r>
            <a:endParaRPr lang="en-US" kern="1200" dirty="0">
              <a:latin typeface="Times New Roman" panose="02020603050405020304" pitchFamily="18" charset="0"/>
              <a:ea typeface="+mj-ea"/>
              <a:cs typeface="Times New Roman" panose="02020603050405020304" pitchFamily="18" charset="0"/>
            </a:endParaRPr>
          </a:p>
        </p:txBody>
      </p:sp>
      <p:pic>
        <p:nvPicPr>
          <p:cNvPr id="4" name="Picture 3" descr="An image shows composition of the U S retail industry. There are seven major segments of the retail industry, which are consumer durables, specialty stores, food and beverage, M O T O, gasoline and fuel, online retail, and general merchandis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574" y="1761102"/>
            <a:ext cx="7276853" cy="4100074"/>
          </a:xfrm>
          <a:prstGeom prst="rect">
            <a:avLst/>
          </a:prstGeom>
        </p:spPr>
      </p:pic>
    </p:spTree>
    <p:extLst>
      <p:ext uri="{BB962C8B-B14F-4D97-AF65-F5344CB8AC3E}">
        <p14:creationId xmlns:p14="http://schemas.microsoft.com/office/powerpoint/2010/main" val="2869612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pt-BR" kern="1200" dirty="0">
                <a:latin typeface="Times New Roman" panose="02020603050405020304" pitchFamily="18" charset="0"/>
                <a:ea typeface="+mj-ea"/>
                <a:cs typeface="Times New Roman" panose="02020603050405020304" pitchFamily="18" charset="0"/>
              </a:rPr>
              <a:t>E-Commerce Retail: The Vision</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601229"/>
          </a:xfrm>
        </p:spPr>
        <p:txBody>
          <a:bodyPr wrap="square" lIns="91425" tIns="91425" rIns="91425" bIns="91425">
            <a:noAutofit/>
          </a:bodyPr>
          <a:lstStyle/>
          <a:p>
            <a:pPr marL="255651" lvl="0" indent="-255651">
              <a:spcAft>
                <a:spcPct val="0"/>
              </a:spcAft>
              <a:tabLst/>
              <a:defRPr/>
            </a:pPr>
            <a:r>
              <a:rPr lang="en-US" altLang="en-US" sz="2200" kern="1200" dirty="0">
                <a:solidFill>
                  <a:srgbClr val="000000"/>
                </a:solidFill>
                <a:latin typeface="Arial (Body)"/>
                <a:ea typeface="+mn-ea"/>
                <a:cs typeface="+mn-cs"/>
              </a:rPr>
              <a:t>The Vision</a:t>
            </a:r>
          </a:p>
          <a:p>
            <a:pPr marL="741553" lvl="1" indent="-284353">
              <a:spcAft>
                <a:spcPct val="0"/>
              </a:spcAft>
              <a:defRPr/>
            </a:pPr>
            <a:r>
              <a:rPr lang="en-US" altLang="en-US" sz="2200" kern="1200" dirty="0">
                <a:solidFill>
                  <a:srgbClr val="000000"/>
                </a:solidFill>
                <a:latin typeface="Arial (Body)"/>
                <a:ea typeface="+mn-ea"/>
                <a:cs typeface="+mn-cs"/>
              </a:rPr>
              <a:t>Reduced search and transaction costs; customers able to find lowest prices</a:t>
            </a:r>
          </a:p>
          <a:p>
            <a:pPr marL="741553" lvl="1" indent="-284353">
              <a:spcAft>
                <a:spcPct val="0"/>
              </a:spcAft>
              <a:defRPr/>
            </a:pPr>
            <a:r>
              <a:rPr lang="en-US" altLang="en-US" sz="2200" kern="1200" dirty="0">
                <a:solidFill>
                  <a:srgbClr val="000000"/>
                </a:solidFill>
                <a:latin typeface="Arial (Body)"/>
                <a:ea typeface="+mn-ea"/>
                <a:cs typeface="+mn-cs"/>
              </a:rPr>
              <a:t>Lowered market entry costs, </a:t>
            </a:r>
            <a:r>
              <a:rPr lang="en-US" altLang="en-US" sz="2200" kern="1200" dirty="0" smtClean="0">
                <a:solidFill>
                  <a:srgbClr val="000000"/>
                </a:solidFill>
                <a:latin typeface="Arial (Body)"/>
                <a:ea typeface="+mn-ea"/>
                <a:cs typeface="+mn-cs"/>
              </a:rPr>
              <a:t>lower </a:t>
            </a:r>
            <a:r>
              <a:rPr lang="en-US" altLang="en-US" sz="2200" kern="1200" dirty="0">
                <a:solidFill>
                  <a:srgbClr val="000000"/>
                </a:solidFill>
                <a:latin typeface="Arial (Body)"/>
                <a:ea typeface="+mn-ea"/>
                <a:cs typeface="+mn-cs"/>
              </a:rPr>
              <a:t>operating costs, higher efficiency</a:t>
            </a:r>
          </a:p>
          <a:p>
            <a:pPr marL="741553" lvl="1" indent="-284353">
              <a:spcAft>
                <a:spcPct val="0"/>
              </a:spcAft>
              <a:defRPr/>
            </a:pPr>
            <a:r>
              <a:rPr lang="en-US" altLang="en-US" sz="2200" kern="1200" dirty="0">
                <a:solidFill>
                  <a:srgbClr val="000000"/>
                </a:solidFill>
                <a:latin typeface="Arial (Body)"/>
                <a:ea typeface="+mn-ea"/>
                <a:cs typeface="+mn-cs"/>
              </a:rPr>
              <a:t>Traditional physical store merchants forced out of business</a:t>
            </a:r>
          </a:p>
          <a:p>
            <a:pPr marL="741553" lvl="1" indent="-284353">
              <a:spcAft>
                <a:spcPct val="0"/>
              </a:spcAft>
              <a:defRPr/>
            </a:pPr>
            <a:r>
              <a:rPr lang="en-US" altLang="en-US" sz="2200" kern="1200" dirty="0">
                <a:solidFill>
                  <a:srgbClr val="000000"/>
                </a:solidFill>
                <a:latin typeface="Arial (Body)"/>
                <a:ea typeface="+mn-ea"/>
                <a:cs typeface="+mn-cs"/>
              </a:rPr>
              <a:t>Some industries would be disintermediated</a:t>
            </a:r>
          </a:p>
          <a:p>
            <a:pPr marL="255651" lvl="0" indent="-255651">
              <a:spcAft>
                <a:spcPct val="0"/>
              </a:spcAft>
              <a:tabLst/>
              <a:defRPr/>
            </a:pPr>
            <a:r>
              <a:rPr lang="en-US" altLang="en-US" sz="2200" kern="1200" dirty="0">
                <a:solidFill>
                  <a:srgbClr val="000000"/>
                </a:solidFill>
                <a:latin typeface="Arial (Body)"/>
                <a:ea typeface="+mn-ea"/>
                <a:cs typeface="+mn-cs"/>
              </a:rPr>
              <a:t>Few of these assumptions were correct—structure of retail marketplace has not been </a:t>
            </a:r>
            <a:r>
              <a:rPr lang="en-US" altLang="en-US" sz="2200" kern="1200" dirty="0" smtClean="0">
                <a:solidFill>
                  <a:srgbClr val="000000"/>
                </a:solidFill>
                <a:latin typeface="Arial (Body)"/>
                <a:ea typeface="+mn-ea"/>
                <a:cs typeface="+mn-cs"/>
              </a:rPr>
              <a:t>revolutionized</a:t>
            </a:r>
            <a:endParaRPr lang="en-US" altLang="en-US" sz="2200" kern="1200" dirty="0">
              <a:solidFill>
                <a:srgbClr val="000000"/>
              </a:solidFill>
              <a:latin typeface="Arial (Body)"/>
              <a:ea typeface="+mn-ea"/>
              <a:cs typeface="+mn-cs"/>
            </a:endParaRPr>
          </a:p>
          <a:p>
            <a:pPr marL="255651" lvl="0" indent="-255651">
              <a:spcAft>
                <a:spcPct val="0"/>
              </a:spcAft>
              <a:tabLst/>
              <a:defRPr/>
            </a:pPr>
            <a:r>
              <a:rPr lang="en-US" altLang="en-US" sz="2200" kern="1200" dirty="0">
                <a:solidFill>
                  <a:srgbClr val="000000"/>
                </a:solidFill>
                <a:latin typeface="Arial (Body)"/>
                <a:ea typeface="+mn-ea"/>
                <a:cs typeface="+mn-cs"/>
              </a:rPr>
              <a:t>Internet has created new venues for omni-channel firms and supported a few pure-play merchants</a:t>
            </a:r>
            <a:endParaRPr 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3886390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The Online Retail Sector Today </a:t>
            </a:r>
            <a:r>
              <a:rPr lang="en-IN" sz="2000" b="0" kern="1200" dirty="0" smtClean="0">
                <a:latin typeface="Times New Roman" panose="02020603050405020304" pitchFamily="18" charset="0"/>
                <a:ea typeface="+mj-ea"/>
                <a:cs typeface="Times New Roman" panose="02020603050405020304" pitchFamily="18" charset="0"/>
              </a:rPr>
              <a:t>(1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Smallest segment of retail industry (9%)</a:t>
            </a:r>
          </a:p>
          <a:p>
            <a:pPr marL="255651" lvl="0" indent="-255651">
              <a:spcAft>
                <a:spcPct val="0"/>
              </a:spcAft>
              <a:buSzPts val="2400"/>
              <a:tabLst/>
            </a:pPr>
            <a:r>
              <a:rPr lang="en-US" altLang="en-US" sz="2400" kern="1200" dirty="0">
                <a:solidFill>
                  <a:srgbClr val="000000"/>
                </a:solidFill>
                <a:latin typeface="Arial (Body)"/>
                <a:ea typeface="+mn-ea"/>
                <a:cs typeface="+mn-cs"/>
              </a:rPr>
              <a:t>Growing at faster rate than offline segments</a:t>
            </a:r>
          </a:p>
          <a:p>
            <a:pPr marL="255651" lvl="0" indent="-255651">
              <a:spcAft>
                <a:spcPct val="0"/>
              </a:spcAft>
              <a:buSzPts val="2400"/>
              <a:tabLst/>
            </a:pPr>
            <a:r>
              <a:rPr lang="en-US" sz="2400" kern="1200" dirty="0">
                <a:solidFill>
                  <a:srgbClr val="000000"/>
                </a:solidFill>
                <a:latin typeface="Arial (Body)"/>
                <a:ea typeface="+mn-ea"/>
                <a:cs typeface="+mn-cs"/>
              </a:rPr>
              <a:t>Apparel and accessories generate highest percentage of revenue</a:t>
            </a:r>
          </a:p>
          <a:p>
            <a:pPr marL="255651" lvl="0" indent="-255651">
              <a:spcAft>
                <a:spcPct val="0"/>
              </a:spcAft>
              <a:buSzPts val="2400"/>
              <a:tabLst/>
            </a:pPr>
            <a:r>
              <a:rPr lang="en-US" altLang="en-US" sz="2400" kern="1200" dirty="0">
                <a:solidFill>
                  <a:srgbClr val="000000"/>
                </a:solidFill>
                <a:latin typeface="Arial (Body)"/>
                <a:ea typeface="+mn-ea"/>
                <a:cs typeface="+mn-cs"/>
              </a:rPr>
              <a:t>78% of Internet users bought online in 2017</a:t>
            </a:r>
          </a:p>
          <a:p>
            <a:pPr marL="255651" lvl="0" indent="-255651">
              <a:spcAft>
                <a:spcPct val="0"/>
              </a:spcAft>
              <a:buSzPts val="2400"/>
              <a:tabLst/>
            </a:pPr>
            <a:r>
              <a:rPr lang="en-US" altLang="en-US" sz="2400" kern="1200" dirty="0">
                <a:solidFill>
                  <a:srgbClr val="000000"/>
                </a:solidFill>
                <a:latin typeface="Arial (Body)"/>
                <a:ea typeface="+mn-ea"/>
                <a:cs typeface="+mn-cs"/>
              </a:rPr>
              <a:t>Primary </a:t>
            </a:r>
            <a:r>
              <a:rPr lang="en-US" altLang="en-US" sz="2400" kern="1200" dirty="0" smtClean="0">
                <a:solidFill>
                  <a:srgbClr val="000000"/>
                </a:solidFill>
                <a:latin typeface="Arial (Body)"/>
                <a:ea typeface="+mn-ea"/>
                <a:cs typeface="+mn-cs"/>
              </a:rPr>
              <a:t>beneficiaries:</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Established offline retailers with online </a:t>
            </a:r>
            <a:r>
              <a:rPr lang="en-US" altLang="en-US" sz="2400" kern="1200" dirty="0" smtClean="0">
                <a:solidFill>
                  <a:srgbClr val="000000"/>
                </a:solidFill>
                <a:latin typeface="Arial (Body)"/>
                <a:ea typeface="+mn-ea"/>
                <a:cs typeface="+mn-cs"/>
              </a:rPr>
              <a:t>presence (</a:t>
            </a:r>
            <a:r>
              <a:rPr lang="en-US" altLang="en-US" sz="2400" kern="1200" dirty="0">
                <a:solidFill>
                  <a:srgbClr val="000000"/>
                </a:solidFill>
                <a:latin typeface="Arial (Body)"/>
                <a:ea typeface="+mn-ea"/>
                <a:cs typeface="+mn-cs"/>
              </a:rPr>
              <a:t>e.g., Staples)</a:t>
            </a:r>
          </a:p>
          <a:p>
            <a:pPr marL="741553" lvl="1" indent="-284353">
              <a:spcAft>
                <a:spcPct val="0"/>
              </a:spcAft>
              <a:buSzPts val="2400"/>
            </a:pPr>
            <a:r>
              <a:rPr lang="en-US" altLang="en-US" sz="2400" kern="1200" dirty="0">
                <a:solidFill>
                  <a:srgbClr val="000000"/>
                </a:solidFill>
                <a:latin typeface="Arial (Body)"/>
                <a:ea typeface="+mn-ea"/>
                <a:cs typeface="+mn-cs"/>
              </a:rPr>
              <a:t>Pure-play online retailers (e.g., Amazon)</a:t>
            </a:r>
          </a:p>
        </p:txBody>
      </p:sp>
    </p:spTree>
    <p:extLst>
      <p:ext uri="{BB962C8B-B14F-4D97-AF65-F5344CB8AC3E}">
        <p14:creationId xmlns:p14="http://schemas.microsoft.com/office/powerpoint/2010/main" val="27916733"/>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8479</TotalTime>
  <Words>2254</Words>
  <Application>Microsoft Office PowerPoint</Application>
  <PresentationFormat>On-screen Show (4:3)</PresentationFormat>
  <Paragraphs>329</Paragraphs>
  <Slides>46</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46</vt:i4>
      </vt:variant>
    </vt:vector>
  </HeadingPairs>
  <TitlesOfParts>
    <vt:vector size="54" baseType="lpstr">
      <vt:lpstr>Arial</vt:lpstr>
      <vt:lpstr>Arial (Body)</vt:lpstr>
      <vt:lpstr>ＭＳ Ｐゴシック</vt:lpstr>
      <vt:lpstr>Noto Sans Symbols</vt:lpstr>
      <vt:lpstr>Times New Roman</vt:lpstr>
      <vt:lpstr>Verdana</vt:lpstr>
      <vt:lpstr>508 Lecture</vt:lpstr>
      <vt:lpstr>1_508 Lecture</vt:lpstr>
      <vt:lpstr>E-Commerce 2018: Business. Technology. Society</vt:lpstr>
      <vt:lpstr>Learning Objectives</vt:lpstr>
      <vt:lpstr>Blue Nile Sparkles for Your Cleopatra</vt:lpstr>
      <vt:lpstr>What’s New in Online Retail</vt:lpstr>
      <vt:lpstr>The Online Retail Sector</vt:lpstr>
      <vt:lpstr>The Retail Industry</vt:lpstr>
      <vt:lpstr>Figure 9.1 Composition of the U.S. Retail Industry</vt:lpstr>
      <vt:lpstr>E-Commerce Retail: The Vision</vt:lpstr>
      <vt:lpstr>The Online Retail Sector Today (1 of 2)</vt:lpstr>
      <vt:lpstr>The Online Retail Sector Today (2 of 2)</vt:lpstr>
      <vt:lpstr>Figure 9.2 Online Retail Revenues by Category, 2016</vt:lpstr>
      <vt:lpstr>Figure 9.3 The Growth of Online Retail in the United States</vt:lpstr>
      <vt:lpstr>Analyzing the Viability of Online Firms</vt:lpstr>
      <vt:lpstr>Strategic Analysis Factors (1 of 2)</vt:lpstr>
      <vt:lpstr>Strategic Analysis Factors (2 of 2)</vt:lpstr>
      <vt:lpstr>Financial Analysis Factors (1 of 2)</vt:lpstr>
      <vt:lpstr>Financial Analysis Factors (2 of 2)</vt:lpstr>
      <vt:lpstr>E-Commerce in Action: Amazon.Com (1 of 3)</vt:lpstr>
      <vt:lpstr>E-Commerce in Action: Amazon.Com (2 of 3)</vt:lpstr>
      <vt:lpstr>E-Commerce in Action: Amazon.Com (3 of 3)</vt:lpstr>
      <vt:lpstr>E-Tailing Business Models</vt:lpstr>
      <vt:lpstr>Figure 9.4 Share of Online Retail Sales by Type of Company</vt:lpstr>
      <vt:lpstr>Common Themes in Online Retailing</vt:lpstr>
      <vt:lpstr>Insight on Technology: Big Data and Predictive Marketing</vt:lpstr>
      <vt:lpstr>The Service Sector: Offline and Online</vt:lpstr>
      <vt:lpstr>Service Industries</vt:lpstr>
      <vt:lpstr>Online Financial Services</vt:lpstr>
      <vt:lpstr>Online Banking and Brokerage</vt:lpstr>
      <vt:lpstr>Multi-Channel versus. Pure Online Financial Service Firms</vt:lpstr>
      <vt:lpstr>Financial Portals and Account Aggregators</vt:lpstr>
      <vt:lpstr>Online Mortgage and Lending Services</vt:lpstr>
      <vt:lpstr>Online Insurance Services</vt:lpstr>
      <vt:lpstr>Online Real Estate Services</vt:lpstr>
      <vt:lpstr>Online Travel Services (1 of 2)</vt:lpstr>
      <vt:lpstr>Online Travel Services (2 of 2)</vt:lpstr>
      <vt:lpstr>Figure 9.5 Online Travel Services Revenues</vt:lpstr>
      <vt:lpstr>The Online Travel Market</vt:lpstr>
      <vt:lpstr>Online Travel Industry Dynamics</vt:lpstr>
      <vt:lpstr>Insight on Society: Phony Reviews</vt:lpstr>
      <vt:lpstr>Online Career Services</vt:lpstr>
      <vt:lpstr>It’s Just Information: The Ideal Web Business?</vt:lpstr>
      <vt:lpstr>Online Recruitment Industry Trends</vt:lpstr>
      <vt:lpstr>On-Demand Service Companies</vt:lpstr>
      <vt:lpstr>Insight on Business: Food on Demand: Instacart and Grubhub</vt:lpstr>
      <vt:lpstr>Careers in E-Commerce</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2018: Business. Technology. Society, 14e</dc:title>
  <dc:subject>Business</dc:subject>
  <dc:creator>Laudon/Traver</dc:creator>
  <cp:keywords>E-Commerce 2018</cp:keywords>
  <cp:lastModifiedBy>Prabhu K</cp:lastModifiedBy>
  <cp:revision>946</cp:revision>
  <dcterms:modified xsi:type="dcterms:W3CDTF">2018-01-27T10:00:07Z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