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4"/>
  </p:notesMasterIdLst>
  <p:handoutMasterIdLst>
    <p:handoutMasterId r:id="rId35"/>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05"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364" autoAdjust="0"/>
  </p:normalViewPr>
  <p:slideViewPr>
    <p:cSldViewPr snapToGrid="0" snapToObjects="1">
      <p:cViewPr varScale="1">
        <p:scale>
          <a:sx n="70" d="100"/>
          <a:sy n="70" d="100"/>
        </p:scale>
        <p:origin x="11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970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11.1, Page 729</a:t>
            </a:r>
          </a:p>
          <a:p>
            <a:pPr lvl="0" defTabSz="914400"/>
            <a:r>
              <a:rPr lang="en-US">
                <a:solidFill>
                  <a:prstClr val="black"/>
                </a:solidFill>
                <a:ea typeface="+mn-ea"/>
                <a:cs typeface="+mn-cs"/>
              </a:rPr>
              <a:t>Facebook is by far and away the dominant social network in the United States in terms of monthly unique visitors.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25318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11.2, Page 732</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854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11.4, Page 753</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9505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11.5, Page 757</a:t>
            </a:r>
          </a:p>
          <a:p>
            <a:pPr lvl="0" defTabSz="914400"/>
            <a:r>
              <a:rPr lang="en-US">
                <a:solidFill>
                  <a:prstClr val="black"/>
                </a:solidFill>
                <a:ea typeface="+mn-ea"/>
                <a:cs typeface="+mn-cs"/>
              </a:rPr>
              <a:t>There are two general types of portals: general-purpose and vertical market. Vertical market portals may be based on affinity groups or on focused content.</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2167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958041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3715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50212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3536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6784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22018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65510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994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0898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901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4727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015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31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455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02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218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496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1758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7010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791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705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98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8795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9951138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0009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8">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11</a:t>
            </a:r>
            <a:endParaRPr lang="en-US" b="1" dirty="0">
              <a:latin typeface="+mn-lt"/>
            </a:endParaRPr>
          </a:p>
        </p:txBody>
      </p:sp>
      <p:sp>
        <p:nvSpPr>
          <p:cNvPr id="5" name="Text Placeholder 4"/>
          <p:cNvSpPr>
            <a:spLocks noGrp="1"/>
          </p:cNvSpPr>
          <p:nvPr>
            <p:ph type="body" idx="3"/>
          </p:nvPr>
        </p:nvSpPr>
        <p:spPr>
          <a:xfrm>
            <a:off x="4876800" y="3143957"/>
            <a:ext cx="3657600" cy="1496282"/>
          </a:xfrm>
        </p:spPr>
        <p:txBody>
          <a:bodyPr/>
          <a:lstStyle/>
          <a:p>
            <a:pPr algn="ctr">
              <a:defRPr/>
            </a:pPr>
            <a:r>
              <a:rPr lang="en-US" altLang="en-US" dirty="0">
                <a:latin typeface="+mn-lt"/>
              </a:rPr>
              <a:t>Social Networks, </a:t>
            </a:r>
            <a:r>
              <a:rPr lang="en-US" altLang="en-US" dirty="0" smtClean="0">
                <a:latin typeface="+mn-lt"/>
              </a:rPr>
              <a:t>Auctions, and </a:t>
            </a:r>
            <a:r>
              <a:rPr lang="en-US" altLang="en-US" dirty="0">
                <a:latin typeface="+mn-lt"/>
              </a:rPr>
              <a:t>Portals</a:t>
            </a: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Insight on Society: the Dark Side of Social Networks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3945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mn-lt"/>
                <a:ea typeface="+mn-ea"/>
                <a:cs typeface="+mn-cs"/>
              </a:rPr>
              <a:t>Class discussion:</a:t>
            </a:r>
          </a:p>
          <a:p>
            <a:pPr marL="741553" lvl="1" indent="-284353">
              <a:spcAft>
                <a:spcPct val="0"/>
              </a:spcAft>
              <a:buSzPts val="2400"/>
            </a:pPr>
            <a:r>
              <a:rPr lang="en-US" altLang="en-US" sz="2400" kern="1200" dirty="0">
                <a:solidFill>
                  <a:srgbClr val="000000"/>
                </a:solidFill>
                <a:latin typeface="+mn-lt"/>
                <a:ea typeface="+mn-ea"/>
                <a:cs typeface="+mn-cs"/>
              </a:rPr>
              <a:t>How can businesses accurately judge whether negative comments are trolling or have merit and should be responded to?</a:t>
            </a:r>
          </a:p>
          <a:p>
            <a:pPr marL="741553" lvl="1" indent="-284353">
              <a:spcAft>
                <a:spcPct val="0"/>
              </a:spcAft>
              <a:buSzPts val="2400"/>
            </a:pPr>
            <a:r>
              <a:rPr lang="en-US" altLang="en-US" sz="2400" kern="1200" dirty="0">
                <a:solidFill>
                  <a:srgbClr val="000000"/>
                </a:solidFill>
                <a:latin typeface="+mn-lt"/>
                <a:ea typeface="+mn-ea"/>
                <a:cs typeface="+mn-cs"/>
              </a:rPr>
              <a:t>Have you ever left a negative comment about a product or business? Have </a:t>
            </a:r>
            <a:r>
              <a:rPr lang="en-US" altLang="en-US" sz="2400" kern="1200" dirty="0" smtClean="0">
                <a:solidFill>
                  <a:srgbClr val="000000"/>
                </a:solidFill>
                <a:latin typeface="+mn-lt"/>
                <a:ea typeface="+mn-ea"/>
                <a:cs typeface="+mn-cs"/>
              </a:rPr>
              <a:t>others</a:t>
            </a:r>
            <a:r>
              <a:rPr lang="en-US" altLang="ja-JP" sz="2400" kern="1200" dirty="0" smtClean="0">
                <a:solidFill>
                  <a:srgbClr val="000000"/>
                </a:solidFill>
                <a:latin typeface="+mn-lt"/>
                <a:cs typeface="+mn-cs"/>
              </a:rPr>
              <a:t>’ </a:t>
            </a:r>
            <a:r>
              <a:rPr lang="en-US" altLang="ja-JP" sz="2400" kern="1200" dirty="0">
                <a:solidFill>
                  <a:srgbClr val="000000"/>
                </a:solidFill>
                <a:latin typeface="+mn-lt"/>
                <a:cs typeface="+mn-cs"/>
              </a:rPr>
              <a:t>negative comments influenced a purchase?</a:t>
            </a:r>
          </a:p>
          <a:p>
            <a:pPr marL="741553" lvl="1" indent="-284353">
              <a:spcAft>
                <a:spcPct val="0"/>
              </a:spcAft>
              <a:buSzPts val="2400"/>
            </a:pPr>
            <a:r>
              <a:rPr lang="en-US" altLang="en-US" sz="2400" kern="1200" dirty="0">
                <a:solidFill>
                  <a:srgbClr val="000000"/>
                </a:solidFill>
                <a:latin typeface="+mn-lt"/>
                <a:ea typeface="+mn-ea"/>
                <a:cs typeface="+mn-cs"/>
              </a:rPr>
              <a:t>Should a business have any say in how an employee uses social networks outside of the </a:t>
            </a:r>
            <a:r>
              <a:rPr lang="en-US" altLang="en-US" sz="2400" kern="1200" dirty="0" smtClean="0">
                <a:solidFill>
                  <a:srgbClr val="000000"/>
                </a:solidFill>
                <a:latin typeface="+mn-lt"/>
                <a:ea typeface="+mn-ea"/>
                <a:cs typeface="+mn-cs"/>
              </a:rPr>
              <a:t>office?</a:t>
            </a:r>
            <a:endParaRPr 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3725339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Types of Social Networks and Their Business Models </a:t>
            </a:r>
            <a:r>
              <a:rPr lang="en-US"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General </a:t>
            </a:r>
            <a:r>
              <a:rPr lang="en-US" sz="2400" kern="1200" dirty="0" smtClean="0">
                <a:solidFill>
                  <a:srgbClr val="000000"/>
                </a:solidFill>
                <a:latin typeface="Arial (Body)"/>
                <a:ea typeface="+mn-ea"/>
                <a:cs typeface="+mn-cs"/>
              </a:rPr>
              <a:t>communities: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Offer opportunities to interact with general audience organized into general topics</a:t>
            </a:r>
          </a:p>
          <a:p>
            <a:pPr marL="741553" lvl="1" indent="-284353">
              <a:spcAft>
                <a:spcPct val="0"/>
              </a:spcAft>
              <a:buSzPts val="2400"/>
            </a:pPr>
            <a:r>
              <a:rPr lang="en-US" sz="2400" kern="1200" dirty="0">
                <a:solidFill>
                  <a:srgbClr val="000000"/>
                </a:solidFill>
                <a:latin typeface="Arial (Body)"/>
                <a:ea typeface="+mn-ea"/>
                <a:cs typeface="+mn-cs"/>
              </a:rPr>
              <a:t>Advertising supported by selling ad space on pages and videos</a:t>
            </a:r>
          </a:p>
          <a:p>
            <a:pPr marL="255651" lvl="0" indent="-255651">
              <a:spcAft>
                <a:spcPct val="0"/>
              </a:spcAft>
              <a:buSzPts val="2400"/>
              <a:tabLst/>
            </a:pPr>
            <a:r>
              <a:rPr lang="en-US" sz="2400" kern="1200" dirty="0">
                <a:solidFill>
                  <a:srgbClr val="000000"/>
                </a:solidFill>
                <a:latin typeface="Arial (Body)"/>
                <a:ea typeface="+mn-ea"/>
                <a:cs typeface="+mn-cs"/>
              </a:rPr>
              <a:t>Practice </a:t>
            </a:r>
            <a:r>
              <a:rPr lang="en-US" sz="2400" kern="1200" dirty="0" smtClean="0">
                <a:solidFill>
                  <a:srgbClr val="000000"/>
                </a:solidFill>
                <a:latin typeface="Arial (Body)"/>
                <a:ea typeface="+mn-ea"/>
                <a:cs typeface="+mn-cs"/>
              </a:rPr>
              <a:t>networks: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Offer focused discussion groups, help, </a:t>
            </a:r>
            <a:r>
              <a:rPr lang="en-US" sz="2400" kern="1200" dirty="0" smtClean="0">
                <a:solidFill>
                  <a:srgbClr val="000000"/>
                </a:solidFill>
                <a:latin typeface="Arial (Body)"/>
                <a:ea typeface="+mn-ea"/>
                <a:cs typeface="+mn-cs"/>
              </a:rPr>
              <a:t>and knowledge </a:t>
            </a:r>
            <a:r>
              <a:rPr lang="en-US" sz="2400" kern="1200" dirty="0">
                <a:solidFill>
                  <a:srgbClr val="000000"/>
                </a:solidFill>
                <a:latin typeface="Arial (Body)"/>
                <a:ea typeface="+mn-ea"/>
                <a:cs typeface="+mn-cs"/>
              </a:rPr>
              <a:t>related to area of shared practice</a:t>
            </a:r>
          </a:p>
          <a:p>
            <a:pPr marL="741553" lvl="1" indent="-284353">
              <a:spcAft>
                <a:spcPct val="0"/>
              </a:spcAft>
              <a:buSzPts val="2400"/>
            </a:pPr>
            <a:r>
              <a:rPr lang="en-US" sz="2400" kern="1200" dirty="0">
                <a:solidFill>
                  <a:srgbClr val="000000"/>
                </a:solidFill>
                <a:latin typeface="Arial (Body)"/>
                <a:ea typeface="+mn-ea"/>
                <a:cs typeface="+mn-cs"/>
              </a:rPr>
              <a:t>May be profit or nonprofit; rely on advertising or user donations</a:t>
            </a:r>
          </a:p>
        </p:txBody>
      </p:sp>
    </p:spTree>
    <p:extLst>
      <p:ext uri="{BB962C8B-B14F-4D97-AF65-F5344CB8AC3E}">
        <p14:creationId xmlns:p14="http://schemas.microsoft.com/office/powerpoint/2010/main" val="182452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Types of Social Networks and Their Business Models </a:t>
            </a:r>
            <a:r>
              <a:rPr lang="en-US"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64122"/>
          </a:xfrm>
        </p:spPr>
        <p:txBody>
          <a:bodyPr wrap="square" lIns="91425" tIns="91425" rIns="91425" bIns="91425">
            <a:noAutofit/>
          </a:bodyPr>
          <a:lstStyle/>
          <a:p>
            <a:pPr marL="255651" lvl="0" indent="-255651">
              <a:spcAft>
                <a:spcPct val="0"/>
              </a:spcAft>
              <a:buSzPts val="2400"/>
              <a:tabLst/>
            </a:pPr>
            <a:r>
              <a:rPr lang="en-US" sz="2200" kern="1200" dirty="0">
                <a:solidFill>
                  <a:srgbClr val="000000"/>
                </a:solidFill>
                <a:latin typeface="Arial (Body)"/>
                <a:ea typeface="+mn-ea"/>
                <a:cs typeface="+mn-cs"/>
              </a:rPr>
              <a:t>Interest-based social </a:t>
            </a:r>
            <a:r>
              <a:rPr lang="en-US" sz="2200" kern="1200" dirty="0" smtClean="0">
                <a:solidFill>
                  <a:srgbClr val="000000"/>
                </a:solidFill>
                <a:latin typeface="Arial (Body)"/>
                <a:ea typeface="+mn-ea"/>
                <a:cs typeface="+mn-cs"/>
              </a:rPr>
              <a:t>networks:</a:t>
            </a:r>
            <a:endParaRPr lang="en-US" sz="2200" kern="1200" dirty="0">
              <a:solidFill>
                <a:srgbClr val="000000"/>
              </a:solidFill>
              <a:latin typeface="Arial (Body)"/>
              <a:ea typeface="+mn-ea"/>
              <a:cs typeface="+mn-cs"/>
            </a:endParaRPr>
          </a:p>
          <a:p>
            <a:pPr marL="741553" lvl="1" indent="-284353">
              <a:spcAft>
                <a:spcPct val="0"/>
              </a:spcAft>
              <a:buSzPts val="2400"/>
            </a:pPr>
            <a:r>
              <a:rPr lang="en-US" sz="2200" kern="1200" dirty="0">
                <a:solidFill>
                  <a:srgbClr val="000000"/>
                </a:solidFill>
                <a:latin typeface="Arial (Body)"/>
                <a:ea typeface="+mn-ea"/>
                <a:cs typeface="+mn-cs"/>
              </a:rPr>
              <a:t>Offer focused discussion groups based on shared interest in some specific subject</a:t>
            </a:r>
          </a:p>
          <a:p>
            <a:pPr marL="741553" lvl="1" indent="-284353">
              <a:spcAft>
                <a:spcPct val="0"/>
              </a:spcAft>
              <a:buSzPts val="2400"/>
            </a:pPr>
            <a:r>
              <a:rPr lang="en-US" sz="2200" kern="1200" dirty="0">
                <a:solidFill>
                  <a:srgbClr val="000000"/>
                </a:solidFill>
                <a:latin typeface="Arial (Body)"/>
                <a:ea typeface="+mn-ea"/>
                <a:cs typeface="+mn-cs"/>
              </a:rPr>
              <a:t>Usually advertising supported</a:t>
            </a:r>
          </a:p>
          <a:p>
            <a:pPr marL="255651" lvl="0" indent="-255651">
              <a:spcAft>
                <a:spcPct val="0"/>
              </a:spcAft>
              <a:buSzPts val="2400"/>
              <a:tabLst/>
            </a:pPr>
            <a:r>
              <a:rPr lang="en-US" sz="2200" kern="1200" dirty="0">
                <a:solidFill>
                  <a:srgbClr val="000000"/>
                </a:solidFill>
                <a:latin typeface="Arial (Body)"/>
                <a:ea typeface="+mn-ea"/>
                <a:cs typeface="+mn-cs"/>
              </a:rPr>
              <a:t>Affinity </a:t>
            </a:r>
            <a:r>
              <a:rPr lang="en-US" sz="2200" kern="1200" dirty="0" smtClean="0">
                <a:solidFill>
                  <a:srgbClr val="000000"/>
                </a:solidFill>
                <a:latin typeface="Arial (Body)"/>
                <a:ea typeface="+mn-ea"/>
                <a:cs typeface="+mn-cs"/>
              </a:rPr>
              <a:t>communities:</a:t>
            </a:r>
            <a:endParaRPr lang="en-US" sz="2200" kern="1200" dirty="0">
              <a:solidFill>
                <a:srgbClr val="000000"/>
              </a:solidFill>
              <a:latin typeface="Arial (Body)"/>
              <a:ea typeface="+mn-ea"/>
              <a:cs typeface="+mn-cs"/>
            </a:endParaRPr>
          </a:p>
          <a:p>
            <a:pPr marL="741553" lvl="1" indent="-284353">
              <a:spcAft>
                <a:spcPct val="0"/>
              </a:spcAft>
              <a:buSzPts val="2400"/>
            </a:pPr>
            <a:r>
              <a:rPr lang="en-US" sz="2200" kern="1200" dirty="0">
                <a:solidFill>
                  <a:srgbClr val="000000"/>
                </a:solidFill>
                <a:latin typeface="Arial (Body)"/>
                <a:ea typeface="+mn-ea"/>
                <a:cs typeface="+mn-cs"/>
              </a:rPr>
              <a:t>Offer focused discussion and interaction with other people who share same affinity (self or group identification)</a:t>
            </a:r>
          </a:p>
          <a:p>
            <a:pPr marL="741553" lvl="1" indent="-284353">
              <a:spcAft>
                <a:spcPct val="0"/>
              </a:spcAft>
              <a:buSzPts val="2400"/>
            </a:pPr>
            <a:r>
              <a:rPr lang="en-US" sz="2200" kern="1200" dirty="0">
                <a:solidFill>
                  <a:srgbClr val="000000"/>
                </a:solidFill>
                <a:latin typeface="Arial (Body)"/>
                <a:ea typeface="+mn-ea"/>
                <a:cs typeface="+mn-cs"/>
              </a:rPr>
              <a:t>Advertising and revenues from sales of products</a:t>
            </a:r>
          </a:p>
          <a:p>
            <a:pPr marL="255651" lvl="0" indent="-255651">
              <a:spcAft>
                <a:spcPct val="0"/>
              </a:spcAft>
              <a:buSzPts val="2400"/>
              <a:tabLst/>
            </a:pPr>
            <a:r>
              <a:rPr lang="en-US" sz="2200" kern="1200" dirty="0">
                <a:solidFill>
                  <a:srgbClr val="000000"/>
                </a:solidFill>
                <a:latin typeface="Arial (Body)"/>
                <a:ea typeface="+mn-ea"/>
                <a:cs typeface="+mn-cs"/>
              </a:rPr>
              <a:t>Sponsored </a:t>
            </a:r>
            <a:r>
              <a:rPr lang="en-US" sz="2200" kern="1200" dirty="0" smtClean="0">
                <a:solidFill>
                  <a:srgbClr val="000000"/>
                </a:solidFill>
                <a:latin typeface="Arial (Body)"/>
                <a:ea typeface="+mn-ea"/>
                <a:cs typeface="+mn-cs"/>
              </a:rPr>
              <a:t>communities:</a:t>
            </a:r>
            <a:endParaRPr lang="en-US" sz="2200" kern="1200" dirty="0">
              <a:solidFill>
                <a:srgbClr val="000000"/>
              </a:solidFill>
              <a:latin typeface="Arial (Body)"/>
              <a:ea typeface="+mn-ea"/>
              <a:cs typeface="+mn-cs"/>
            </a:endParaRPr>
          </a:p>
          <a:p>
            <a:pPr marL="741553" lvl="1" indent="-284353">
              <a:spcAft>
                <a:spcPct val="0"/>
              </a:spcAft>
              <a:buSzPts val="2400"/>
            </a:pPr>
            <a:r>
              <a:rPr lang="en-US" sz="2200" kern="1200" dirty="0">
                <a:solidFill>
                  <a:srgbClr val="000000"/>
                </a:solidFill>
                <a:latin typeface="Arial (Body)"/>
                <a:ea typeface="+mn-ea"/>
                <a:cs typeface="+mn-cs"/>
              </a:rPr>
              <a:t>Created by government, nonprofit, or for-profit organizations for purpose of pursuing organizational goals</a:t>
            </a:r>
          </a:p>
        </p:txBody>
      </p:sp>
    </p:spTree>
    <p:extLst>
      <p:ext uri="{BB962C8B-B14F-4D97-AF65-F5344CB8AC3E}">
        <p14:creationId xmlns:p14="http://schemas.microsoft.com/office/powerpoint/2010/main" val="3236472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Social Network Features and Technologies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5498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Algorithms, computer algorithms</a:t>
            </a:r>
          </a:p>
          <a:p>
            <a:pPr marL="741553" lvl="1" indent="-284353">
              <a:spcAft>
                <a:spcPct val="0"/>
              </a:spcAft>
              <a:buSzPts val="2400"/>
            </a:pPr>
            <a:r>
              <a:rPr lang="en-US" sz="2400" kern="1200" dirty="0">
                <a:solidFill>
                  <a:srgbClr val="000000"/>
                </a:solidFill>
                <a:latin typeface="Arial (Body)"/>
                <a:ea typeface="+mn-ea"/>
                <a:cs typeface="+mn-cs"/>
              </a:rPr>
              <a:t>Produce relationship-based content</a:t>
            </a:r>
          </a:p>
          <a:p>
            <a:pPr marL="741553" lvl="1" indent="-284353">
              <a:spcAft>
                <a:spcPct val="0"/>
              </a:spcAft>
              <a:buSzPts val="2400"/>
            </a:pPr>
            <a:r>
              <a:rPr lang="en-US" sz="2400" kern="1200" dirty="0">
                <a:solidFill>
                  <a:srgbClr val="000000"/>
                </a:solidFill>
                <a:latin typeface="Arial (Body)"/>
                <a:ea typeface="+mn-ea"/>
                <a:cs typeface="+mn-cs"/>
              </a:rPr>
              <a:t>Affinity groups</a:t>
            </a:r>
          </a:p>
          <a:p>
            <a:pPr marL="255651" lvl="0" indent="-255651">
              <a:spcAft>
                <a:spcPct val="0"/>
              </a:spcAft>
              <a:buSzPts val="2400"/>
              <a:tabLst/>
            </a:pPr>
            <a:r>
              <a:rPr lang="en-US" sz="2400" kern="1200" dirty="0">
                <a:solidFill>
                  <a:srgbClr val="000000"/>
                </a:solidFill>
                <a:latin typeface="Arial (Body)"/>
                <a:ea typeface="+mn-ea"/>
                <a:cs typeface="+mn-cs"/>
              </a:rPr>
              <a:t>Profiles, Newsfeed, Timeline, Favorites (Like)</a:t>
            </a:r>
          </a:p>
          <a:p>
            <a:pPr marL="255651" lvl="0" indent="-255651">
              <a:spcAft>
                <a:spcPct val="0"/>
              </a:spcAft>
              <a:buSzPts val="2400"/>
              <a:tabLst/>
            </a:pPr>
            <a:r>
              <a:rPr lang="en-US" sz="2400" kern="1200" dirty="0">
                <a:solidFill>
                  <a:srgbClr val="000000"/>
                </a:solidFill>
                <a:latin typeface="Arial (Body)"/>
                <a:ea typeface="+mn-ea"/>
                <a:cs typeface="+mn-cs"/>
              </a:rPr>
              <a:t>Friends networks, Groups, Network </a:t>
            </a:r>
            <a:r>
              <a:rPr lang="en-US" sz="2400" kern="1200" dirty="0" smtClean="0">
                <a:solidFill>
                  <a:srgbClr val="000000"/>
                </a:solidFill>
                <a:latin typeface="Arial (Body)"/>
                <a:ea typeface="+mn-ea"/>
                <a:cs typeface="+mn-cs"/>
              </a:rPr>
              <a:t>discovery</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Games and apps</a:t>
            </a:r>
          </a:p>
          <a:p>
            <a:pPr marL="255651" lvl="0" indent="-255651">
              <a:spcAft>
                <a:spcPct val="0"/>
              </a:spcAft>
              <a:buSzPts val="2400"/>
              <a:tabLst/>
            </a:pPr>
            <a:r>
              <a:rPr lang="en-US" sz="2400" kern="1200" dirty="0">
                <a:solidFill>
                  <a:srgbClr val="000000"/>
                </a:solidFill>
                <a:latin typeface="Arial (Body)"/>
                <a:ea typeface="+mn-ea"/>
                <a:cs typeface="+mn-cs"/>
              </a:rPr>
              <a:t>Instant messaging, Message boards</a:t>
            </a:r>
          </a:p>
          <a:p>
            <a:pPr marL="255651" lvl="0" indent="-255651">
              <a:spcAft>
                <a:spcPct val="0"/>
              </a:spcAft>
              <a:buSzPts val="2400"/>
              <a:tabLst/>
            </a:pPr>
            <a:r>
              <a:rPr lang="en-US" sz="2400" kern="1200" dirty="0">
                <a:solidFill>
                  <a:srgbClr val="000000"/>
                </a:solidFill>
                <a:latin typeface="Arial (Body)"/>
                <a:ea typeface="+mn-ea"/>
                <a:cs typeface="+mn-cs"/>
              </a:rPr>
              <a:t>Storage</a:t>
            </a:r>
          </a:p>
        </p:txBody>
      </p:sp>
    </p:spTree>
    <p:extLst>
      <p:ext uri="{BB962C8B-B14F-4D97-AF65-F5344CB8AC3E}">
        <p14:creationId xmlns:p14="http://schemas.microsoft.com/office/powerpoint/2010/main" val="228944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Insight on Technology: Trapped Inside the Facebook Bubble?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77954"/>
          </a:xfrm>
        </p:spPr>
        <p:txBody>
          <a:bodyPr wrap="square" lIns="91425" tIns="91425" rIns="91425" bIns="91425">
            <a:noAutofit/>
          </a:bodyPr>
          <a:lstStyle/>
          <a:p>
            <a:pPr marL="255651" lvl="0" indent="-255651">
              <a:spcAft>
                <a:spcPct val="0"/>
              </a:spcAft>
              <a:buSzPts val="2400"/>
              <a:tabLst/>
            </a:pPr>
            <a:r>
              <a:rPr lang="en-US" sz="2200" kern="1200" dirty="0">
                <a:solidFill>
                  <a:srgbClr val="000000"/>
                </a:solidFill>
                <a:latin typeface="Arial (Body)"/>
                <a:ea typeface="+mn-ea"/>
                <a:cs typeface="+mn-cs"/>
              </a:rPr>
              <a:t>Class Discussion</a:t>
            </a:r>
          </a:p>
          <a:p>
            <a:pPr marL="741553" lvl="1" indent="-284353">
              <a:spcAft>
                <a:spcPct val="0"/>
              </a:spcAft>
              <a:buSzPts val="2400"/>
            </a:pPr>
            <a:r>
              <a:rPr lang="en-US" altLang="ja-JP" sz="2200" kern="1200" dirty="0">
                <a:solidFill>
                  <a:srgbClr val="000000"/>
                </a:solidFill>
                <a:latin typeface="Arial (Body)"/>
                <a:cs typeface="+mn-cs"/>
              </a:rPr>
              <a:t>How does Facebook’s Trending Topics work? How does the News Feed algorithm work?</a:t>
            </a:r>
          </a:p>
          <a:p>
            <a:pPr marL="741553" lvl="1" indent="-284353">
              <a:spcAft>
                <a:spcPct val="0"/>
              </a:spcAft>
              <a:buSzPts val="2400"/>
            </a:pPr>
            <a:r>
              <a:rPr lang="en-US" altLang="ja-JP" sz="2200" kern="1200" dirty="0">
                <a:solidFill>
                  <a:srgbClr val="000000"/>
                </a:solidFill>
                <a:latin typeface="Arial (Body)"/>
                <a:cs typeface="+mn-cs"/>
              </a:rPr>
              <a:t>Facebook has been described as an echo chamber. What is this, and is this a feature of other social networks?</a:t>
            </a:r>
          </a:p>
          <a:p>
            <a:pPr marL="741553" lvl="1" indent="-284353">
              <a:spcAft>
                <a:spcPct val="0"/>
              </a:spcAft>
              <a:buSzPts val="2400"/>
            </a:pPr>
            <a:r>
              <a:rPr lang="en-US" altLang="ja-JP" sz="2200" kern="1200" dirty="0">
                <a:solidFill>
                  <a:srgbClr val="000000"/>
                </a:solidFill>
                <a:latin typeface="Arial (Body)"/>
                <a:cs typeface="+mn-cs"/>
              </a:rPr>
              <a:t>Should Facebook be held responsible for presenting an equal number of both liberal and conservative opinions?</a:t>
            </a:r>
          </a:p>
          <a:p>
            <a:pPr marL="741553" lvl="1" indent="-284353">
              <a:spcAft>
                <a:spcPct val="0"/>
              </a:spcAft>
              <a:buSzPts val="2400"/>
            </a:pPr>
            <a:r>
              <a:rPr lang="en-US" altLang="ja-JP" sz="2200" kern="1200" dirty="0">
                <a:solidFill>
                  <a:srgbClr val="000000"/>
                </a:solidFill>
                <a:latin typeface="Arial (Body)"/>
                <a:cs typeface="+mn-cs"/>
              </a:rPr>
              <a:t>Should algorithms for presenting news to readers be monitored and adjusted by human editors? Why or why not?</a:t>
            </a:r>
          </a:p>
        </p:txBody>
      </p:sp>
    </p:spTree>
    <p:extLst>
      <p:ext uri="{BB962C8B-B14F-4D97-AF65-F5344CB8AC3E}">
        <p14:creationId xmlns:p14="http://schemas.microsoft.com/office/powerpoint/2010/main" val="197475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Online Auctions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C2C auctions, e.g. eBay</a:t>
            </a:r>
          </a:p>
          <a:p>
            <a:pPr marL="255651" lvl="0" indent="-255651">
              <a:spcAft>
                <a:spcPct val="0"/>
              </a:spcAft>
              <a:buSzPts val="2400"/>
              <a:tabLst/>
            </a:pPr>
            <a:r>
              <a:rPr lang="en-US" sz="2400" kern="1200" dirty="0">
                <a:solidFill>
                  <a:srgbClr val="000000"/>
                </a:solidFill>
                <a:latin typeface="Arial (Body)"/>
                <a:ea typeface="+mn-ea"/>
                <a:cs typeface="+mn-cs"/>
              </a:rPr>
              <a:t>B2C auctions</a:t>
            </a:r>
          </a:p>
          <a:p>
            <a:pPr marL="255651" lvl="0" indent="-255651">
              <a:spcAft>
                <a:spcPct val="0"/>
              </a:spcAft>
              <a:buSzPts val="2400"/>
              <a:tabLst/>
            </a:pPr>
            <a:r>
              <a:rPr lang="en-US" sz="2400" kern="1200" dirty="0">
                <a:solidFill>
                  <a:srgbClr val="000000"/>
                </a:solidFill>
                <a:latin typeface="Arial (Body)"/>
                <a:ea typeface="+mn-ea"/>
                <a:cs typeface="+mn-cs"/>
              </a:rPr>
              <a:t>Several hundred different auction sites in United States alone</a:t>
            </a:r>
          </a:p>
          <a:p>
            <a:pPr marL="255651" lvl="0" indent="-255651">
              <a:spcAft>
                <a:spcPct val="0"/>
              </a:spcAft>
              <a:buSzPts val="2400"/>
              <a:tabLst/>
            </a:pPr>
            <a:r>
              <a:rPr lang="en-US" sz="2400" kern="1200" dirty="0">
                <a:solidFill>
                  <a:srgbClr val="000000"/>
                </a:solidFill>
                <a:latin typeface="Arial (Body)"/>
                <a:ea typeface="+mn-ea"/>
                <a:cs typeface="+mn-cs"/>
              </a:rPr>
              <a:t>Online retail sites are adding auctions</a:t>
            </a:r>
          </a:p>
          <a:p>
            <a:pPr marL="255651" lvl="0" indent="-255651">
              <a:spcAft>
                <a:spcPct val="0"/>
              </a:spcAft>
              <a:buSzPts val="2400"/>
              <a:tabLst/>
            </a:pPr>
            <a:r>
              <a:rPr lang="en-US" sz="2400" kern="1200" dirty="0">
                <a:solidFill>
                  <a:srgbClr val="000000"/>
                </a:solidFill>
                <a:latin typeface="Arial (Body)"/>
                <a:ea typeface="+mn-ea"/>
                <a:cs typeface="+mn-cs"/>
              </a:rPr>
              <a:t>Can be used to</a:t>
            </a:r>
          </a:p>
          <a:p>
            <a:pPr marL="741600" lvl="2" indent="-284400">
              <a:spcAft>
                <a:spcPct val="0"/>
              </a:spcAft>
              <a:buSzPts val="2400"/>
              <a:buFontTx/>
              <a:buChar char="–"/>
            </a:pPr>
            <a:r>
              <a:rPr lang="en-US" sz="2400" kern="1200" dirty="0">
                <a:solidFill>
                  <a:srgbClr val="000000"/>
                </a:solidFill>
                <a:latin typeface="Arial (Body)"/>
                <a:ea typeface="+mn-ea"/>
                <a:cs typeface="+mn-cs"/>
              </a:rPr>
              <a:t>Sell goods and services</a:t>
            </a:r>
          </a:p>
          <a:p>
            <a:pPr marL="741600" lvl="2" indent="-284400">
              <a:spcAft>
                <a:spcPct val="0"/>
              </a:spcAft>
              <a:buSzPts val="2400"/>
              <a:buFontTx/>
              <a:buChar char="–"/>
            </a:pPr>
            <a:r>
              <a:rPr lang="en-US" sz="2400" kern="1200" dirty="0">
                <a:solidFill>
                  <a:srgbClr val="000000"/>
                </a:solidFill>
                <a:latin typeface="Arial (Body)"/>
                <a:ea typeface="+mn-ea"/>
                <a:cs typeface="+mn-cs"/>
              </a:rPr>
              <a:t>Allocate resources</a:t>
            </a:r>
          </a:p>
          <a:p>
            <a:pPr marL="741600" lvl="2" indent="-284400">
              <a:spcAft>
                <a:spcPct val="0"/>
              </a:spcAft>
              <a:buSzPts val="2400"/>
              <a:buFontTx/>
              <a:buChar char="–"/>
            </a:pPr>
            <a:r>
              <a:rPr lang="en-US" sz="2400" kern="1200" dirty="0">
                <a:solidFill>
                  <a:srgbClr val="000000"/>
                </a:solidFill>
                <a:latin typeface="Arial (Body)"/>
                <a:ea typeface="+mn-ea"/>
                <a:cs typeface="+mn-cs"/>
              </a:rPr>
              <a:t>Allocate and bundle resources</a:t>
            </a:r>
          </a:p>
        </p:txBody>
      </p:sp>
    </p:spTree>
    <p:extLst>
      <p:ext uri="{BB962C8B-B14F-4D97-AF65-F5344CB8AC3E}">
        <p14:creationId xmlns:p14="http://schemas.microsoft.com/office/powerpoint/2010/main" val="400456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Benefits of Auctions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spcAft>
                <a:spcPct val="0"/>
              </a:spcAft>
              <a:buSzPts val="2400"/>
              <a:tabLst/>
            </a:pPr>
            <a:r>
              <a:rPr lang="en-US" sz="2400" kern="1200">
                <a:solidFill>
                  <a:srgbClr val="000000"/>
                </a:solidFill>
                <a:latin typeface="Arial (Body)"/>
                <a:ea typeface="+mn-ea"/>
                <a:cs typeface="+mn-cs"/>
              </a:rPr>
              <a:t>Liquidity</a:t>
            </a:r>
          </a:p>
          <a:p>
            <a:pPr marL="255651" lvl="0" indent="-255651">
              <a:spcAft>
                <a:spcPct val="0"/>
              </a:spcAft>
              <a:buSzPts val="2400"/>
              <a:tabLst/>
            </a:pPr>
            <a:r>
              <a:rPr lang="en-US" sz="2400" kern="1200">
                <a:solidFill>
                  <a:srgbClr val="000000"/>
                </a:solidFill>
                <a:latin typeface="Arial (Body)"/>
                <a:ea typeface="+mn-ea"/>
                <a:cs typeface="+mn-cs"/>
              </a:rPr>
              <a:t>Price discovery</a:t>
            </a:r>
          </a:p>
          <a:p>
            <a:pPr marL="255651" lvl="0" indent="-255651">
              <a:spcAft>
                <a:spcPct val="0"/>
              </a:spcAft>
              <a:buSzPts val="2400"/>
              <a:tabLst/>
            </a:pPr>
            <a:r>
              <a:rPr lang="en-US" sz="2400" kern="1200">
                <a:solidFill>
                  <a:srgbClr val="000000"/>
                </a:solidFill>
                <a:latin typeface="Arial (Body)"/>
                <a:ea typeface="+mn-ea"/>
                <a:cs typeface="+mn-cs"/>
              </a:rPr>
              <a:t>Price transparency</a:t>
            </a:r>
          </a:p>
          <a:p>
            <a:pPr marL="255651" lvl="0" indent="-255651">
              <a:spcAft>
                <a:spcPct val="0"/>
              </a:spcAft>
              <a:buSzPts val="2400"/>
              <a:tabLst/>
            </a:pPr>
            <a:r>
              <a:rPr lang="en-US" sz="2400" kern="1200">
                <a:solidFill>
                  <a:srgbClr val="000000"/>
                </a:solidFill>
                <a:latin typeface="Arial (Body)"/>
                <a:ea typeface="+mn-ea"/>
                <a:cs typeface="+mn-cs"/>
              </a:rPr>
              <a:t>Market efficiency</a:t>
            </a:r>
          </a:p>
          <a:p>
            <a:pPr marL="255651" lvl="0" indent="-255651">
              <a:spcAft>
                <a:spcPct val="0"/>
              </a:spcAft>
              <a:buSzPts val="2400"/>
              <a:tabLst/>
            </a:pPr>
            <a:r>
              <a:rPr lang="en-US" sz="2400" kern="1200">
                <a:solidFill>
                  <a:srgbClr val="000000"/>
                </a:solidFill>
                <a:latin typeface="Arial (Body)"/>
                <a:ea typeface="+mn-ea"/>
                <a:cs typeface="+mn-cs"/>
              </a:rPr>
              <a:t>Lower transaction costs</a:t>
            </a:r>
          </a:p>
          <a:p>
            <a:pPr marL="255651" lvl="0" indent="-255651">
              <a:spcAft>
                <a:spcPct val="0"/>
              </a:spcAft>
              <a:buSzPts val="2400"/>
              <a:tabLst/>
            </a:pPr>
            <a:r>
              <a:rPr lang="en-US" sz="2400" kern="1200">
                <a:solidFill>
                  <a:srgbClr val="000000"/>
                </a:solidFill>
                <a:latin typeface="Arial (Body)"/>
                <a:ea typeface="+mn-ea"/>
                <a:cs typeface="+mn-cs"/>
              </a:rPr>
              <a:t>Consumer aggregation</a:t>
            </a:r>
          </a:p>
          <a:p>
            <a:pPr marL="255651" lvl="0" indent="-255651">
              <a:spcAft>
                <a:spcPct val="0"/>
              </a:spcAft>
              <a:buSzPts val="2400"/>
              <a:tabLst/>
            </a:pPr>
            <a:r>
              <a:rPr lang="en-US" sz="2400" kern="1200">
                <a:solidFill>
                  <a:srgbClr val="000000"/>
                </a:solidFill>
                <a:latin typeface="Arial (Body)"/>
                <a:ea typeface="+mn-ea"/>
                <a:cs typeface="+mn-cs"/>
              </a:rPr>
              <a:t>Network effects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1786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Risks and Costs of Auctions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68588"/>
          </a:xfrm>
        </p:spPr>
        <p:txBody>
          <a:bodyPr wrap="square" lIns="91425" tIns="91425" rIns="91425" bIns="91425">
            <a:noAutofit/>
          </a:bodyPr>
          <a:lstStyle/>
          <a:p>
            <a:pPr marL="255651" lvl="0" indent="-255651">
              <a:spcAft>
                <a:spcPct val="0"/>
              </a:spcAft>
              <a:buSzPts val="2400"/>
              <a:tabLst/>
            </a:pPr>
            <a:r>
              <a:rPr lang="en-US" altLang="en-US" sz="2400" kern="1200">
                <a:solidFill>
                  <a:srgbClr val="000000"/>
                </a:solidFill>
                <a:latin typeface="Arial (Body)"/>
                <a:ea typeface="+mn-ea"/>
                <a:cs typeface="+mn-cs"/>
              </a:rPr>
              <a:t>Delayed consumption costs</a:t>
            </a:r>
          </a:p>
          <a:p>
            <a:pPr marL="255651" lvl="0" indent="-255651">
              <a:spcAft>
                <a:spcPct val="0"/>
              </a:spcAft>
              <a:buSzPts val="2400"/>
              <a:tabLst/>
            </a:pPr>
            <a:r>
              <a:rPr lang="en-US" altLang="en-US" sz="2400" kern="1200" dirty="0">
                <a:solidFill>
                  <a:srgbClr val="000000"/>
                </a:solidFill>
                <a:latin typeface="Arial (Body)"/>
                <a:ea typeface="+mn-ea"/>
                <a:cs typeface="+mn-cs"/>
              </a:rPr>
              <a:t>Monitoring costs</a:t>
            </a:r>
          </a:p>
          <a:p>
            <a:pPr marL="741553" lvl="1" indent="-284353">
              <a:spcAft>
                <a:spcPct val="0"/>
              </a:spcAft>
              <a:buSzPts val="2400"/>
            </a:pPr>
            <a:r>
              <a:rPr lang="en-US" altLang="en-US" sz="2400" kern="1200" dirty="0">
                <a:solidFill>
                  <a:srgbClr val="000000"/>
                </a:solidFill>
                <a:latin typeface="Arial (Body)"/>
                <a:ea typeface="+mn-ea"/>
                <a:cs typeface="+mn-cs"/>
              </a:rPr>
              <a:t>Possible solutions include fixed pricing</a:t>
            </a:r>
          </a:p>
          <a:p>
            <a:pPr marL="255651" lvl="0" indent="-255651">
              <a:spcAft>
                <a:spcPct val="0"/>
              </a:spcAft>
              <a:buSzPts val="2400"/>
              <a:tabLst/>
            </a:pPr>
            <a:r>
              <a:rPr lang="en-US" altLang="en-US" sz="2400" kern="1200" dirty="0">
                <a:solidFill>
                  <a:srgbClr val="000000"/>
                </a:solidFill>
                <a:latin typeface="Arial (Body)"/>
                <a:ea typeface="+mn-ea"/>
                <a:cs typeface="+mn-cs"/>
              </a:rPr>
              <a:t>Equipment costs</a:t>
            </a:r>
          </a:p>
          <a:p>
            <a:pPr marL="255651" lvl="0" indent="-255651">
              <a:spcAft>
                <a:spcPct val="0"/>
              </a:spcAft>
              <a:buSzPts val="2400"/>
              <a:tabLst/>
            </a:pPr>
            <a:r>
              <a:rPr lang="en-US" altLang="en-US" sz="2400" kern="1200" dirty="0">
                <a:solidFill>
                  <a:srgbClr val="000000"/>
                </a:solidFill>
                <a:latin typeface="Arial (Body)"/>
                <a:ea typeface="+mn-ea"/>
                <a:cs typeface="+mn-cs"/>
              </a:rPr>
              <a:t>Trust risks</a:t>
            </a:r>
          </a:p>
          <a:p>
            <a:pPr marL="741553" lvl="1" indent="-284353">
              <a:spcAft>
                <a:spcPct val="0"/>
              </a:spcAft>
              <a:buSzPts val="2400"/>
            </a:pPr>
            <a:r>
              <a:rPr lang="en-US" altLang="en-US" sz="2400" kern="1200" dirty="0">
                <a:solidFill>
                  <a:srgbClr val="000000"/>
                </a:solidFill>
                <a:latin typeface="Arial (Body)"/>
                <a:ea typeface="+mn-ea"/>
                <a:cs typeface="+mn-cs"/>
              </a:rPr>
              <a:t>Possible solution—rating systems</a:t>
            </a:r>
          </a:p>
          <a:p>
            <a:pPr marL="255651" lvl="0" indent="-255651">
              <a:spcAft>
                <a:spcPct val="0"/>
              </a:spcAft>
              <a:buSzPts val="2400"/>
              <a:tabLst/>
            </a:pPr>
            <a:r>
              <a:rPr lang="en-US" altLang="en-US" sz="2400" kern="1200" dirty="0">
                <a:solidFill>
                  <a:srgbClr val="000000"/>
                </a:solidFill>
                <a:latin typeface="Arial (Body)"/>
                <a:ea typeface="+mn-ea"/>
                <a:cs typeface="+mn-cs"/>
              </a:rPr>
              <a:t>Fulfillment costs</a:t>
            </a:r>
          </a:p>
          <a:p>
            <a:pPr marL="255651" lvl="0" indent="-255651">
              <a:spcAft>
                <a:spcPct val="0"/>
              </a:spcAft>
              <a:buSzPts val="2400"/>
              <a:tabLst/>
            </a:pPr>
            <a:r>
              <a:rPr lang="en-US" altLang="en-US" sz="2400" kern="1200" dirty="0">
                <a:solidFill>
                  <a:srgbClr val="000000"/>
                </a:solidFill>
                <a:latin typeface="Arial (Body)"/>
                <a:ea typeface="+mn-ea"/>
                <a:cs typeface="+mn-cs"/>
              </a:rPr>
              <a:t>Merchants also face risks; e.g. nonpayment, false bidding, bid rigging, and so on</a:t>
            </a:r>
          </a:p>
        </p:txBody>
      </p:sp>
    </p:spTree>
    <p:extLst>
      <p:ext uri="{BB962C8B-B14F-4D97-AF65-F5344CB8AC3E}">
        <p14:creationId xmlns:p14="http://schemas.microsoft.com/office/powerpoint/2010/main" val="316479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82084" cy="1097279"/>
          </a:xfrm>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Auctions as an E-Commerce Business Model</a:t>
            </a:r>
          </a:p>
        </p:txBody>
      </p:sp>
      <p:sp>
        <p:nvSpPr>
          <p:cNvPr id="3" name="Text Placeholder 2"/>
          <p:cNvSpPr>
            <a:spLocks noGrp="1"/>
          </p:cNvSpPr>
          <p:nvPr>
            <p:ph type="body" idx="1"/>
          </p:nvPr>
        </p:nvSpPr>
        <p:spPr>
          <a:xfrm>
            <a:off x="457200" y="1600200"/>
            <a:ext cx="8229600" cy="3947204"/>
          </a:xfrm>
        </p:spPr>
        <p:txBody>
          <a:bodyPr wrap="square" lIns="91425" tIns="91425" rIns="91425" bIns="91425">
            <a:noAutofit/>
          </a:bodyPr>
          <a:lstStyle/>
          <a:p>
            <a:pPr marL="255651" lvl="0" indent="-255651">
              <a:spcAft>
                <a:spcPct val="0"/>
              </a:spcAft>
              <a:buSzPts val="2400"/>
              <a:tabLst/>
            </a:pPr>
            <a:r>
              <a:rPr lang="en-US" sz="2400" kern="1200">
                <a:solidFill>
                  <a:srgbClr val="000000"/>
                </a:solidFill>
                <a:latin typeface="Arial (Body)"/>
                <a:ea typeface="+mn-ea"/>
                <a:cs typeface="+mn-cs"/>
              </a:rPr>
              <a:t>No inventory</a:t>
            </a:r>
          </a:p>
          <a:p>
            <a:pPr marL="255651" lvl="0" indent="-255651">
              <a:spcAft>
                <a:spcPct val="0"/>
              </a:spcAft>
              <a:buSzPts val="2400"/>
              <a:tabLst/>
            </a:pPr>
            <a:r>
              <a:rPr lang="en-US" sz="2400" kern="1200">
                <a:solidFill>
                  <a:srgbClr val="000000"/>
                </a:solidFill>
                <a:latin typeface="Arial (Body)"/>
                <a:ea typeface="+mn-ea"/>
                <a:cs typeface="+mn-cs"/>
              </a:rPr>
              <a:t>No fulfillment activities</a:t>
            </a:r>
          </a:p>
          <a:p>
            <a:pPr marL="741553" lvl="1" indent="-284353">
              <a:spcAft>
                <a:spcPct val="0"/>
              </a:spcAft>
              <a:buSzPts val="2400"/>
            </a:pPr>
            <a:r>
              <a:rPr lang="en-US" sz="2400" kern="1200">
                <a:solidFill>
                  <a:srgbClr val="000000"/>
                </a:solidFill>
                <a:latin typeface="Arial (Body)"/>
                <a:ea typeface="+mn-ea"/>
                <a:cs typeface="+mn-cs"/>
              </a:rPr>
              <a:t>No warehouses, shipping, or logistical facilities</a:t>
            </a:r>
          </a:p>
          <a:p>
            <a:pPr marL="255651" lvl="0" indent="-255651">
              <a:spcAft>
                <a:spcPct val="0"/>
              </a:spcAft>
              <a:buSzPts val="2400"/>
              <a:tabLst/>
            </a:pPr>
            <a:r>
              <a:rPr lang="en-US" sz="2400" kern="1200">
                <a:solidFill>
                  <a:srgbClr val="000000"/>
                </a:solidFill>
                <a:latin typeface="Arial (Body)"/>
                <a:ea typeface="+mn-ea"/>
                <a:cs typeface="+mn-cs"/>
              </a:rPr>
              <a:t>eBay makes money from every stage in auction cycle</a:t>
            </a:r>
          </a:p>
          <a:p>
            <a:pPr marL="741553" lvl="1" indent="-284353">
              <a:spcAft>
                <a:spcPct val="0"/>
              </a:spcAft>
              <a:buSzPts val="2400"/>
            </a:pPr>
            <a:r>
              <a:rPr lang="en-US" sz="2400" kern="1200">
                <a:solidFill>
                  <a:srgbClr val="000000"/>
                </a:solidFill>
                <a:latin typeface="Arial (Body)"/>
                <a:ea typeface="+mn-ea"/>
                <a:cs typeface="+mn-cs"/>
              </a:rPr>
              <a:t>Transaction fees, listing fees, financial services fees, advertising or placement fees</a:t>
            </a:r>
          </a:p>
          <a:p>
            <a:pPr marL="255651" lvl="0" indent="-255651">
              <a:spcAft>
                <a:spcPct val="0"/>
              </a:spcAft>
              <a:buSzPts val="2400"/>
              <a:tabLst/>
            </a:pPr>
            <a:r>
              <a:rPr lang="en-US" sz="2400" kern="1200">
                <a:solidFill>
                  <a:srgbClr val="000000"/>
                </a:solidFill>
                <a:latin typeface="Arial (Body)"/>
                <a:ea typeface="+mn-ea"/>
                <a:cs typeface="+mn-cs"/>
              </a:rPr>
              <a:t>Difficulty in establishing audience</a:t>
            </a:r>
          </a:p>
          <a:p>
            <a:pPr marL="741553" lvl="1" indent="-284353">
              <a:spcAft>
                <a:spcPct val="0"/>
              </a:spcAft>
              <a:buSzPts val="2400"/>
            </a:pPr>
            <a:r>
              <a:rPr lang="en-US" sz="2400" kern="1200">
                <a:solidFill>
                  <a:srgbClr val="000000"/>
                </a:solidFill>
                <a:latin typeface="Arial (Body)"/>
                <a:ea typeface="+mn-ea"/>
                <a:cs typeface="+mn-cs"/>
              </a:rPr>
              <a:t>eBay dominates online auction market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5524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Types of Auctions </a:t>
            </a:r>
            <a:r>
              <a:rPr lang="en-US" sz="2000" b="0" kern="120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746009"/>
          </a:xfrm>
        </p:spPr>
        <p:txBody>
          <a:bodyPr wrap="square" lIns="91425" tIns="91425" rIns="91425" bIns="91425">
            <a:noAutofit/>
          </a:bodyPr>
          <a:lstStyle/>
          <a:p>
            <a:pPr marL="255651" lvl="0" indent="-255651">
              <a:spcAft>
                <a:spcPct val="0"/>
              </a:spcAft>
              <a:buSzPts val="2400"/>
              <a:tabLst/>
            </a:pPr>
            <a:r>
              <a:rPr lang="en-US" sz="2200" kern="1200" dirty="0">
                <a:solidFill>
                  <a:srgbClr val="000000"/>
                </a:solidFill>
                <a:latin typeface="Arial (Body)"/>
                <a:ea typeface="+mn-ea"/>
                <a:cs typeface="+mn-cs"/>
              </a:rPr>
              <a:t>English auction:</a:t>
            </a:r>
          </a:p>
          <a:p>
            <a:pPr marL="741553" lvl="1" indent="-284353">
              <a:spcAft>
                <a:spcPct val="0"/>
              </a:spcAft>
              <a:buSzPts val="2400"/>
            </a:pPr>
            <a:r>
              <a:rPr lang="en-US" sz="2200" kern="1200" dirty="0">
                <a:solidFill>
                  <a:srgbClr val="000000"/>
                </a:solidFill>
                <a:latin typeface="Arial (Body)"/>
                <a:ea typeface="+mn-ea"/>
                <a:cs typeface="+mn-cs"/>
              </a:rPr>
              <a:t>Single item up for sale to single seller</a:t>
            </a:r>
          </a:p>
          <a:p>
            <a:pPr marL="741553" lvl="1" indent="-284353">
              <a:spcAft>
                <a:spcPct val="0"/>
              </a:spcAft>
              <a:buSzPts val="2400"/>
            </a:pPr>
            <a:r>
              <a:rPr lang="en-US" sz="2200" kern="1200" dirty="0">
                <a:solidFill>
                  <a:srgbClr val="000000"/>
                </a:solidFill>
                <a:latin typeface="Arial (Body)"/>
                <a:ea typeface="+mn-ea"/>
                <a:cs typeface="+mn-cs"/>
              </a:rPr>
              <a:t>Highest bidder wins</a:t>
            </a:r>
          </a:p>
          <a:p>
            <a:pPr marL="255651" lvl="0" indent="-255651">
              <a:spcAft>
                <a:spcPct val="0"/>
              </a:spcAft>
              <a:buSzPts val="2400"/>
              <a:tabLst/>
            </a:pPr>
            <a:r>
              <a:rPr lang="en-US" sz="2200" kern="1200" dirty="0">
                <a:solidFill>
                  <a:srgbClr val="000000"/>
                </a:solidFill>
                <a:latin typeface="Arial (Body)"/>
                <a:ea typeface="+mn-ea"/>
                <a:cs typeface="+mn-cs"/>
              </a:rPr>
              <a:t>Dutch Internet auction:</a:t>
            </a:r>
          </a:p>
          <a:p>
            <a:pPr marL="741553" lvl="1" indent="-284353">
              <a:spcAft>
                <a:spcPct val="0"/>
              </a:spcAft>
              <a:buSzPts val="2400"/>
            </a:pPr>
            <a:r>
              <a:rPr lang="en-US" sz="2200" kern="1200" dirty="0">
                <a:solidFill>
                  <a:srgbClr val="000000"/>
                </a:solidFill>
                <a:latin typeface="Arial (Body)"/>
                <a:ea typeface="+mn-ea"/>
                <a:cs typeface="+mn-cs"/>
              </a:rPr>
              <a:t>Public ascending price, multiple units</a:t>
            </a:r>
          </a:p>
          <a:p>
            <a:pPr marL="741553" lvl="1" indent="-284353">
              <a:spcAft>
                <a:spcPct val="0"/>
              </a:spcAft>
              <a:buSzPts val="2400"/>
            </a:pPr>
            <a:r>
              <a:rPr lang="en-US" sz="2200" kern="1200" dirty="0">
                <a:solidFill>
                  <a:srgbClr val="000000"/>
                </a:solidFill>
                <a:latin typeface="Arial (Body)"/>
                <a:ea typeface="+mn-ea"/>
                <a:cs typeface="+mn-cs"/>
              </a:rPr>
              <a:t>Final price is lowest successful bid, which sets price for all higher bidders</a:t>
            </a:r>
          </a:p>
          <a:p>
            <a:pPr marL="255651" lvl="0" indent="-255651">
              <a:spcAft>
                <a:spcPct val="0"/>
              </a:spcAft>
              <a:buSzPts val="2400"/>
              <a:tabLst/>
            </a:pPr>
            <a:r>
              <a:rPr lang="en-US" sz="2200" kern="1200" dirty="0">
                <a:solidFill>
                  <a:srgbClr val="000000"/>
                </a:solidFill>
                <a:latin typeface="Arial (Body)"/>
                <a:ea typeface="+mn-ea"/>
                <a:cs typeface="+mn-cs"/>
              </a:rPr>
              <a:t>Penny (bidding fee) auction</a:t>
            </a:r>
          </a:p>
          <a:p>
            <a:pPr marL="741553" lvl="1" indent="-284353">
              <a:spcAft>
                <a:spcPct val="0"/>
              </a:spcAft>
              <a:buSzPts val="2400"/>
            </a:pPr>
            <a:r>
              <a:rPr lang="en-US" sz="2200" kern="1200" dirty="0">
                <a:solidFill>
                  <a:srgbClr val="000000"/>
                </a:solidFill>
                <a:latin typeface="Arial (Body)"/>
                <a:ea typeface="+mn-ea"/>
                <a:cs typeface="+mn-cs"/>
              </a:rPr>
              <a:t>Must purchase bids ahead of time</a:t>
            </a:r>
          </a:p>
          <a:p>
            <a:pPr marL="741553" lvl="1" indent="-284353">
              <a:spcAft>
                <a:spcPct val="0"/>
              </a:spcAft>
              <a:buSzPts val="2400"/>
            </a:pPr>
            <a:r>
              <a:rPr lang="en-US" sz="2200" kern="1200" dirty="0">
                <a:solidFill>
                  <a:srgbClr val="000000"/>
                </a:solidFill>
                <a:latin typeface="Arial (Body)"/>
                <a:ea typeface="+mn-ea"/>
                <a:cs typeface="+mn-cs"/>
              </a:rPr>
              <a:t>Items owned by the site</a:t>
            </a:r>
          </a:p>
          <a:p>
            <a:pPr marL="741553" lvl="1" indent="-284353">
              <a:spcAft>
                <a:spcPct val="0"/>
              </a:spcAft>
              <a:buSzPts val="2400"/>
            </a:pPr>
            <a:r>
              <a:rPr lang="en-US" sz="2200" kern="1200" dirty="0">
                <a:solidFill>
                  <a:srgbClr val="000000"/>
                </a:solidFill>
                <a:latin typeface="Arial (Body)"/>
                <a:ea typeface="+mn-ea"/>
                <a:cs typeface="+mn-cs"/>
              </a:rPr>
              <a:t>Timed auction; last and highest bidder wins</a:t>
            </a:r>
          </a:p>
        </p:txBody>
      </p:sp>
    </p:spTree>
    <p:extLst>
      <p:ext uri="{BB962C8B-B14F-4D97-AF65-F5344CB8AC3E}">
        <p14:creationId xmlns:p14="http://schemas.microsoft.com/office/powerpoint/2010/main" val="392487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3154679"/>
          </a:xfrm>
        </p:spPr>
        <p:txBody>
          <a:bodyPr wrap="square" lIns="91425" tIns="91425" rIns="91425" bIns="91425">
            <a:noAutofit/>
          </a:bodyPr>
          <a:lstStyle/>
          <a:p>
            <a:pPr marL="0" lvl="0" indent="0">
              <a:spcAft>
                <a:spcPct val="0"/>
              </a:spcAft>
              <a:buSzPts val="2400"/>
              <a:buNone/>
            </a:pPr>
            <a:r>
              <a:rPr lang="en-US" sz="2400" b="1" kern="1200" dirty="0">
                <a:solidFill>
                  <a:schemeClr val="tx2"/>
                </a:solidFill>
                <a:latin typeface="Arial (Body)"/>
                <a:ea typeface="+mn-ea"/>
                <a:cs typeface="+mn-cs"/>
              </a:rPr>
              <a:t>11.1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the different types of social networks and online communities and their business models.</a:t>
            </a:r>
          </a:p>
          <a:p>
            <a:pPr marL="0" lvl="0" indent="0">
              <a:spcAft>
                <a:spcPct val="0"/>
              </a:spcAft>
              <a:buSzPts val="2400"/>
              <a:buNone/>
            </a:pPr>
            <a:r>
              <a:rPr lang="en-US" sz="2400" b="1" kern="1200" dirty="0">
                <a:solidFill>
                  <a:schemeClr val="tx2"/>
                </a:solidFill>
                <a:latin typeface="Arial (Body)"/>
                <a:ea typeface="+mn-ea"/>
                <a:cs typeface="+mn-cs"/>
              </a:rPr>
              <a:t>11.2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the major types of auctions, their benefits and costs, how they operate, when to use them, and the potential for auction abuse and fraud.</a:t>
            </a:r>
          </a:p>
          <a:p>
            <a:pPr marL="0" lvl="0" indent="0">
              <a:spcAft>
                <a:spcPct val="0"/>
              </a:spcAft>
              <a:buSzPts val="2400"/>
              <a:buNone/>
            </a:pPr>
            <a:r>
              <a:rPr lang="en-US" sz="2400" b="1" kern="1200" dirty="0">
                <a:solidFill>
                  <a:schemeClr val="tx2"/>
                </a:solidFill>
                <a:latin typeface="Arial (Body)"/>
                <a:ea typeface="+mn-ea"/>
                <a:cs typeface="+mn-cs"/>
              </a:rPr>
              <a:t>11.3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Describe the major types of Internet portals and their business models.</a:t>
            </a:r>
          </a:p>
        </p:txBody>
      </p:sp>
    </p:spTree>
    <p:extLst>
      <p:ext uri="{BB962C8B-B14F-4D97-AF65-F5344CB8AC3E}">
        <p14:creationId xmlns:p14="http://schemas.microsoft.com/office/powerpoint/2010/main" val="383178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Types of Auctions </a:t>
            </a:r>
            <a:r>
              <a:rPr lang="en-US" sz="2000" b="0" kern="120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17209"/>
          </a:xfrm>
        </p:spPr>
        <p:txBody>
          <a:bodyPr wrap="square" lIns="91425" tIns="91425" rIns="91425" bIns="91425">
            <a:noAutofit/>
          </a:bodyPr>
          <a:lstStyle/>
          <a:p>
            <a:pPr marL="255651" lvl="0" indent="-255651">
              <a:spcAft>
                <a:spcPct val="0"/>
              </a:spcAft>
              <a:buSzPts val="2400"/>
              <a:tabLst/>
            </a:pPr>
            <a:r>
              <a:rPr lang="en-US" sz="2200" kern="1200" dirty="0">
                <a:solidFill>
                  <a:srgbClr val="000000"/>
                </a:solidFill>
                <a:latin typeface="Arial (Body)"/>
                <a:ea typeface="+mn-ea"/>
                <a:cs typeface="+mn-cs"/>
              </a:rPr>
              <a:t>Name Your Own Price Auction</a:t>
            </a:r>
          </a:p>
          <a:p>
            <a:pPr marL="741553" lvl="1" indent="-284353">
              <a:spcAft>
                <a:spcPct val="0"/>
              </a:spcAft>
              <a:buSzPts val="2400"/>
            </a:pPr>
            <a:r>
              <a:rPr lang="en-US" sz="2200" kern="1200" dirty="0">
                <a:solidFill>
                  <a:srgbClr val="000000"/>
                </a:solidFill>
                <a:latin typeface="Arial (Body)"/>
                <a:ea typeface="+mn-ea"/>
                <a:cs typeface="+mn-cs"/>
              </a:rPr>
              <a:t>Users specify what they are willing to pay for goods or services and multiple providers bid for their business</a:t>
            </a:r>
          </a:p>
          <a:p>
            <a:pPr marL="741553" lvl="1" indent="-284353">
              <a:spcAft>
                <a:spcPct val="0"/>
              </a:spcAft>
              <a:buSzPts val="2400"/>
            </a:pPr>
            <a:r>
              <a:rPr lang="en-US" sz="2200" kern="1200" dirty="0">
                <a:solidFill>
                  <a:srgbClr val="000000"/>
                </a:solidFill>
                <a:latin typeface="Arial (Body)"/>
                <a:ea typeface="+mn-ea"/>
                <a:cs typeface="+mn-cs"/>
              </a:rPr>
              <a:t>Prices do not descend and are fixed</a:t>
            </a:r>
          </a:p>
          <a:p>
            <a:pPr marL="1144778" lvl="2" indent="-230378">
              <a:spcAft>
                <a:spcPct val="0"/>
              </a:spcAft>
              <a:buSzPts val="2400"/>
            </a:pPr>
            <a:r>
              <a:rPr lang="en-US" sz="2200" kern="1200" dirty="0">
                <a:solidFill>
                  <a:srgbClr val="000000"/>
                </a:solidFill>
                <a:latin typeface="Arial (Body)"/>
                <a:ea typeface="+mn-ea"/>
                <a:cs typeface="+mn-cs"/>
              </a:rPr>
              <a:t>Consumer offer is commitment to buy at that price</a:t>
            </a:r>
          </a:p>
          <a:p>
            <a:pPr marL="741553" lvl="1" indent="-284353">
              <a:spcAft>
                <a:spcPct val="0"/>
              </a:spcAft>
              <a:buSzPts val="2400"/>
            </a:pPr>
            <a:r>
              <a:rPr lang="en-US" sz="2200" kern="1200" dirty="0">
                <a:solidFill>
                  <a:srgbClr val="000000"/>
                </a:solidFill>
                <a:latin typeface="Arial (Body)"/>
                <a:ea typeface="+mn-ea"/>
                <a:cs typeface="+mn-cs"/>
              </a:rPr>
              <a:t>Enables sellers to unload unsold excess capacity</a:t>
            </a:r>
          </a:p>
          <a:p>
            <a:pPr marL="741553" lvl="1" indent="-284353">
              <a:spcAft>
                <a:spcPct val="0"/>
              </a:spcAft>
              <a:buSzPts val="2400"/>
            </a:pPr>
            <a:r>
              <a:rPr lang="en-US" sz="2200" kern="1200" dirty="0">
                <a:solidFill>
                  <a:srgbClr val="000000"/>
                </a:solidFill>
                <a:latin typeface="Arial (Body)"/>
                <a:ea typeface="+mn-ea"/>
                <a:cs typeface="+mn-cs"/>
              </a:rPr>
              <a:t>Example: Priceline</a:t>
            </a:r>
          </a:p>
        </p:txBody>
      </p:sp>
    </p:spTree>
    <p:extLst>
      <p:ext uri="{BB962C8B-B14F-4D97-AF65-F5344CB8AC3E}">
        <p14:creationId xmlns:p14="http://schemas.microsoft.com/office/powerpoint/2010/main" val="390827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Table 11.6: Factors to Consider When Choosing Auctions</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5" name="Table1"/>
          <p:cNvGraphicFramePr>
            <a:graphicFrameLocks/>
          </p:cNvGraphicFramePr>
          <p:nvPr>
            <p:extLst>
              <p:ext uri="{D42A27DB-BD31-4B8C-83A1-F6EECF244321}">
                <p14:modId xmlns:p14="http://schemas.microsoft.com/office/powerpoint/2010/main" val="666775053"/>
              </p:ext>
            </p:extLst>
          </p:nvPr>
        </p:nvGraphicFramePr>
        <p:xfrm>
          <a:off x="457199" y="1736680"/>
          <a:ext cx="8229601" cy="4079240"/>
        </p:xfrm>
        <a:graphic>
          <a:graphicData uri="http://schemas.openxmlformats.org/drawingml/2006/table">
            <a:tbl>
              <a:tblPr firstRow="1" bandRow="1">
                <a:tableStyleId>{3B4B98B0-60AC-42C2-AFA5-B58CD77FA1E5}</a:tableStyleId>
              </a:tblPr>
              <a:tblGrid>
                <a:gridCol w="3425794">
                  <a:extLst>
                    <a:ext uri="{9D8B030D-6E8A-4147-A177-3AD203B41FA5}">
                      <a16:colId xmlns:a16="http://schemas.microsoft.com/office/drawing/2014/main" val="20000"/>
                    </a:ext>
                  </a:extLst>
                </a:gridCol>
                <a:gridCol w="4803807">
                  <a:extLst>
                    <a:ext uri="{9D8B030D-6E8A-4147-A177-3AD203B41FA5}">
                      <a16:colId xmlns:a16="http://schemas.microsoft.com/office/drawing/2014/main" val="20001"/>
                    </a:ext>
                  </a:extLst>
                </a:gridCol>
              </a:tblGrid>
              <a:tr h="370840">
                <a:tc>
                  <a:txBody>
                    <a:bodyPr/>
                    <a:lstStyle/>
                    <a:p>
                      <a:r>
                        <a:rPr lang="en-US" sz="1800" dirty="0" smtClean="0"/>
                        <a:t>Considerations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Description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US" sz="1800" dirty="0" smtClean="0"/>
                        <a:t>Type of product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Rare, unique,</a:t>
                      </a:r>
                      <a:r>
                        <a:rPr lang="en-US" sz="1800" baseline="0" dirty="0" smtClean="0"/>
                        <a:t> commodity, perishable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US" sz="1800" dirty="0" smtClean="0"/>
                        <a:t>Stage of product lif</a:t>
                      </a:r>
                      <a:r>
                        <a:rPr lang="en-US" sz="1800" baseline="0" dirty="0" smtClean="0"/>
                        <a:t>e cycle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Early, mature, late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US" sz="1800" dirty="0" smtClean="0"/>
                        <a:t>Channel-management</a:t>
                      </a:r>
                      <a:r>
                        <a:rPr lang="en-US" sz="1800" baseline="0" dirty="0" smtClean="0"/>
                        <a:t> issues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Conflict with retail</a:t>
                      </a:r>
                      <a:r>
                        <a:rPr lang="en-US" sz="1800" baseline="0" dirty="0" smtClean="0"/>
                        <a:t> distributors; differentiation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lang="en-US" sz="1800" dirty="0" smtClean="0"/>
                        <a:t>Type of auction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Seller v</a:t>
                      </a:r>
                      <a:r>
                        <a:rPr lang="en-US" sz="100" dirty="0" smtClean="0">
                          <a:solidFill>
                            <a:schemeClr val="bg1"/>
                          </a:solidFill>
                        </a:rPr>
                        <a:t>ersu</a:t>
                      </a:r>
                      <a:r>
                        <a:rPr lang="en-US" sz="1800" dirty="0" smtClean="0"/>
                        <a:t>s. buyer bias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r>
                        <a:rPr lang="en-US" sz="1800" dirty="0" smtClean="0"/>
                        <a:t>Initial</a:t>
                      </a:r>
                      <a:r>
                        <a:rPr lang="en-US" sz="1800" baseline="0" dirty="0" smtClean="0"/>
                        <a:t> pricing</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Low v</a:t>
                      </a:r>
                      <a:r>
                        <a:rPr lang="en-US" sz="100" dirty="0" smtClean="0">
                          <a:solidFill>
                            <a:schemeClr val="bg1"/>
                          </a:solidFill>
                        </a:rPr>
                        <a:t>ersu</a:t>
                      </a:r>
                      <a:r>
                        <a:rPr lang="en-US" sz="1800" dirty="0" smtClean="0"/>
                        <a:t>s. high</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r>
                        <a:rPr lang="en-US" sz="1800" dirty="0" smtClean="0"/>
                        <a:t>Bid increment amounts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Low v</a:t>
                      </a:r>
                      <a:r>
                        <a:rPr lang="en-US" sz="100" dirty="0" smtClean="0">
                          <a:solidFill>
                            <a:schemeClr val="bg1"/>
                          </a:solidFill>
                        </a:rPr>
                        <a:t>ersu</a:t>
                      </a:r>
                      <a:r>
                        <a:rPr lang="en-US" sz="1800" dirty="0" smtClean="0"/>
                        <a:t>s. high</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a:txBody>
                    <a:bodyPr/>
                    <a:lstStyle/>
                    <a:p>
                      <a:r>
                        <a:rPr lang="en-US" sz="1800" dirty="0" smtClean="0"/>
                        <a:t>Auction length</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Short v</a:t>
                      </a:r>
                      <a:r>
                        <a:rPr lang="en-US" sz="100" dirty="0" smtClean="0">
                          <a:solidFill>
                            <a:schemeClr val="bg1"/>
                          </a:solidFill>
                        </a:rPr>
                        <a:t>ersu</a:t>
                      </a:r>
                      <a:r>
                        <a:rPr lang="en-US" sz="1800" dirty="0" smtClean="0"/>
                        <a:t>s.</a:t>
                      </a:r>
                      <a:r>
                        <a:rPr lang="en-US" sz="1800" baseline="0" dirty="0" smtClean="0"/>
                        <a:t> long</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0840">
                <a:tc>
                  <a:txBody>
                    <a:bodyPr/>
                    <a:lstStyle/>
                    <a:p>
                      <a:r>
                        <a:rPr lang="en-US" sz="1800" dirty="0" smtClean="0"/>
                        <a:t>Number</a:t>
                      </a:r>
                      <a:r>
                        <a:rPr lang="en-US" sz="1800" baseline="0" dirty="0" smtClean="0"/>
                        <a:t> of items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Single v</a:t>
                      </a:r>
                      <a:r>
                        <a:rPr lang="en-US" sz="100" dirty="0" smtClean="0">
                          <a:solidFill>
                            <a:schemeClr val="bg1"/>
                          </a:solidFill>
                        </a:rPr>
                        <a:t>ersu</a:t>
                      </a:r>
                      <a:r>
                        <a:rPr lang="en-US" sz="1800" dirty="0" smtClean="0"/>
                        <a:t>s. multiple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70840">
                <a:tc>
                  <a:txBody>
                    <a:bodyPr/>
                    <a:lstStyle/>
                    <a:p>
                      <a:r>
                        <a:rPr lang="en-US" sz="1800" dirty="0" smtClean="0"/>
                        <a:t>Price-allocation rule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Uniform</a:t>
                      </a:r>
                      <a:r>
                        <a:rPr lang="en-US" sz="1800" baseline="0" dirty="0" smtClean="0"/>
                        <a:t> v</a:t>
                      </a:r>
                      <a:r>
                        <a:rPr lang="en-US" sz="100" baseline="0" dirty="0" smtClean="0">
                          <a:solidFill>
                            <a:schemeClr val="bg1"/>
                          </a:solidFill>
                        </a:rPr>
                        <a:t>ersu</a:t>
                      </a:r>
                      <a:r>
                        <a:rPr lang="en-US" sz="1800" baseline="0" dirty="0" smtClean="0"/>
                        <a:t>s. discriminatory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70840">
                <a:tc>
                  <a:txBody>
                    <a:bodyPr/>
                    <a:lstStyle/>
                    <a:p>
                      <a:r>
                        <a:rPr lang="en-US" sz="1800" dirty="0" smtClean="0"/>
                        <a:t>Information sharing</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smtClean="0"/>
                        <a:t>Closed v</a:t>
                      </a:r>
                      <a:r>
                        <a:rPr lang="en-US" sz="100" dirty="0" smtClean="0">
                          <a:solidFill>
                            <a:schemeClr val="bg1"/>
                          </a:solidFill>
                        </a:rPr>
                        <a:t>ersu</a:t>
                      </a:r>
                      <a:r>
                        <a:rPr lang="en-US" sz="1800" dirty="0" smtClean="0"/>
                        <a:t>s. open bidding</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13715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Auction Prices: Are They the Lowest?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39564"/>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Auction prices not necessarily the lowest</a:t>
            </a:r>
          </a:p>
          <a:p>
            <a:pPr marL="255651" lvl="0" indent="-255651">
              <a:spcAft>
                <a:spcPct val="0"/>
              </a:spcAft>
              <a:buSzPts val="2400"/>
              <a:tabLst/>
            </a:pPr>
            <a:r>
              <a:rPr lang="en-US" altLang="en-US" sz="2400" kern="1200" dirty="0">
                <a:solidFill>
                  <a:srgbClr val="000000"/>
                </a:solidFill>
                <a:latin typeface="Arial (Body)"/>
                <a:ea typeface="+mn-ea"/>
                <a:cs typeface="+mn-cs"/>
              </a:rPr>
              <a:t>Auctions are social events</a:t>
            </a:r>
          </a:p>
          <a:p>
            <a:pPr marL="255651" lvl="0" indent="-255651">
              <a:spcAft>
                <a:spcPct val="0"/>
              </a:spcAft>
              <a:buSzPts val="2400"/>
              <a:tabLst/>
            </a:pPr>
            <a:r>
              <a:rPr lang="en-US" altLang="en-US" sz="2400" kern="1200" dirty="0">
                <a:solidFill>
                  <a:srgbClr val="000000"/>
                </a:solidFill>
                <a:latin typeface="Arial (Body)"/>
                <a:ea typeface="+mn-ea"/>
                <a:cs typeface="+mn-cs"/>
              </a:rPr>
              <a:t>Herd behavior</a:t>
            </a:r>
          </a:p>
          <a:p>
            <a:pPr marL="255651" lvl="0" indent="-255651">
              <a:spcAft>
                <a:spcPct val="0"/>
              </a:spcAft>
              <a:buSzPts val="2400"/>
              <a:tabLst/>
            </a:pPr>
            <a:r>
              <a:rPr lang="en-US" altLang="en-US" sz="2400" kern="1200" dirty="0">
                <a:solidFill>
                  <a:srgbClr val="000000"/>
                </a:solidFill>
                <a:latin typeface="Arial (Body)"/>
                <a:ea typeface="+mn-ea"/>
                <a:cs typeface="+mn-cs"/>
              </a:rPr>
              <a:t>Unintended results:</a:t>
            </a:r>
          </a:p>
          <a:p>
            <a:pPr marL="741553" lvl="1" indent="-284353">
              <a:spcAft>
                <a:spcPct val="0"/>
              </a:spcAft>
              <a:buSzPts val="2400"/>
            </a:pPr>
            <a:r>
              <a:rPr lang="en-US" altLang="en-US" sz="2400" kern="1200" dirty="0">
                <a:solidFill>
                  <a:srgbClr val="000000"/>
                </a:solidFill>
                <a:latin typeface="Arial (Body)"/>
                <a:ea typeface="+mn-ea"/>
                <a:cs typeface="+mn-cs"/>
              </a:rPr>
              <a:t>Winner’</a:t>
            </a:r>
            <a:r>
              <a:rPr lang="en-US" altLang="ja-JP" sz="2400" kern="1200" dirty="0">
                <a:solidFill>
                  <a:srgbClr val="000000"/>
                </a:solidFill>
                <a:latin typeface="Arial (Body)"/>
                <a:cs typeface="+mn-cs"/>
              </a:rPr>
              <a:t>s regret</a:t>
            </a:r>
          </a:p>
          <a:p>
            <a:pPr marL="741553" lvl="1" indent="-284353">
              <a:spcAft>
                <a:spcPct val="0"/>
              </a:spcAft>
              <a:buSzPts val="2400"/>
            </a:pPr>
            <a:r>
              <a:rPr lang="en-US" altLang="en-US" sz="2400" kern="1200" dirty="0">
                <a:solidFill>
                  <a:srgbClr val="000000"/>
                </a:solidFill>
                <a:latin typeface="Arial (Body)"/>
                <a:ea typeface="+mn-ea"/>
                <a:cs typeface="+mn-cs"/>
              </a:rPr>
              <a:t>Seller’</a:t>
            </a:r>
            <a:r>
              <a:rPr lang="en-US" altLang="ja-JP" sz="2400" kern="1200" dirty="0">
                <a:solidFill>
                  <a:srgbClr val="000000"/>
                </a:solidFill>
                <a:latin typeface="Arial (Body)"/>
                <a:cs typeface="+mn-cs"/>
              </a:rPr>
              <a:t>s lament</a:t>
            </a:r>
          </a:p>
          <a:p>
            <a:pPr marL="741553" lvl="1" indent="-284353">
              <a:spcAft>
                <a:spcPct val="0"/>
              </a:spcAft>
              <a:buSzPts val="2400"/>
            </a:pPr>
            <a:r>
              <a:rPr lang="en-US" altLang="en-US" sz="2400" kern="1200" dirty="0">
                <a:solidFill>
                  <a:srgbClr val="000000"/>
                </a:solidFill>
                <a:latin typeface="Arial (Body)"/>
                <a:ea typeface="+mn-ea"/>
                <a:cs typeface="+mn-cs"/>
              </a:rPr>
              <a:t>Loser’</a:t>
            </a:r>
            <a:r>
              <a:rPr lang="en-US" altLang="ja-JP" sz="2400" kern="1200" dirty="0">
                <a:solidFill>
                  <a:srgbClr val="000000"/>
                </a:solidFill>
                <a:latin typeface="Arial (Body)"/>
                <a:cs typeface="+mn-cs"/>
              </a:rPr>
              <a:t>s lament</a:t>
            </a:r>
          </a:p>
          <a:p>
            <a:pPr marL="255651" lvl="0" indent="-255651">
              <a:spcAft>
                <a:spcPct val="0"/>
              </a:spcAft>
              <a:buSzPts val="2400"/>
              <a:tabLst/>
            </a:pPr>
            <a:r>
              <a:rPr lang="en-US" altLang="en-US" sz="2400" kern="1200" dirty="0">
                <a:solidFill>
                  <a:srgbClr val="000000"/>
                </a:solidFill>
                <a:latin typeface="Arial (Body)"/>
                <a:ea typeface="+mn-ea"/>
                <a:cs typeface="+mn-cs"/>
              </a:rPr>
              <a:t>Consumer trust an important motivating factor in auctions</a:t>
            </a:r>
          </a:p>
        </p:txBody>
      </p:sp>
    </p:spTree>
    <p:extLst>
      <p:ext uri="{BB962C8B-B14F-4D97-AF65-F5344CB8AC3E}">
        <p14:creationId xmlns:p14="http://schemas.microsoft.com/office/powerpoint/2010/main" val="2683132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Fraud and Abuse in Auctions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Fraud produces information asymmetries between buyers and sellers, causing auctions to fail</a:t>
            </a:r>
          </a:p>
          <a:p>
            <a:pPr marL="255651" lvl="0" indent="-255651">
              <a:spcAft>
                <a:spcPct val="0"/>
              </a:spcAft>
              <a:buSzPts val="2400"/>
              <a:tabLst/>
            </a:pPr>
            <a:r>
              <a:rPr lang="en-US" sz="2400" kern="1200" dirty="0">
                <a:solidFill>
                  <a:srgbClr val="000000"/>
                </a:solidFill>
                <a:latin typeface="Arial (Body)"/>
                <a:ea typeface="+mn-ea"/>
                <a:cs typeface="+mn-cs"/>
              </a:rPr>
              <a:t>Types include:</a:t>
            </a:r>
          </a:p>
          <a:p>
            <a:pPr marL="741553" lvl="1" indent="-284353">
              <a:spcAft>
                <a:spcPct val="0"/>
              </a:spcAft>
              <a:buSzPts val="2400"/>
            </a:pPr>
            <a:r>
              <a:rPr lang="en-US" sz="2400" kern="1200" dirty="0">
                <a:solidFill>
                  <a:srgbClr val="000000"/>
                </a:solidFill>
                <a:latin typeface="Arial (Body)"/>
                <a:ea typeface="+mn-ea"/>
                <a:cs typeface="+mn-cs"/>
              </a:rPr>
              <a:t>Bid rigging, price matching, shill feedback, feedback extortion, shill bidding, bid siphoning</a:t>
            </a:r>
          </a:p>
          <a:p>
            <a:pPr marL="255651" lvl="0" indent="-255651">
              <a:spcAft>
                <a:spcPct val="0"/>
              </a:spcAft>
              <a:buSzPts val="2400"/>
              <a:tabLst/>
            </a:pPr>
            <a:r>
              <a:rPr lang="en-US" sz="2400" kern="1200" dirty="0">
                <a:solidFill>
                  <a:srgbClr val="000000"/>
                </a:solidFill>
                <a:latin typeface="Arial (Body)"/>
                <a:ea typeface="+mn-ea"/>
                <a:cs typeface="+mn-cs"/>
              </a:rPr>
              <a:t>Fraud prevention solutions include:</a:t>
            </a:r>
          </a:p>
          <a:p>
            <a:pPr marL="741553" lvl="1" indent="-284353">
              <a:spcAft>
                <a:spcPct val="0"/>
              </a:spcAft>
              <a:buSzPts val="2400"/>
            </a:pPr>
            <a:r>
              <a:rPr lang="en-US" sz="2400" kern="1200" dirty="0">
                <a:solidFill>
                  <a:srgbClr val="000000"/>
                </a:solidFill>
                <a:latin typeface="Arial (Body)"/>
                <a:ea typeface="+mn-ea"/>
                <a:cs typeface="+mn-cs"/>
              </a:rPr>
              <a:t>Rating systems, watch lists, proxy bidding</a:t>
            </a:r>
          </a:p>
          <a:p>
            <a:pPr marL="741553" lvl="1" indent="-284353">
              <a:spcAft>
                <a:spcPct val="0"/>
              </a:spcAft>
              <a:buSzPts val="2400"/>
            </a:pPr>
            <a:r>
              <a:rPr lang="en-US" sz="2400" kern="1200" dirty="0">
                <a:solidFill>
                  <a:srgbClr val="000000"/>
                </a:solidFill>
                <a:latin typeface="Arial (Body)"/>
                <a:ea typeface="+mn-ea"/>
                <a:cs typeface="+mn-cs"/>
              </a:rPr>
              <a:t>Investigation units</a:t>
            </a:r>
          </a:p>
        </p:txBody>
      </p:sp>
    </p:spTree>
    <p:extLst>
      <p:ext uri="{BB962C8B-B14F-4D97-AF65-F5344CB8AC3E}">
        <p14:creationId xmlns:p14="http://schemas.microsoft.com/office/powerpoint/2010/main" val="3864118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a:latin typeface="Times New Roman" panose="02020603050405020304" pitchFamily="18" charset="0"/>
                <a:ea typeface="+mj-ea"/>
                <a:cs typeface="Times New Roman" panose="02020603050405020304" pitchFamily="18" charset="0"/>
              </a:rPr>
              <a:t>E-Commerce Portals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77770"/>
          </a:xfrm>
        </p:spPr>
        <p:txBody>
          <a:bodyPr wrap="square" lIns="91425" tIns="91425" rIns="91425" bIns="91425">
            <a:noAutofit/>
          </a:bodyPr>
          <a:lstStyle/>
          <a:p>
            <a:pPr marL="255651" lvl="0" indent="-255651">
              <a:spcAft>
                <a:spcPct val="0"/>
              </a:spcAft>
              <a:buSzPts val="2400"/>
              <a:tabLst/>
            </a:pPr>
            <a:r>
              <a:rPr lang="en-US" altLang="en-US" sz="2200" kern="1200" dirty="0">
                <a:solidFill>
                  <a:srgbClr val="000000"/>
                </a:solidFill>
                <a:latin typeface="+mn-lt"/>
                <a:ea typeface="+mn-ea"/>
                <a:cs typeface="+mn-cs"/>
              </a:rPr>
              <a:t>Most frequently visited sites on Web</a:t>
            </a:r>
          </a:p>
          <a:p>
            <a:pPr marL="255651" lvl="0" indent="-255651">
              <a:spcAft>
                <a:spcPct val="0"/>
              </a:spcAft>
              <a:buSzPts val="2400"/>
              <a:tabLst/>
            </a:pPr>
            <a:r>
              <a:rPr lang="en-US" altLang="en-US" sz="2200" kern="1200" dirty="0">
                <a:solidFill>
                  <a:srgbClr val="000000"/>
                </a:solidFill>
                <a:latin typeface="+mn-lt"/>
                <a:ea typeface="+mn-ea"/>
                <a:cs typeface="+mn-cs"/>
              </a:rPr>
              <a:t>Original portals were search engines</a:t>
            </a:r>
          </a:p>
          <a:p>
            <a:pPr marL="741553" lvl="1" indent="-284353">
              <a:spcAft>
                <a:spcPct val="0"/>
              </a:spcAft>
              <a:buSzPts val="2400"/>
            </a:pPr>
            <a:r>
              <a:rPr lang="en-US" altLang="en-US" sz="2200" kern="1200" dirty="0">
                <a:solidFill>
                  <a:srgbClr val="000000"/>
                </a:solidFill>
                <a:latin typeface="+mn-lt"/>
                <a:ea typeface="+mn-ea"/>
                <a:cs typeface="+mn-cs"/>
              </a:rPr>
              <a:t>As search sites, attracted huge audiences</a:t>
            </a:r>
          </a:p>
          <a:p>
            <a:pPr marL="255651" lvl="0" indent="-255651">
              <a:spcAft>
                <a:spcPct val="0"/>
              </a:spcAft>
              <a:buSzPts val="2400"/>
              <a:tabLst/>
            </a:pPr>
            <a:r>
              <a:rPr lang="en-US" altLang="en-US" sz="2200" kern="1200" dirty="0">
                <a:solidFill>
                  <a:srgbClr val="000000"/>
                </a:solidFill>
                <a:latin typeface="+mn-lt"/>
                <a:ea typeface="+mn-ea"/>
                <a:cs typeface="+mn-cs"/>
              </a:rPr>
              <a:t>Today provide:</a:t>
            </a:r>
          </a:p>
          <a:p>
            <a:pPr marL="741553" lvl="1" indent="-284353">
              <a:spcAft>
                <a:spcPct val="0"/>
              </a:spcAft>
              <a:buSzPts val="2400"/>
            </a:pPr>
            <a:r>
              <a:rPr lang="en-US" altLang="en-US" sz="2200" kern="1200" dirty="0">
                <a:solidFill>
                  <a:srgbClr val="000000"/>
                </a:solidFill>
                <a:latin typeface="+mn-lt"/>
                <a:ea typeface="+mn-ea"/>
                <a:cs typeface="+mn-cs"/>
              </a:rPr>
              <a:t>Navigation of the Web</a:t>
            </a:r>
          </a:p>
          <a:p>
            <a:pPr marL="741553" lvl="1" indent="-284353">
              <a:spcAft>
                <a:spcPct val="0"/>
              </a:spcAft>
              <a:buSzPts val="2400"/>
            </a:pPr>
            <a:r>
              <a:rPr lang="en-US" altLang="en-US" sz="2200" kern="1200" dirty="0">
                <a:solidFill>
                  <a:srgbClr val="000000"/>
                </a:solidFill>
                <a:latin typeface="+mn-lt"/>
                <a:ea typeface="+mn-ea"/>
                <a:cs typeface="+mn-cs"/>
              </a:rPr>
              <a:t>Commerce</a:t>
            </a:r>
          </a:p>
          <a:p>
            <a:pPr marL="741553" lvl="1" indent="-284353">
              <a:spcAft>
                <a:spcPct val="0"/>
              </a:spcAft>
              <a:buSzPts val="2400"/>
            </a:pPr>
            <a:r>
              <a:rPr lang="en-US" altLang="en-US" sz="2200" kern="1200" dirty="0">
                <a:solidFill>
                  <a:srgbClr val="000000"/>
                </a:solidFill>
                <a:latin typeface="+mn-lt"/>
                <a:ea typeface="+mn-ea"/>
                <a:cs typeface="+mn-cs"/>
              </a:rPr>
              <a:t>Content (owned and </a:t>
            </a:r>
            <a:r>
              <a:rPr lang="en-US" altLang="en-US" sz="2200" kern="1200" dirty="0" smtClean="0">
                <a:solidFill>
                  <a:srgbClr val="000000"/>
                </a:solidFill>
                <a:latin typeface="+mn-lt"/>
                <a:ea typeface="+mn-ea"/>
                <a:cs typeface="+mn-cs"/>
              </a:rPr>
              <a:t>others</a:t>
            </a:r>
            <a:r>
              <a:rPr lang="en-US" altLang="ja-JP" sz="2200" kern="1200" dirty="0" smtClean="0">
                <a:solidFill>
                  <a:srgbClr val="000000"/>
                </a:solidFill>
                <a:latin typeface="+mn-lt"/>
                <a:cs typeface="+mn-cs"/>
              </a:rPr>
              <a:t>’)</a:t>
            </a:r>
            <a:endParaRPr lang="en-US" altLang="ja-JP" sz="2200" kern="1200" dirty="0">
              <a:solidFill>
                <a:srgbClr val="000000"/>
              </a:solidFill>
              <a:latin typeface="+mn-lt"/>
              <a:cs typeface="+mn-cs"/>
            </a:endParaRPr>
          </a:p>
          <a:p>
            <a:pPr marL="255651" lvl="0" indent="-255651">
              <a:spcAft>
                <a:spcPct val="0"/>
              </a:spcAft>
              <a:buSzPts val="2400"/>
              <a:tabLst/>
            </a:pPr>
            <a:r>
              <a:rPr lang="en-US" altLang="en-US" sz="2200" kern="1200" dirty="0">
                <a:solidFill>
                  <a:srgbClr val="000000"/>
                </a:solidFill>
                <a:latin typeface="+mn-lt"/>
                <a:ea typeface="+mn-ea"/>
                <a:cs typeface="+mn-cs"/>
              </a:rPr>
              <a:t>Goal is to keep visitors present and viewing ads</a:t>
            </a:r>
          </a:p>
          <a:p>
            <a:pPr marL="255651" lvl="0" indent="-255651">
              <a:spcAft>
                <a:spcPct val="0"/>
              </a:spcAft>
              <a:buSzPts val="2400"/>
              <a:tabLst/>
            </a:pPr>
            <a:r>
              <a:rPr lang="en-US" altLang="en-US" sz="2200" kern="1200" dirty="0">
                <a:solidFill>
                  <a:srgbClr val="000000"/>
                </a:solidFill>
                <a:latin typeface="+mn-lt"/>
                <a:ea typeface="+mn-ea"/>
                <a:cs typeface="+mn-cs"/>
              </a:rPr>
              <a:t>Enterprise portals</a:t>
            </a:r>
          </a:p>
          <a:p>
            <a:pPr marL="741553" lvl="1" indent="-284353">
              <a:spcAft>
                <a:spcPct val="0"/>
              </a:spcAft>
              <a:buSzPts val="2400"/>
            </a:pPr>
            <a:r>
              <a:rPr lang="en-US" altLang="en-US" sz="2200" kern="1200" dirty="0">
                <a:solidFill>
                  <a:srgbClr val="000000"/>
                </a:solidFill>
                <a:latin typeface="+mn-lt"/>
                <a:ea typeface="+mn-ea"/>
                <a:cs typeface="+mn-cs"/>
              </a:rPr>
              <a:t>Help employees find important organizational content</a:t>
            </a:r>
          </a:p>
        </p:txBody>
      </p:sp>
    </p:spTree>
    <p:extLst>
      <p:ext uri="{BB962C8B-B14F-4D97-AF65-F5344CB8AC3E}">
        <p14:creationId xmlns:p14="http://schemas.microsoft.com/office/powerpoint/2010/main" val="2795454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a:t>
            </a:r>
            <a:r>
              <a:rPr lang="en-US" kern="1200" dirty="0" smtClean="0">
                <a:latin typeface="Times New Roman" panose="02020603050405020304" pitchFamily="18" charset="0"/>
                <a:ea typeface="+mj-ea"/>
                <a:cs typeface="Times New Roman" panose="02020603050405020304" pitchFamily="18" charset="0"/>
              </a:rPr>
              <a:t>11.4 </a:t>
            </a:r>
            <a:r>
              <a:rPr lang="en-US" kern="1200" dirty="0" smtClean="0">
                <a:latin typeface="Times New Roman" panose="02020603050405020304" pitchFamily="18" charset="0"/>
                <a:ea typeface="+mj-ea"/>
                <a:cs typeface="Times New Roman" panose="02020603050405020304" pitchFamily="18" charset="0"/>
              </a:rPr>
              <a:t>the Top U.S. Portal/Search Engines, 2017</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bar graph shows the total count of unique visitors of the top five portals or search engine sites in the U S, for the year 20 17. The bar graph shows the following information. Google, 241 million. Yahoo, 186 million. M S N and Bing, 184 million. A O L, 155 mill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378" y="1522043"/>
            <a:ext cx="5913245" cy="4714670"/>
          </a:xfrm>
          <a:prstGeom prst="rect">
            <a:avLst/>
          </a:prstGeom>
        </p:spPr>
      </p:pic>
    </p:spTree>
    <p:extLst>
      <p:ext uri="{BB962C8B-B14F-4D97-AF65-F5344CB8AC3E}">
        <p14:creationId xmlns:p14="http://schemas.microsoft.com/office/powerpoint/2010/main" val="1869399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Insight on Business: Verizon Doubles Down on Portals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7773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altLang="en-US" sz="2400" kern="1200" dirty="0">
                <a:solidFill>
                  <a:srgbClr val="000000"/>
                </a:solidFill>
                <a:latin typeface="Arial (Body)"/>
                <a:ea typeface="+mn-ea"/>
                <a:cs typeface="+mn-cs"/>
              </a:rPr>
              <a:t>What prompted Verizon’s change in business focus?</a:t>
            </a:r>
          </a:p>
          <a:p>
            <a:pPr marL="741553" lvl="1" indent="-284353">
              <a:spcAft>
                <a:spcPct val="0"/>
              </a:spcAft>
              <a:buSzPts val="2400"/>
            </a:pPr>
            <a:r>
              <a:rPr lang="en-US" altLang="en-US" sz="2400" kern="1200" dirty="0">
                <a:solidFill>
                  <a:srgbClr val="000000"/>
                </a:solidFill>
                <a:latin typeface="Arial (Body)"/>
                <a:ea typeface="+mn-ea"/>
                <a:cs typeface="+mn-cs"/>
              </a:rPr>
              <a:t>What steps is Verizon taking to accomplish its goal?</a:t>
            </a:r>
          </a:p>
          <a:p>
            <a:pPr marL="741553" lvl="1" indent="-284353">
              <a:spcAft>
                <a:spcPct val="0"/>
              </a:spcAft>
              <a:buSzPts val="2400"/>
            </a:pPr>
            <a:r>
              <a:rPr lang="en-US" altLang="en-US" sz="2400" kern="1200" dirty="0">
                <a:solidFill>
                  <a:srgbClr val="000000"/>
                </a:solidFill>
                <a:latin typeface="Arial (Body)"/>
                <a:ea typeface="+mn-ea"/>
                <a:cs typeface="+mn-cs"/>
              </a:rPr>
              <a:t>How does the purchase of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O</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t>
            </a:r>
            <a:r>
              <a:rPr lang="en-US" sz="2400" kern="1200" dirty="0" smtClean="0">
                <a:solidFill>
                  <a:srgbClr val="000000"/>
                </a:solidFill>
                <a:latin typeface="Arial (Body)"/>
                <a:ea typeface="+mn-ea"/>
                <a:cs typeface="+mn-cs"/>
              </a:rPr>
              <a:t>and </a:t>
            </a:r>
            <a:r>
              <a:rPr lang="en-US" sz="2400" kern="1200" dirty="0">
                <a:solidFill>
                  <a:srgbClr val="000000"/>
                </a:solidFill>
                <a:latin typeface="Arial (Body)"/>
                <a:ea typeface="+mn-ea"/>
                <a:cs typeface="+mn-cs"/>
              </a:rPr>
              <a:t>Yahoo </a:t>
            </a:r>
            <a:r>
              <a:rPr lang="en-US" altLang="en-US" sz="2400" kern="1200" dirty="0">
                <a:solidFill>
                  <a:srgbClr val="000000"/>
                </a:solidFill>
                <a:latin typeface="Arial (Body)"/>
                <a:ea typeface="+mn-ea"/>
                <a:cs typeface="+mn-cs"/>
              </a:rPr>
              <a:t>help Verizon accomplish its goal?</a:t>
            </a:r>
          </a:p>
          <a:p>
            <a:pPr marL="741553" lvl="1" indent="-284353">
              <a:spcAft>
                <a:spcPct val="0"/>
              </a:spcAft>
              <a:buSzPts val="2400"/>
            </a:pPr>
            <a:r>
              <a:rPr lang="en-US" altLang="en-US" sz="2400" kern="1200" dirty="0">
                <a:solidFill>
                  <a:srgbClr val="000000"/>
                </a:solidFill>
                <a:latin typeface="Arial (Body)"/>
                <a:ea typeface="+mn-ea"/>
                <a:cs typeface="+mn-cs"/>
              </a:rPr>
              <a:t>What abilities does Verizon have to use in become a major player in online media and advertising?</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496515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Types of Portals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General purpose </a:t>
            </a:r>
            <a:r>
              <a:rPr lang="en-US" sz="2400" kern="1200" dirty="0" smtClean="0">
                <a:solidFill>
                  <a:srgbClr val="000000"/>
                </a:solidFill>
                <a:latin typeface="Arial (Body)"/>
                <a:ea typeface="+mn-ea"/>
                <a:cs typeface="+mn-cs"/>
              </a:rPr>
              <a:t>portals: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Attempt to attract very large general </a:t>
            </a:r>
            <a:r>
              <a:rPr lang="en-US" sz="2400" kern="1200" dirty="0" smtClean="0">
                <a:solidFill>
                  <a:srgbClr val="000000"/>
                </a:solidFill>
                <a:latin typeface="Arial (Body)"/>
                <a:ea typeface="+mn-ea"/>
                <a:cs typeface="+mn-cs"/>
              </a:rPr>
              <a:t>audience</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Retain audience by providing in-depth vertical content channels</a:t>
            </a:r>
          </a:p>
          <a:p>
            <a:pPr marL="741553" lvl="1" indent="-284353">
              <a:spcAft>
                <a:spcPct val="0"/>
              </a:spcAft>
              <a:buSzPts val="2400"/>
            </a:pPr>
            <a:r>
              <a:rPr lang="en-US" sz="2400" kern="1200" dirty="0">
                <a:solidFill>
                  <a:srgbClr val="000000"/>
                </a:solidFill>
                <a:latin typeface="Arial (Body)"/>
                <a:ea typeface="+mn-ea"/>
                <a:cs typeface="+mn-cs"/>
              </a:rPr>
              <a:t>Example: Yahoo</a:t>
            </a:r>
          </a:p>
          <a:p>
            <a:pPr marL="255651" lvl="0" indent="-255651">
              <a:spcAft>
                <a:spcPct val="0"/>
              </a:spcAft>
              <a:buSzPts val="2400"/>
              <a:tabLst/>
            </a:pPr>
            <a:r>
              <a:rPr lang="en-US" sz="2400" kern="1200" dirty="0">
                <a:solidFill>
                  <a:srgbClr val="000000"/>
                </a:solidFill>
                <a:latin typeface="Arial (Body)"/>
                <a:ea typeface="+mn-ea"/>
                <a:cs typeface="+mn-cs"/>
              </a:rPr>
              <a:t>Vertical market </a:t>
            </a:r>
            <a:r>
              <a:rPr lang="en-US" sz="2400" kern="1200" dirty="0" smtClean="0">
                <a:solidFill>
                  <a:srgbClr val="000000"/>
                </a:solidFill>
                <a:latin typeface="Arial (Body)"/>
                <a:ea typeface="+mn-ea"/>
                <a:cs typeface="+mn-cs"/>
              </a:rPr>
              <a:t>portals: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Attempt to attract highly-focused, loyal audiences with specific interest in:</a:t>
            </a:r>
          </a:p>
          <a:p>
            <a:pPr marL="1144778" lvl="2" indent="-230378">
              <a:spcAft>
                <a:spcPct val="0"/>
              </a:spcAft>
              <a:buSzPts val="2400"/>
            </a:pPr>
            <a:r>
              <a:rPr lang="en-US" sz="2400" kern="1200" dirty="0">
                <a:solidFill>
                  <a:srgbClr val="000000"/>
                </a:solidFill>
                <a:latin typeface="Arial (Body)"/>
                <a:ea typeface="+mn-ea"/>
                <a:cs typeface="+mn-cs"/>
              </a:rPr>
              <a:t>Community</a:t>
            </a:r>
          </a:p>
          <a:p>
            <a:pPr marL="1144778" lvl="2" indent="-230378">
              <a:spcAft>
                <a:spcPct val="0"/>
              </a:spcAft>
              <a:buSzPts val="2400"/>
            </a:pPr>
            <a:r>
              <a:rPr lang="en-US" sz="2400" kern="1200" dirty="0">
                <a:solidFill>
                  <a:srgbClr val="000000"/>
                </a:solidFill>
                <a:latin typeface="Arial (Body)"/>
                <a:ea typeface="+mn-ea"/>
                <a:cs typeface="+mn-cs"/>
              </a:rPr>
              <a:t>Specialized content</a:t>
            </a:r>
          </a:p>
        </p:txBody>
      </p:sp>
    </p:spTree>
    <p:extLst>
      <p:ext uri="{BB962C8B-B14F-4D97-AF65-F5344CB8AC3E}">
        <p14:creationId xmlns:p14="http://schemas.microsoft.com/office/powerpoint/2010/main" val="4022238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Figure </a:t>
            </a:r>
            <a:r>
              <a:rPr lang="en-US" sz="3200" kern="1200" dirty="0" smtClean="0">
                <a:latin typeface="Times New Roman" panose="02020603050405020304" pitchFamily="18" charset="0"/>
                <a:ea typeface="+mj-ea"/>
                <a:cs typeface="Times New Roman" panose="02020603050405020304" pitchFamily="18" charset="0"/>
              </a:rPr>
              <a:t>11.5 </a:t>
            </a:r>
            <a:r>
              <a:rPr lang="en-US" sz="3200" kern="1200" dirty="0" smtClean="0">
                <a:latin typeface="Times New Roman" panose="02020603050405020304" pitchFamily="18" charset="0"/>
                <a:ea typeface="+mj-ea"/>
                <a:cs typeface="Times New Roman" panose="02020603050405020304" pitchFamily="18" charset="0"/>
              </a:rPr>
              <a:t>Two General Types of Portals: General Purpose and Vertical Market Portals</a:t>
            </a:r>
            <a:endParaRPr lang="en-US" sz="3200" kern="1200" dirty="0">
              <a:latin typeface="Times New Roman" panose="02020603050405020304" pitchFamily="18" charset="0"/>
              <a:ea typeface="+mj-ea"/>
              <a:cs typeface="Times New Roman" panose="02020603050405020304" pitchFamily="18" charset="0"/>
            </a:endParaRPr>
          </a:p>
        </p:txBody>
      </p:sp>
      <p:pic>
        <p:nvPicPr>
          <p:cNvPr id="3" name="Picture 2" descr="A figure depicts two general types of portals, that is, general-purpose portals and vertical market portals. The figure provides examples of different types of portals as follows.&#10;General purpose portals include Yahoo, M S N, and A O L. Vertical market portals is broken down into two sub-groups, affinity group and focused content. Affinity group includes Facebook, Sina dot com, Si fy dot com, Law dot com, and c e o express dot com. Focused content includes E S P N dot com,  Bloomberg dot com, N F L dot com, Web M D dot com, and Sail net dot c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81" y="2146635"/>
            <a:ext cx="7957439" cy="3056055"/>
          </a:xfrm>
          <a:prstGeom prst="rect">
            <a:avLst/>
          </a:prstGeom>
        </p:spPr>
      </p:pic>
    </p:spTree>
    <p:extLst>
      <p:ext uri="{BB962C8B-B14F-4D97-AF65-F5344CB8AC3E}">
        <p14:creationId xmlns:p14="http://schemas.microsoft.com/office/powerpoint/2010/main" val="466354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Portal Business Models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62620"/>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General advertising revenue</a:t>
            </a:r>
          </a:p>
          <a:p>
            <a:pPr marL="255651" lvl="0" indent="-255651">
              <a:spcAft>
                <a:spcPct val="0"/>
              </a:spcAft>
              <a:buSzPts val="2400"/>
              <a:tabLst/>
            </a:pPr>
            <a:r>
              <a:rPr lang="en-US" altLang="en-US" sz="2400" kern="1200" dirty="0">
                <a:solidFill>
                  <a:srgbClr val="000000"/>
                </a:solidFill>
                <a:latin typeface="Arial (Body)"/>
                <a:ea typeface="+mn-ea"/>
                <a:cs typeface="+mn-cs"/>
              </a:rPr>
              <a:t>Tenancy deals</a:t>
            </a:r>
          </a:p>
          <a:p>
            <a:pPr marL="741553" lvl="1" indent="-284353">
              <a:spcAft>
                <a:spcPct val="0"/>
              </a:spcAft>
              <a:buSzPts val="2400"/>
            </a:pPr>
            <a:r>
              <a:rPr lang="en-US" altLang="en-US" sz="2400" kern="1200" dirty="0">
                <a:solidFill>
                  <a:srgbClr val="000000"/>
                </a:solidFill>
                <a:latin typeface="Arial (Body)"/>
                <a:ea typeface="+mn-ea"/>
                <a:cs typeface="+mn-cs"/>
              </a:rPr>
              <a:t>Fixed charge for number of impressions, exclusive partnerships, </a:t>
            </a:r>
            <a:r>
              <a:rPr lang="en-US" altLang="ja-JP" sz="2400" kern="1200" dirty="0" smtClean="0">
                <a:solidFill>
                  <a:srgbClr val="000000"/>
                </a:solidFill>
                <a:latin typeface="Arial (Body)"/>
                <a:cs typeface="+mn-cs"/>
              </a:rPr>
              <a:t>“sole providers”</a:t>
            </a:r>
            <a:endParaRPr lang="en-US" altLang="ja-JP" sz="2400" kern="1200" dirty="0">
              <a:solidFill>
                <a:srgbClr val="000000"/>
              </a:solidFill>
              <a:latin typeface="Arial (Body)"/>
              <a:cs typeface="+mn-cs"/>
            </a:endParaRPr>
          </a:p>
          <a:p>
            <a:pPr marL="255651" lvl="0" indent="-255651">
              <a:spcAft>
                <a:spcPct val="0"/>
              </a:spcAft>
              <a:buSzPts val="2400"/>
              <a:tabLst/>
            </a:pPr>
            <a:r>
              <a:rPr lang="en-US" altLang="en-US" sz="2400" kern="1200" dirty="0">
                <a:solidFill>
                  <a:srgbClr val="000000"/>
                </a:solidFill>
                <a:latin typeface="Arial (Body)"/>
                <a:ea typeface="+mn-ea"/>
                <a:cs typeface="+mn-cs"/>
              </a:rPr>
              <a:t>Commissions on sales</a:t>
            </a:r>
          </a:p>
          <a:p>
            <a:pPr marL="255651" lvl="0" indent="-255651">
              <a:spcAft>
                <a:spcPct val="0"/>
              </a:spcAft>
              <a:buSzPts val="2400"/>
              <a:tabLst/>
            </a:pPr>
            <a:r>
              <a:rPr lang="en-US" altLang="en-US" sz="2400" kern="1200" dirty="0">
                <a:solidFill>
                  <a:srgbClr val="000000"/>
                </a:solidFill>
                <a:latin typeface="Arial (Body)"/>
                <a:ea typeface="+mn-ea"/>
                <a:cs typeface="+mn-cs"/>
              </a:rPr>
              <a:t>Subscription fees</a:t>
            </a:r>
          </a:p>
          <a:p>
            <a:pPr marL="741553" lvl="1" indent="-284353">
              <a:spcAft>
                <a:spcPct val="0"/>
              </a:spcAft>
              <a:buSzPts val="2400"/>
            </a:pPr>
            <a:r>
              <a:rPr lang="en-US" altLang="en-US" sz="2400" kern="1200" dirty="0">
                <a:solidFill>
                  <a:srgbClr val="000000"/>
                </a:solidFill>
                <a:latin typeface="Arial (Body)"/>
                <a:ea typeface="+mn-ea"/>
                <a:cs typeface="+mn-cs"/>
              </a:rPr>
              <a:t>Charging for premium content</a:t>
            </a:r>
          </a:p>
          <a:p>
            <a:pPr marL="255651" lvl="0" indent="-255651">
              <a:spcAft>
                <a:spcPct val="0"/>
              </a:spcAft>
              <a:buSzPts val="2400"/>
              <a:tabLst/>
            </a:pPr>
            <a:r>
              <a:rPr lang="en-US" altLang="en-US" sz="2400" kern="1200" dirty="0">
                <a:solidFill>
                  <a:srgbClr val="000000"/>
                </a:solidFill>
                <a:latin typeface="Arial (Body)"/>
                <a:ea typeface="+mn-ea"/>
                <a:cs typeface="+mn-cs"/>
              </a:rPr>
              <a:t>Applications and games</a:t>
            </a:r>
          </a:p>
        </p:txBody>
      </p:sp>
    </p:spTree>
    <p:extLst>
      <p:ext uri="{BB962C8B-B14F-4D97-AF65-F5344CB8AC3E}">
        <p14:creationId xmlns:p14="http://schemas.microsoft.com/office/powerpoint/2010/main" val="2109940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Social Network Fever Spreads to the Professions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How has the growth of social networks enabled the creation of more specific niche sites?</a:t>
            </a:r>
          </a:p>
          <a:p>
            <a:pPr marL="741553" lvl="1" indent="-284353">
              <a:spcAft>
                <a:spcPct val="0"/>
              </a:spcAft>
              <a:buSzPts val="2400"/>
            </a:pPr>
            <a:r>
              <a:rPr lang="en-US" sz="2400" kern="1200" dirty="0">
                <a:solidFill>
                  <a:srgbClr val="000000"/>
                </a:solidFill>
                <a:latin typeface="Arial (Body)"/>
                <a:ea typeface="+mn-ea"/>
                <a:cs typeface="+mn-cs"/>
              </a:rPr>
              <a:t>What are some examples of social network sites with a financial or business focus?</a:t>
            </a:r>
          </a:p>
          <a:p>
            <a:pPr marL="741553" lvl="1" indent="-284353">
              <a:spcAft>
                <a:spcPct val="0"/>
              </a:spcAft>
              <a:buSzPts val="2400"/>
            </a:pPr>
            <a:r>
              <a:rPr lang="en-US" sz="2400" kern="1200" dirty="0">
                <a:solidFill>
                  <a:srgbClr val="000000"/>
                </a:solidFill>
                <a:latin typeface="Arial (Body)"/>
                <a:ea typeface="+mn-ea"/>
                <a:cs typeface="+mn-cs"/>
              </a:rPr>
              <a:t>Describe some common features and activities on these social network sites.</a:t>
            </a:r>
          </a:p>
          <a:p>
            <a:pPr marL="741553" lvl="1" indent="-284353">
              <a:spcAft>
                <a:spcPct val="0"/>
              </a:spcAft>
              <a:buSzPts val="2400"/>
            </a:pPr>
            <a:r>
              <a:rPr lang="en-US" sz="2400" kern="1200" dirty="0">
                <a:solidFill>
                  <a:srgbClr val="000000"/>
                </a:solidFill>
                <a:latin typeface="Arial (Body)"/>
                <a:ea typeface="+mn-ea"/>
                <a:cs typeface="+mn-cs"/>
              </a:rPr>
              <a:t>What features of social networks best explain their popularity?</a:t>
            </a:r>
          </a:p>
        </p:txBody>
      </p:sp>
    </p:spTree>
    <p:extLst>
      <p:ext uri="{BB962C8B-B14F-4D97-AF65-F5344CB8AC3E}">
        <p14:creationId xmlns:p14="http://schemas.microsoft.com/office/powerpoint/2010/main" val="320126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Social Marketing Specialist</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3475391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Social Networks and Online Communities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Internet began as communications medium for scientists</a:t>
            </a:r>
          </a:p>
          <a:p>
            <a:pPr marL="255651" lvl="0" indent="-255651">
              <a:spcAft>
                <a:spcPct val="0"/>
              </a:spcAft>
              <a:buSzPts val="2400"/>
              <a:tabLst/>
            </a:pPr>
            <a:r>
              <a:rPr lang="en-US" sz="2400" kern="1200" dirty="0">
                <a:solidFill>
                  <a:srgbClr val="000000"/>
                </a:solidFill>
                <a:latin typeface="Arial (Body)"/>
                <a:ea typeface="+mn-ea"/>
                <a:cs typeface="+mn-cs"/>
              </a:rPr>
              <a:t>Early communities were bulletin boards, newsgroups (e.g., the Well)</a:t>
            </a:r>
          </a:p>
          <a:p>
            <a:pPr marL="255651" lvl="0" indent="-255651">
              <a:spcAft>
                <a:spcPct val="0"/>
              </a:spcAft>
              <a:buSzPts val="2400"/>
              <a:tabLst/>
            </a:pPr>
            <a:r>
              <a:rPr lang="en-US" sz="2400" kern="1200" dirty="0">
                <a:solidFill>
                  <a:srgbClr val="000000"/>
                </a:solidFill>
                <a:latin typeface="Arial (Body)"/>
                <a:ea typeface="+mn-ea"/>
                <a:cs typeface="+mn-cs"/>
              </a:rPr>
              <a:t>Today social networks, photo/video sharing, blogs have created new era of online socializing</a:t>
            </a:r>
          </a:p>
          <a:p>
            <a:pPr marL="255651" lvl="0" indent="-255651">
              <a:spcAft>
                <a:spcPct val="0"/>
              </a:spcAft>
              <a:buSzPts val="2400"/>
              <a:tabLst/>
            </a:pPr>
            <a:r>
              <a:rPr lang="en-US" sz="2400" kern="1200" dirty="0">
                <a:solidFill>
                  <a:srgbClr val="000000"/>
                </a:solidFill>
                <a:latin typeface="Arial (Body)"/>
                <a:ea typeface="+mn-ea"/>
                <a:cs typeface="+mn-cs"/>
              </a:rPr>
              <a:t>Social networks now one of most common Internet activities</a:t>
            </a:r>
          </a:p>
        </p:txBody>
      </p:sp>
    </p:spTree>
    <p:extLst>
      <p:ext uri="{BB962C8B-B14F-4D97-AF65-F5344CB8AC3E}">
        <p14:creationId xmlns:p14="http://schemas.microsoft.com/office/powerpoint/2010/main" val="262614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a:latin typeface="Times New Roman" panose="02020603050405020304" pitchFamily="18" charset="0"/>
                <a:ea typeface="+mj-ea"/>
                <a:cs typeface="Times New Roman" panose="02020603050405020304" pitchFamily="18" charset="0"/>
              </a:rPr>
              <a:t>What </a:t>
            </a:r>
            <a:r>
              <a:rPr lang="en-US" kern="1200" dirty="0" smtClean="0">
                <a:latin typeface="Times New Roman" panose="02020603050405020304" pitchFamily="18" charset="0"/>
                <a:ea typeface="+mj-ea"/>
                <a:cs typeface="Times New Roman" panose="02020603050405020304" pitchFamily="18" charset="0"/>
              </a:rPr>
              <a:t>is </a:t>
            </a:r>
            <a:r>
              <a:rPr lang="en-US" kern="1200" dirty="0">
                <a:latin typeface="Times New Roman" panose="02020603050405020304" pitchFamily="18" charset="0"/>
                <a:ea typeface="+mj-ea"/>
                <a:cs typeface="Times New Roman" panose="02020603050405020304" pitchFamily="18" charset="0"/>
              </a:rPr>
              <a:t>an Online Social Network?</a:t>
            </a: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Working definition of social network</a:t>
            </a:r>
          </a:p>
          <a:p>
            <a:pPr marL="741553" lvl="1" indent="-284353">
              <a:spcAft>
                <a:spcPct val="0"/>
              </a:spcAft>
              <a:buSzPts val="2400"/>
            </a:pPr>
            <a:r>
              <a:rPr lang="en-US" sz="2400" kern="1200" dirty="0">
                <a:solidFill>
                  <a:srgbClr val="000000"/>
                </a:solidFill>
                <a:latin typeface="Arial (Body)"/>
                <a:ea typeface="+mn-ea"/>
                <a:cs typeface="+mn-cs"/>
              </a:rPr>
              <a:t>Group of people</a:t>
            </a:r>
          </a:p>
          <a:p>
            <a:pPr marL="741553" lvl="1" indent="-284353">
              <a:spcAft>
                <a:spcPct val="0"/>
              </a:spcAft>
              <a:buSzPts val="2400"/>
            </a:pPr>
            <a:r>
              <a:rPr lang="en-US" sz="2400" kern="1200" dirty="0">
                <a:solidFill>
                  <a:srgbClr val="000000"/>
                </a:solidFill>
                <a:latin typeface="Arial (Body)"/>
                <a:ea typeface="+mn-ea"/>
                <a:cs typeface="+mn-cs"/>
              </a:rPr>
              <a:t>Shared social interaction</a:t>
            </a:r>
          </a:p>
          <a:p>
            <a:pPr marL="741553" lvl="1" indent="-284353">
              <a:spcAft>
                <a:spcPct val="0"/>
              </a:spcAft>
              <a:buSzPts val="2400"/>
            </a:pPr>
            <a:r>
              <a:rPr lang="en-US" sz="2400" kern="1200" dirty="0">
                <a:solidFill>
                  <a:srgbClr val="000000"/>
                </a:solidFill>
                <a:latin typeface="Arial (Body)"/>
                <a:ea typeface="+mn-ea"/>
                <a:cs typeface="+mn-cs"/>
              </a:rPr>
              <a:t>Common ties</a:t>
            </a:r>
          </a:p>
          <a:p>
            <a:pPr marL="741553" lvl="1" indent="-284353">
              <a:spcAft>
                <a:spcPct val="0"/>
              </a:spcAft>
              <a:buSzPts val="2400"/>
            </a:pPr>
            <a:r>
              <a:rPr lang="en-US" sz="2400" kern="1200" dirty="0">
                <a:solidFill>
                  <a:srgbClr val="000000"/>
                </a:solidFill>
                <a:latin typeface="Arial (Body)"/>
                <a:ea typeface="+mn-ea"/>
                <a:cs typeface="+mn-cs"/>
              </a:rPr>
              <a:t>Sharing an area for period of time</a:t>
            </a:r>
          </a:p>
          <a:p>
            <a:pPr marL="255651" lvl="0" indent="-255651">
              <a:spcAft>
                <a:spcPct val="0"/>
              </a:spcAft>
              <a:buSzPts val="2400"/>
              <a:tabLst/>
            </a:pPr>
            <a:r>
              <a:rPr lang="en-US" sz="2400" kern="1200" dirty="0">
                <a:solidFill>
                  <a:srgbClr val="000000"/>
                </a:solidFill>
                <a:latin typeface="Arial (Body)"/>
                <a:ea typeface="+mn-ea"/>
                <a:cs typeface="+mn-cs"/>
              </a:rPr>
              <a:t>Online social network</a:t>
            </a:r>
          </a:p>
          <a:p>
            <a:pPr marL="741553" lvl="1" indent="-284353">
              <a:spcAft>
                <a:spcPct val="0"/>
              </a:spcAft>
              <a:buSzPts val="2400"/>
            </a:pPr>
            <a:r>
              <a:rPr lang="en-US" sz="2400" kern="1200" dirty="0">
                <a:solidFill>
                  <a:srgbClr val="000000"/>
                </a:solidFill>
                <a:latin typeface="Arial (Body)"/>
                <a:ea typeface="+mn-ea"/>
                <a:cs typeface="+mn-cs"/>
              </a:rPr>
              <a:t>Internet removes geographic and time limitations of offline social networks</a:t>
            </a:r>
          </a:p>
        </p:txBody>
      </p:sp>
    </p:spTree>
    <p:extLst>
      <p:ext uri="{BB962C8B-B14F-4D97-AF65-F5344CB8AC3E}">
        <p14:creationId xmlns:p14="http://schemas.microsoft.com/office/powerpoint/2010/main" val="290628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Growth of Social Networks and Online Communities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Top social networks: over 90% of social networking activity</a:t>
            </a:r>
          </a:p>
          <a:p>
            <a:pPr marL="255651" lvl="0" indent="-255651">
              <a:spcAft>
                <a:spcPct val="0"/>
              </a:spcAft>
              <a:buSzPts val="2400"/>
              <a:tabLst/>
            </a:pPr>
            <a:r>
              <a:rPr lang="en-US" sz="2400" kern="1200" dirty="0">
                <a:solidFill>
                  <a:srgbClr val="000000"/>
                </a:solidFill>
                <a:latin typeface="Arial (Body)"/>
                <a:ea typeface="+mn-ea"/>
                <a:cs typeface="+mn-cs"/>
              </a:rPr>
              <a:t>Facebook users: More than 35% are 44+</a:t>
            </a:r>
          </a:p>
          <a:p>
            <a:pPr marL="255651" lvl="0" indent="-255651">
              <a:spcAft>
                <a:spcPct val="0"/>
              </a:spcAft>
              <a:buSzPts val="2400"/>
              <a:tabLst/>
            </a:pPr>
            <a:r>
              <a:rPr lang="en-US" sz="2400" kern="1200" dirty="0">
                <a:solidFill>
                  <a:srgbClr val="000000"/>
                </a:solidFill>
                <a:latin typeface="Arial (Body)"/>
                <a:ea typeface="+mn-ea"/>
                <a:cs typeface="+mn-cs"/>
              </a:rPr>
              <a:t>Growth of new social networks like Pinterest, Instagram, Snapchat</a:t>
            </a:r>
          </a:p>
          <a:p>
            <a:pPr marL="255651" lvl="0" indent="-255651">
              <a:spcAft>
                <a:spcPct val="0"/>
              </a:spcAft>
              <a:buSzPts val="2400"/>
              <a:tabLst/>
            </a:pPr>
            <a:r>
              <a:rPr lang="en-US" sz="2400" kern="1200" dirty="0">
                <a:solidFill>
                  <a:srgbClr val="000000"/>
                </a:solidFill>
                <a:latin typeface="Arial (Body)"/>
                <a:ea typeface="+mn-ea"/>
                <a:cs typeface="+mn-cs"/>
              </a:rPr>
              <a:t>Search engine advertising still generates more revenue than advertising on social networks</a:t>
            </a:r>
          </a:p>
        </p:txBody>
      </p:sp>
    </p:spTree>
    <p:extLst>
      <p:ext uri="{BB962C8B-B14F-4D97-AF65-F5344CB8AC3E}">
        <p14:creationId xmlns:p14="http://schemas.microsoft.com/office/powerpoint/2010/main" val="856383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11.1: Top U.S. Social Networks 2017</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bar graph shows number of monthly unique visitors of top social networks during the year 20 17. The graph shows the different social networks and the corresponding monthly unique visitors count as follows. Facebook, 173 million. Linked In, 103 million. Instagram, 86 million. Snapchat, 80 million. Pinterest, 70 million. Twitter, 56 million. Tumblr, 21 mill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93" y="1664580"/>
            <a:ext cx="7675815" cy="4402309"/>
          </a:xfrm>
          <a:prstGeom prst="rect">
            <a:avLst/>
          </a:prstGeom>
        </p:spPr>
      </p:pic>
    </p:spTree>
    <p:extLst>
      <p:ext uri="{BB962C8B-B14F-4D97-AF65-F5344CB8AC3E}">
        <p14:creationId xmlns:p14="http://schemas.microsoft.com/office/powerpoint/2010/main" val="3404324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smtClean="0">
                <a:latin typeface="Times New Roman" panose="02020603050405020304" pitchFamily="18" charset="0"/>
                <a:ea typeface="+mj-ea"/>
                <a:cs typeface="Times New Roman" panose="02020603050405020304" pitchFamily="18" charset="0"/>
              </a:rPr>
              <a:t>Turning Social Networks into Businesses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62648"/>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Arial (Body)"/>
                <a:ea typeface="+mn-ea"/>
                <a:cs typeface="+mn-cs"/>
              </a:rPr>
              <a:t>Most social networks monetize audiences through advertising</a:t>
            </a:r>
          </a:p>
          <a:p>
            <a:pPr marL="741553" lvl="1" indent="-284353">
              <a:spcAft>
                <a:spcPct val="0"/>
              </a:spcAft>
              <a:buSzPts val="2400"/>
            </a:pPr>
            <a:r>
              <a:rPr lang="en-US" altLang="en-US" sz="2400" kern="1200" dirty="0">
                <a:solidFill>
                  <a:srgbClr val="000000"/>
                </a:solidFill>
                <a:latin typeface="Arial (Body)"/>
                <a:ea typeface="+mn-ea"/>
                <a:cs typeface="+mn-cs"/>
              </a:rPr>
              <a:t>LinkedIn – fees for premium services</a:t>
            </a:r>
          </a:p>
          <a:p>
            <a:pPr marL="741553" lvl="1" indent="-284353">
              <a:spcAft>
                <a:spcPct val="0"/>
              </a:spcAft>
              <a:buSzPts val="2400"/>
            </a:pPr>
            <a:r>
              <a:rPr lang="en-US" altLang="en-US" sz="2400" kern="1200" dirty="0">
                <a:solidFill>
                  <a:srgbClr val="000000"/>
                </a:solidFill>
                <a:latin typeface="Arial (Body)"/>
                <a:ea typeface="+mn-ea"/>
                <a:cs typeface="+mn-cs"/>
              </a:rPr>
              <a:t>Twitter – struggling to make profits</a:t>
            </a:r>
          </a:p>
          <a:p>
            <a:pPr marL="255651" lvl="0" indent="-255651">
              <a:spcAft>
                <a:spcPct val="0"/>
              </a:spcAft>
              <a:buSzPts val="2400"/>
              <a:tabLst/>
            </a:pPr>
            <a:r>
              <a:rPr lang="en-US" altLang="en-US" sz="2400" kern="1200" dirty="0">
                <a:solidFill>
                  <a:srgbClr val="000000"/>
                </a:solidFill>
                <a:latin typeface="Arial (Body)"/>
                <a:ea typeface="+mn-ea"/>
                <a:cs typeface="+mn-cs"/>
              </a:rPr>
              <a:t>Business use of social networks</a:t>
            </a:r>
          </a:p>
          <a:p>
            <a:pPr marL="741553" lvl="1" indent="-284353">
              <a:spcAft>
                <a:spcPct val="0"/>
              </a:spcAft>
              <a:buSzPts val="2400"/>
            </a:pPr>
            <a:r>
              <a:rPr lang="en-US" altLang="en-US" sz="2400" kern="1200" dirty="0">
                <a:solidFill>
                  <a:srgbClr val="000000"/>
                </a:solidFill>
                <a:latin typeface="Arial (Body)"/>
                <a:ea typeface="+mn-ea"/>
                <a:cs typeface="+mn-cs"/>
              </a:rPr>
              <a:t>Marketing and branding</a:t>
            </a:r>
          </a:p>
          <a:p>
            <a:pPr marL="741553" lvl="1" indent="-284353">
              <a:spcAft>
                <a:spcPct val="0"/>
              </a:spcAft>
              <a:buSzPts val="2400"/>
            </a:pPr>
            <a:r>
              <a:rPr lang="en-US" altLang="en-US" sz="2400" kern="1200" dirty="0">
                <a:solidFill>
                  <a:srgbClr val="000000"/>
                </a:solidFill>
                <a:latin typeface="Arial (Body)"/>
                <a:ea typeface="+mn-ea"/>
                <a:cs typeface="+mn-cs"/>
              </a:rPr>
              <a:t>Reaching younger </a:t>
            </a:r>
            <a:r>
              <a:rPr lang="en-US" altLang="en-US" sz="2400" kern="1200" dirty="0" smtClean="0">
                <a:solidFill>
                  <a:srgbClr val="000000"/>
                </a:solidFill>
                <a:latin typeface="Arial (Body)"/>
                <a:ea typeface="+mn-ea"/>
                <a:cs typeface="+mn-cs"/>
              </a:rPr>
              <a:t>audience</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a:solidFill>
                  <a:srgbClr val="000000"/>
                </a:solidFill>
                <a:latin typeface="Arial (Body)"/>
                <a:ea typeface="+mn-ea"/>
                <a:cs typeface="+mn-cs"/>
              </a:rPr>
              <a:t>Listening tool, monitoring online reputation</a:t>
            </a:r>
          </a:p>
          <a:p>
            <a:pPr marL="741553" lvl="1" indent="-284353">
              <a:spcAft>
                <a:spcPct val="0"/>
              </a:spcAft>
              <a:buSzPts val="2400"/>
            </a:pPr>
            <a:r>
              <a:rPr lang="en-US" altLang="en-US" sz="2400" kern="1200" dirty="0">
                <a:solidFill>
                  <a:srgbClr val="000000"/>
                </a:solidFill>
                <a:latin typeface="Arial (Body)"/>
                <a:ea typeface="+mn-ea"/>
                <a:cs typeface="+mn-cs"/>
              </a:rPr>
              <a:t>Collaboration tool</a:t>
            </a:r>
          </a:p>
        </p:txBody>
      </p:sp>
    </p:spTree>
    <p:extLst>
      <p:ext uri="{BB962C8B-B14F-4D97-AF65-F5344CB8AC3E}">
        <p14:creationId xmlns:p14="http://schemas.microsoft.com/office/powerpoint/2010/main" val="3655626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11.2: U.S. Ad Spending on Social Networks, 2017</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 figure shows the advertisement spending on different social networks in the U S in the year 20 17. The figure shows bubbles of different sizes. Facebook value is shown in a big bubble, which dwarfs all other bubbles. The spending is as follows. Facebook, 17.4 billion dollars. Twitter, 1.2 billion dollars. LinkedIn, 811 million dollars. Snapchat, 643 million dollars. Pinterest, 500 million dollars. Instagram, 3.1 billion doll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850" y="1545069"/>
            <a:ext cx="7366300" cy="4504843"/>
          </a:xfrm>
          <a:prstGeom prst="rect">
            <a:avLst/>
          </a:prstGeom>
        </p:spPr>
      </p:pic>
    </p:spTree>
    <p:extLst>
      <p:ext uri="{BB962C8B-B14F-4D97-AF65-F5344CB8AC3E}">
        <p14:creationId xmlns:p14="http://schemas.microsoft.com/office/powerpoint/2010/main" val="143698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8502</TotalTime>
  <Words>1522</Words>
  <Application>Microsoft Office PowerPoint</Application>
  <PresentationFormat>On-screen Show (4:3)</PresentationFormat>
  <Paragraphs>230</Paragraphs>
  <Slides>31</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Arial (Body)</vt:lpstr>
      <vt:lpstr>Noto Sans Symbols</vt:lpstr>
      <vt:lpstr>Times New Roman</vt:lpstr>
      <vt:lpstr>Verdana</vt:lpstr>
      <vt:lpstr>508 Lecture</vt:lpstr>
      <vt:lpstr>1_508 Lecture</vt:lpstr>
      <vt:lpstr>E-Commerce 2018: Business. Technology. Society</vt:lpstr>
      <vt:lpstr>Learning Objectives</vt:lpstr>
      <vt:lpstr>Social Network Fever Spreads to the Professions</vt:lpstr>
      <vt:lpstr>Social Networks and Online Communities</vt:lpstr>
      <vt:lpstr>What is an Online Social Network?</vt:lpstr>
      <vt:lpstr>The Growth of Social Networks and Online Communities</vt:lpstr>
      <vt:lpstr>Figure 11.1: Top U.S. Social Networks 2017</vt:lpstr>
      <vt:lpstr>Turning Social Networks into Businesses</vt:lpstr>
      <vt:lpstr>Figure 11.2: U.S. Ad Spending on Social Networks, 2017</vt:lpstr>
      <vt:lpstr>Insight on Society: the Dark Side of Social Networks</vt:lpstr>
      <vt:lpstr>Types of Social Networks and Their Business Models (1 of 2)</vt:lpstr>
      <vt:lpstr>Types of Social Networks and Their Business Models (2 of 2)</vt:lpstr>
      <vt:lpstr>Social Network Features and Technologies</vt:lpstr>
      <vt:lpstr>Insight on Technology: Trapped Inside the Facebook Bubble?</vt:lpstr>
      <vt:lpstr>Online Auctions</vt:lpstr>
      <vt:lpstr>Benefits of Auctions</vt:lpstr>
      <vt:lpstr>Risks and Costs of Auctions</vt:lpstr>
      <vt:lpstr>Auctions as an E-Commerce Business Model</vt:lpstr>
      <vt:lpstr>Types of Auctions (1 of 2)</vt:lpstr>
      <vt:lpstr>Types of Auctions (2 of 2)</vt:lpstr>
      <vt:lpstr>Table 11.6: Factors to Consider When Choosing Auctions</vt:lpstr>
      <vt:lpstr>Auction Prices: Are They the Lowest?</vt:lpstr>
      <vt:lpstr>Fraud and Abuse in Auctions</vt:lpstr>
      <vt:lpstr>E-Commerce Portals</vt:lpstr>
      <vt:lpstr>Figure 11.4 the Top U.S. Portal/Search Engines, 2017</vt:lpstr>
      <vt:lpstr>Insight on Business: Verizon Doubles Down on Portals</vt:lpstr>
      <vt:lpstr>Types of Portals</vt:lpstr>
      <vt:lpstr>Figure 11.5 Two General Types of Portals: General Purpose and Vertical Market Portals</vt:lpstr>
      <vt:lpstr>Portal Business Models</vt:lpstr>
      <vt:lpstr>Careers in E-Commerce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Prabhu K</cp:lastModifiedBy>
  <cp:revision>915</cp:revision>
  <dcterms:modified xsi:type="dcterms:W3CDTF">2018-01-27T10:03:08Z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