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301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364" autoAdjust="0"/>
  </p:normalViewPr>
  <p:slideViewPr>
    <p:cSldViewPr snapToGrid="0" snapToObjects="1">
      <p:cViewPr varScale="1">
        <p:scale>
          <a:sx n="90" d="100"/>
          <a:sy n="90" d="100"/>
        </p:scale>
        <p:origin x="7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MathType Plugin</a:t>
            </a:r>
          </a:p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Math Player (free versions available)</a:t>
            </a:r>
          </a:p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NVDA Reader (free versions available)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91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  <a:ea typeface="+mn-ea"/>
                <a:cs typeface="+mn-cs"/>
              </a:rPr>
              <a:t>Slide 2 is list of textbook LO numbers and statements</a:t>
            </a:r>
            <a:endParaRPr lang="en-US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5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7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idx="13" hasCustomPrompt="1"/>
          </p:nvPr>
        </p:nvSpPr>
        <p:spPr>
          <a:xfrm>
            <a:off x="2670048" y="6449931"/>
            <a:ext cx="6089854" cy="231285"/>
          </a:xfrm>
        </p:spPr>
        <p:txBody>
          <a:bodyPr anchor="ctr"/>
          <a:lstStyle>
            <a:lvl1pPr marL="101600" indent="0">
              <a:buNone/>
              <a:defRPr/>
            </a:lvl1pPr>
          </a:lstStyle>
          <a:p>
            <a:pPr algn="r"/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2019, 2018, 2017</a:t>
            </a:r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  <a:endParaRPr lang="en-US" altLang="en-US" sz="1200" dirty="0">
              <a:solidFill>
                <a:schemeClr val="tx1"/>
              </a:solidFill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Add edition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Chapter ##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 smtClean="0"/>
              <a:t>Click to add copyright line</a:t>
            </a:r>
            <a:endParaRPr lang="en-IN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9B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 smtClean="0"/>
              <a:t>Click to add figure number and 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idx="14" hasCustomPrompt="1"/>
          </p:nvPr>
        </p:nvSpPr>
        <p:spPr>
          <a:xfrm>
            <a:off x="2670048" y="6449931"/>
            <a:ext cx="6089854" cy="231285"/>
          </a:xfrm>
        </p:spPr>
        <p:txBody>
          <a:bodyPr anchor="ctr"/>
          <a:lstStyle>
            <a:lvl1pPr marL="101600" indent="0">
              <a:buNone/>
              <a:defRPr/>
            </a:lvl1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2019, 2018, 2017</a:t>
            </a:r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</a:t>
            </a:r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Reserved</a:t>
            </a:r>
            <a:endParaRPr lang="en-US" altLang="en-US" sz="1200" dirty="0">
              <a:solidFill>
                <a:schemeClr val="tx1"/>
              </a:solidFill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AD23-A511-424E-9DD2-B8CE2D237B20}" type="datetime1">
              <a:rPr lang="en-US" smtClean="0"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57200" y="37338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807084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73720" y="4013968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302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64168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68316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472464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7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9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3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9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tabLst>
                <a:tab pos="176213" algn="l"/>
              </a:tabLst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  <a:p>
            <a:pPr lvl="1"/>
            <a:endParaRPr lang="en-IN" dirty="0" smtClean="0"/>
          </a:p>
          <a:p>
            <a:pPr lvl="2"/>
            <a:endParaRPr lang="en-IN" dirty="0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8"/>
          </p:nvPr>
        </p:nvSpPr>
        <p:spPr>
          <a:xfrm>
            <a:off x="4326230" y="5504746"/>
            <a:ext cx="3886200" cy="2663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790255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90256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790255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26"/>
          </p:nvPr>
        </p:nvSpPr>
        <p:spPr>
          <a:xfrm>
            <a:off x="4790255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27"/>
          </p:nvPr>
        </p:nvSpPr>
        <p:spPr>
          <a:xfrm>
            <a:off x="4790256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790255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4790255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30"/>
          </p:nvPr>
        </p:nvSpPr>
        <p:spPr>
          <a:xfrm>
            <a:off x="4790256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31"/>
          </p:nvPr>
        </p:nvSpPr>
        <p:spPr>
          <a:xfrm>
            <a:off x="4790255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32"/>
          </p:nvPr>
        </p:nvSpPr>
        <p:spPr>
          <a:xfrm>
            <a:off x="4790255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3"/>
          </p:nvPr>
        </p:nvSpPr>
        <p:spPr>
          <a:xfrm>
            <a:off x="457200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34"/>
          </p:nvPr>
        </p:nvSpPr>
        <p:spPr>
          <a:xfrm>
            <a:off x="457201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35"/>
          </p:nvPr>
        </p:nvSpPr>
        <p:spPr>
          <a:xfrm>
            <a:off x="457200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36"/>
          </p:nvPr>
        </p:nvSpPr>
        <p:spPr>
          <a:xfrm>
            <a:off x="457200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37"/>
          </p:nvPr>
        </p:nvSpPr>
        <p:spPr>
          <a:xfrm>
            <a:off x="457201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38"/>
          </p:nvPr>
        </p:nvSpPr>
        <p:spPr>
          <a:xfrm>
            <a:off x="457200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39"/>
          </p:nvPr>
        </p:nvSpPr>
        <p:spPr>
          <a:xfrm>
            <a:off x="457200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40"/>
          </p:nvPr>
        </p:nvSpPr>
        <p:spPr>
          <a:xfrm>
            <a:off x="457201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41"/>
          </p:nvPr>
        </p:nvSpPr>
        <p:spPr>
          <a:xfrm>
            <a:off x="457200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42"/>
          </p:nvPr>
        </p:nvSpPr>
        <p:spPr>
          <a:xfrm>
            <a:off x="457200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47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8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9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3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5"/>
          <p:cNvSpPr txBox="1">
            <a:spLocks/>
          </p:cNvSpPr>
          <p:nvPr userDrawn="1"/>
        </p:nvSpPr>
        <p:spPr>
          <a:xfrm>
            <a:off x="2670048" y="6449931"/>
            <a:ext cx="6089854" cy="23128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2019, 2018, 2017</a:t>
            </a:r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  <a:endParaRPr lang="en-US" altLang="en-US" sz="1200" dirty="0">
              <a:solidFill>
                <a:schemeClr val="tx1"/>
              </a:solidFill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49" r:id="rId3"/>
    <p:sldLayoutId id="2147483668" r:id="rId4"/>
    <p:sldLayoutId id="2147483669" r:id="rId5"/>
    <p:sldLayoutId id="2147483651" r:id="rId6"/>
    <p:sldLayoutId id="2147483654" r:id="rId7"/>
    <p:sldLayoutId id="2147483655" r:id="rId8"/>
    <p:sldLayoutId id="2147483656" r:id="rId9"/>
    <p:sldLayoutId id="2147483667" r:id="rId10"/>
    <p:sldLayoutId id="2147483657" r:id="rId11"/>
    <p:sldLayoutId id="2147483670" r:id="rId12"/>
    <p:sldLayoutId id="2147483671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71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603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                                           "/>
          <p:cNvSpPr>
            <a:spLocks noGrp="1"/>
          </p:cNvSpPr>
          <p:nvPr>
            <p:ph type="title"/>
          </p:nvPr>
        </p:nvSpPr>
        <p:spPr>
          <a:xfrm>
            <a:off x="457199" y="216000"/>
            <a:ext cx="8229600" cy="1098000"/>
          </a:xfrm>
        </p:spPr>
        <p:txBody>
          <a:bodyPr anchor="b"/>
          <a:lstStyle/>
          <a:p>
            <a:r>
              <a:rPr lang="en-US" dirty="0" smtClean="0"/>
              <a:t>E-Commerce 2018: Business. Technology. Society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2647"/>
            <a:ext cx="8229599" cy="374286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dirty="0" smtClean="0">
                <a:latin typeface="+mn-lt"/>
              </a:rPr>
              <a:t>Fourteenth </a:t>
            </a:r>
            <a:r>
              <a:rPr lang="en-US" altLang="en-US" dirty="0">
                <a:latin typeface="+mn-lt"/>
              </a:rPr>
              <a:t>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76800" y="2285999"/>
            <a:ext cx="3657600" cy="739083"/>
          </a:xfrm>
        </p:spPr>
        <p:txBody>
          <a:bodyPr/>
          <a:lstStyle/>
          <a:p>
            <a:pPr lvl="0" algn="ctr"/>
            <a:r>
              <a:rPr lang="en-US" b="1" dirty="0" smtClean="0">
                <a:latin typeface="+mn-lt"/>
              </a:rPr>
              <a:t>Chapter 2</a:t>
            </a:r>
            <a:endParaRPr lang="en-US" b="1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876800" y="3143957"/>
            <a:ext cx="3657600" cy="1496282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E-Commerce Business Models 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and Concepts</a:t>
            </a:r>
          </a:p>
        </p:txBody>
      </p:sp>
      <p:pic>
        <p:nvPicPr>
          <p:cNvPr id="8" name="Picture 7" descr="Front Cover: E-Commerce 2018: Business. Technology. Society Fourteenth Edition by Laudon and Trave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3" y="1965581"/>
            <a:ext cx="3506821" cy="43672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>
          <a:xfrm>
            <a:off x="2670048" y="6449931"/>
            <a:ext cx="6089854" cy="231285"/>
          </a:xfrm>
        </p:spPr>
        <p:txBody>
          <a:bodyPr anchor="ctr"/>
          <a:lstStyle/>
          <a:p>
            <a:pPr algn="r"/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2019, </a:t>
            </a:r>
            <a:r>
              <a:rPr lang="en-US" alt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2018, 2017</a:t>
            </a:r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  <a:endParaRPr lang="en-US" altLang="en-US" sz="1200" dirty="0">
              <a:solidFill>
                <a:schemeClr val="tx1"/>
              </a:solidFill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Competitive Environment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62648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ja-JP" altLang="en-US" sz="2400" kern="1200">
                <a:solidFill>
                  <a:srgbClr val="000000"/>
                </a:solidFill>
                <a:latin typeface="Arial (Body)"/>
                <a:cs typeface="+mn-cs"/>
              </a:rPr>
              <a:t>“</a:t>
            </a:r>
            <a:r>
              <a:rPr lang="en-US" altLang="ja-JP" sz="2400" kern="1200">
                <a:solidFill>
                  <a:srgbClr val="000000"/>
                </a:solidFill>
                <a:latin typeface="Arial (Body)"/>
                <a:cs typeface="+mn-cs"/>
              </a:rPr>
              <a:t>Who else occupies your intended marketspace?</a:t>
            </a:r>
            <a:r>
              <a:rPr lang="ja-JP" altLang="en-US" sz="2400" kern="1200">
                <a:solidFill>
                  <a:srgbClr val="000000"/>
                </a:solidFill>
                <a:latin typeface="Arial (Body)"/>
                <a:cs typeface="+mn-cs"/>
              </a:rPr>
              <a:t>”</a:t>
            </a:r>
            <a:endParaRPr lang="en-US" altLang="ja-JP" sz="2400" kern="1200">
              <a:solidFill>
                <a:srgbClr val="000000"/>
              </a:solidFill>
              <a:latin typeface="Arial (Body)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Other companies selling similar products in the same marketspace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Includes both direct and indirect competitors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Influenced by: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Number and size of active competitors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Each competitor</a:t>
            </a:r>
            <a:r>
              <a:rPr lang="ja-JP" altLang="en-US" sz="2400" kern="1200">
                <a:solidFill>
                  <a:srgbClr val="000000"/>
                </a:solidFill>
                <a:latin typeface="Arial (Body)"/>
                <a:cs typeface="+mn-cs"/>
              </a:rPr>
              <a:t>’</a:t>
            </a:r>
            <a:r>
              <a:rPr lang="en-US" altLang="ja-JP" sz="2400" kern="1200">
                <a:solidFill>
                  <a:srgbClr val="000000"/>
                </a:solidFill>
                <a:latin typeface="Arial (Body)"/>
                <a:cs typeface="+mn-cs"/>
              </a:rPr>
              <a:t>s market share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Competitors</a:t>
            </a:r>
            <a:r>
              <a:rPr lang="ja-JP" altLang="en-US" sz="2400" kern="1200">
                <a:solidFill>
                  <a:srgbClr val="000000"/>
                </a:solidFill>
                <a:latin typeface="Arial (Body)"/>
                <a:cs typeface="+mn-cs"/>
              </a:rPr>
              <a:t>’</a:t>
            </a:r>
            <a:r>
              <a:rPr lang="en-US" altLang="ja-JP" sz="2400" kern="1200">
                <a:solidFill>
                  <a:srgbClr val="000000"/>
                </a:solidFill>
                <a:latin typeface="Arial (Body)"/>
                <a:cs typeface="+mn-cs"/>
              </a:rPr>
              <a:t> profitability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Competitors</a:t>
            </a:r>
            <a:r>
              <a:rPr lang="ja-JP" altLang="en-US" sz="2400" kern="1200">
                <a:solidFill>
                  <a:srgbClr val="000000"/>
                </a:solidFill>
                <a:latin typeface="Arial (Body)"/>
                <a:cs typeface="+mn-cs"/>
              </a:rPr>
              <a:t>’</a:t>
            </a:r>
            <a:r>
              <a:rPr lang="en-US" altLang="ja-JP" sz="2400" kern="1200">
                <a:solidFill>
                  <a:srgbClr val="000000"/>
                </a:solidFill>
                <a:latin typeface="Arial (Body)"/>
                <a:cs typeface="+mn-cs"/>
              </a:rPr>
              <a:t> pricing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72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Competitive Advantage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“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What 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special advantages does your firm bring to the marketspace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?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”</a:t>
            </a:r>
            <a:endParaRPr lang="en-US" altLang="ja-JP" sz="2400" kern="1200" dirty="0">
              <a:solidFill>
                <a:srgbClr val="000000"/>
              </a:solidFill>
              <a:latin typeface="Arial (Body)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Is your product superior to or cheaper to produce than your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competitors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’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?</a:t>
            </a:r>
            <a:endParaRPr lang="en-US" altLang="ja-JP" sz="2400" kern="1200" dirty="0">
              <a:solidFill>
                <a:srgbClr val="000000"/>
              </a:solidFill>
              <a:latin typeface="Arial (Body)"/>
              <a:cs typeface="+mn-cs"/>
            </a:endParaRP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Important concepts: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Asymmetries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First-mover advantage, complementary resources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Unfair competitive advantage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Leverage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Perfect markets</a:t>
            </a:r>
          </a:p>
        </p:txBody>
      </p:sp>
    </p:spTree>
    <p:extLst>
      <p:ext uri="{BB962C8B-B14F-4D97-AF65-F5344CB8AC3E}">
        <p14:creationId xmlns:p14="http://schemas.microsoft.com/office/powerpoint/2010/main" val="19389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Market Strategy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54515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“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How 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do you plan to promote your products or services to attract your target audience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?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”</a:t>
            </a:r>
            <a:endParaRPr lang="en-US" altLang="ja-JP" sz="2400" kern="1200" dirty="0">
              <a:solidFill>
                <a:srgbClr val="000000"/>
              </a:solidFill>
              <a:latin typeface="Arial (Body)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Details how a company intends to enter market and attract customers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Best business concepts will fail if not properly marketed to potential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420668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 Organizational Development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746876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“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What 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types of organizational structures within the firm are necessary to carry out the business plan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?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”</a:t>
            </a:r>
            <a:endParaRPr lang="en-US" altLang="ja-JP" sz="2400" kern="1200" dirty="0">
              <a:solidFill>
                <a:srgbClr val="000000"/>
              </a:solidFill>
              <a:latin typeface="Arial (Body)"/>
              <a:cs typeface="+mn-cs"/>
            </a:endParaRP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Describes how firm will organize work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Typically, divided into functional departments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As company grows, hiring moves from generalists to specialists</a:t>
            </a:r>
          </a:p>
        </p:txBody>
      </p:sp>
    </p:spTree>
    <p:extLst>
      <p:ext uri="{BB962C8B-B14F-4D97-AF65-F5344CB8AC3E}">
        <p14:creationId xmlns:p14="http://schemas.microsoft.com/office/powerpoint/2010/main" val="425299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8. Management Team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70096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“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What 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kind of backgrounds should the 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company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’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s 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leaders have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?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”</a:t>
            </a:r>
            <a:endParaRPr lang="en-US" altLang="ja-JP" sz="2400" kern="1200" dirty="0">
              <a:solidFill>
                <a:srgbClr val="000000"/>
              </a:solidFill>
              <a:latin typeface="Arial (Body)"/>
              <a:cs typeface="+mn-cs"/>
            </a:endParaRP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 strong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management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team: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Can make the business model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work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Can give credibility to outside investors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Has market-specific knowledge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Has experience in implementing business plans</a:t>
            </a:r>
          </a:p>
        </p:txBody>
      </p:sp>
    </p:spTree>
    <p:extLst>
      <p:ext uri="{BB962C8B-B14F-4D97-AF65-F5344CB8AC3E}">
        <p14:creationId xmlns:p14="http://schemas.microsoft.com/office/powerpoint/2010/main" val="35719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Raising Capital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24148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Seed capital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Elevator pitch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Traditional sources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Incubators, angel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investors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Commercial banks, venture capital firms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Strategic partners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Crowdfunding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J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B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 Act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2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5371"/>
            <a:ext cx="8229601" cy="1097279"/>
          </a:xfrm>
        </p:spPr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IN" sz="3200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Insight on Business: Crowdfunding Takes off</a:t>
            </a:r>
            <a:endParaRPr lang="en-US" sz="32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31459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Class Discussion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What types of projects and companies might be able to most successfully use crowdfunding?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Are there any negative aspects to crowdfunding?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What obstacles are presented in the use of crowdfunding as a method to fund startups?</a:t>
            </a:r>
          </a:p>
        </p:txBody>
      </p:sp>
    </p:spTree>
    <p:extLst>
      <p:ext uri="{BB962C8B-B14F-4D97-AF65-F5344CB8AC3E}">
        <p14:creationId xmlns:p14="http://schemas.microsoft.com/office/powerpoint/2010/main" val="204041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1"/>
            <a:ext cx="8345606" cy="1097279"/>
          </a:xfrm>
        </p:spPr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Categorizing </a:t>
            </a:r>
            <a:r>
              <a:rPr lang="pt-BR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E-Commerce </a:t>
            </a: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Business Models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62620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No one correct way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Text categorizes according to: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pt-BR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E-commerce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sector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(e.g., B2B)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pt-BR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E-commerce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technology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(e.g., m-commerce)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Similar models appear in different sectors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Companies may use multiple business models (e.g., eBay)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pt-BR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E-commerce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enablers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79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B2C Business Models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924121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pt-BR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E-tailer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Community provider (social network)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Content provider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Portal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Transaction broker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Market creator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2638095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B2C Models: E-Tailer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24148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Online version of traditional retailer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model: Sales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Variations: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Virtual merchant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Bricks-and-clicks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Catalog merchant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Manufacturer-direct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Low barriers to entry</a:t>
            </a:r>
          </a:p>
        </p:txBody>
      </p:sp>
    </p:spTree>
    <p:extLst>
      <p:ext uri="{BB962C8B-B14F-4D97-AF65-F5344CB8AC3E}">
        <p14:creationId xmlns:p14="http://schemas.microsoft.com/office/powerpoint/2010/main" val="189244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Learning Objectives</a:t>
            </a:r>
            <a:endParaRPr lang="en-US" kern="1200" dirty="0">
              <a:solidFill>
                <a:srgbClr val="007FA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7708"/>
          </a:xfrm>
        </p:spPr>
        <p:txBody>
          <a:bodyPr wrap="square" lIns="91425" tIns="91425" rIns="91425" bIns="91425">
            <a:noAutofit/>
          </a:bodyPr>
          <a:lstStyle/>
          <a:p>
            <a:pPr marL="0" lvl="0" indent="0">
              <a:spcAft>
                <a:spcPct val="0"/>
              </a:spcAft>
              <a:buSzPts val="2400"/>
              <a:buNone/>
            </a:pPr>
            <a:r>
              <a:rPr lang="en-US" sz="2400" b="1" kern="1200" dirty="0">
                <a:solidFill>
                  <a:schemeClr val="tx2"/>
                </a:solidFill>
                <a:latin typeface="Arial (Body)"/>
                <a:ea typeface="+mn-ea"/>
                <a:cs typeface="+mn-cs"/>
              </a:rPr>
              <a:t>2.1</a:t>
            </a:r>
            <a:r>
              <a:rPr 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Identify the key components of e-commerce business models.</a:t>
            </a:r>
          </a:p>
          <a:p>
            <a:pPr marL="0" lvl="0" indent="0">
              <a:spcAft>
                <a:spcPct val="0"/>
              </a:spcAft>
              <a:buSzPts val="2400"/>
              <a:buNone/>
            </a:pPr>
            <a:r>
              <a:rPr lang="en-US" sz="2400" b="1" kern="1200" dirty="0">
                <a:solidFill>
                  <a:schemeClr val="tx2"/>
                </a:solidFill>
                <a:latin typeface="Arial (Body)"/>
                <a:ea typeface="+mn-ea"/>
                <a:cs typeface="+mn-cs"/>
              </a:rPr>
              <a:t>2.2</a:t>
            </a:r>
            <a:r>
              <a:rPr 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Describe the major B2C business models.</a:t>
            </a:r>
          </a:p>
          <a:p>
            <a:pPr marL="0" lvl="0" indent="0">
              <a:spcAft>
                <a:spcPct val="0"/>
              </a:spcAft>
              <a:buSzPts val="2400"/>
              <a:buNone/>
            </a:pPr>
            <a:r>
              <a:rPr lang="en-US" sz="2400" b="1" kern="1200" dirty="0">
                <a:solidFill>
                  <a:schemeClr val="tx2"/>
                </a:solidFill>
                <a:latin typeface="Arial (Body)"/>
                <a:ea typeface="+mn-ea"/>
                <a:cs typeface="+mn-cs"/>
              </a:rPr>
              <a:t>2.3</a:t>
            </a:r>
            <a:r>
              <a:rPr 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Describe the major B2B business models.</a:t>
            </a:r>
          </a:p>
          <a:p>
            <a:pPr marL="0" lvl="0" indent="0">
              <a:spcAft>
                <a:spcPct val="0"/>
              </a:spcAft>
              <a:buSzPts val="2400"/>
              <a:buNone/>
            </a:pPr>
            <a:r>
              <a:rPr lang="en-US" sz="2400" b="1" kern="1200" dirty="0">
                <a:solidFill>
                  <a:schemeClr val="tx2"/>
                </a:solidFill>
                <a:latin typeface="Arial (Body)"/>
                <a:ea typeface="+mn-ea"/>
                <a:cs typeface="+mn-cs"/>
              </a:rPr>
              <a:t>2.4</a:t>
            </a:r>
            <a:r>
              <a:rPr 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Understand key business concepts and strategies applicable to e-commerce.</a:t>
            </a:r>
          </a:p>
        </p:txBody>
      </p:sp>
    </p:spTree>
    <p:extLst>
      <p:ext uri="{BB962C8B-B14F-4D97-AF65-F5344CB8AC3E}">
        <p14:creationId xmlns:p14="http://schemas.microsoft.com/office/powerpoint/2010/main" val="814552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B2C Models: Community Provider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116207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Provide online environment (social network) where people with similar interests can transact, share content, and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communicate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Examples: Facebook, LinkedIn, Twitter, Pinterest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models: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Typically hybrid, combining advertising, subscriptions, sales, transaction fees, and so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on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88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B2C Models: Content Provider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78064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Digital content on the Web: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News, music, video, text, artwork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models: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Use variety of models, including advertising, subscription; sales of digital goods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Key to success is typically owning the content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Variations: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Syndication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Aggregators</a:t>
            </a:r>
          </a:p>
        </p:txBody>
      </p:sp>
    </p:spTree>
    <p:extLst>
      <p:ext uri="{BB962C8B-B14F-4D97-AF65-F5344CB8AC3E}">
        <p14:creationId xmlns:p14="http://schemas.microsoft.com/office/powerpoint/2010/main" val="277568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1"/>
            <a:ext cx="8345606" cy="1097279"/>
          </a:xfrm>
        </p:spPr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IN" sz="32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Insight on Technology: Will the Connected Car Become the next Hot Entertainment Vehicle?</a:t>
            </a:r>
            <a:endParaRPr lang="en-US" sz="32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077735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Class Discussion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What value does the Internet of Things (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) have for businesses?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What impact does the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have on the content industry?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What impact does the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have on vehicles?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Are there any disadvantages to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“connected”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cars?</a:t>
            </a:r>
          </a:p>
        </p:txBody>
      </p:sp>
    </p:spTree>
    <p:extLst>
      <p:ext uri="{BB962C8B-B14F-4D97-AF65-F5344CB8AC3E}">
        <p14:creationId xmlns:p14="http://schemas.microsoft.com/office/powerpoint/2010/main" val="1630722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B2C Business Models: Portal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01120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Search plus an integrated package of content and services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models: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Advertising, referral fees, transaction fees, subscriptions for premium services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Variations: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Horizontal/general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Vertical/specialized (vortal)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336504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B2C Models: Transaction Broker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908732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Process online transactions for consumers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Primary value proposition—saving time and money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model: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Transaction fees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Industries using this model: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Financial services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Travel services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Job placement services</a:t>
            </a:r>
          </a:p>
        </p:txBody>
      </p:sp>
    </p:spTree>
    <p:extLst>
      <p:ext uri="{BB962C8B-B14F-4D97-AF65-F5344CB8AC3E}">
        <p14:creationId xmlns:p14="http://schemas.microsoft.com/office/powerpoint/2010/main" val="371216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B2C Models: Market Creator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562483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Create digital environment where buyers and sellers can meet and transact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Examples: Priceline, eBay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model: Transaction fees, fees to merchants for access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On-demand service companies (sharing economy): platforms that allow people to sell services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Examples: Uber, Airbnb</a:t>
            </a:r>
          </a:p>
        </p:txBody>
      </p:sp>
    </p:spTree>
    <p:extLst>
      <p:ext uri="{BB962C8B-B14F-4D97-AF65-F5344CB8AC3E}">
        <p14:creationId xmlns:p14="http://schemas.microsoft.com/office/powerpoint/2010/main" val="292934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B2C Models: Service Provider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754844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Online services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Example: Google—Google Maps, Gmail, and so on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Value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proposition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Valuable, convenient, time-saving, low-cost alternatives to traditional service providers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models: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Sales of services, subscription fees, advertising, sales of marketing data</a:t>
            </a:r>
          </a:p>
        </p:txBody>
      </p:sp>
    </p:spTree>
    <p:extLst>
      <p:ext uri="{BB962C8B-B14F-4D97-AF65-F5344CB8AC3E}">
        <p14:creationId xmlns:p14="http://schemas.microsoft.com/office/powerpoint/2010/main" val="19724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B2B Business Models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900764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Net marketplaces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pt-BR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E-distributor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pt-BR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E-procurement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Exchange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Industry consortium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Private industrial network</a:t>
            </a:r>
          </a:p>
        </p:txBody>
      </p:sp>
    </p:spTree>
    <p:extLst>
      <p:ext uri="{BB962C8B-B14F-4D97-AF65-F5344CB8AC3E}">
        <p14:creationId xmlns:p14="http://schemas.microsoft.com/office/powerpoint/2010/main" val="451832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B2B Models: E-Distributor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977708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Version of retail and wholesale store,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goods, and indirect goods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Owned by one company seeking to serve many customers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model: Sales of goods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Example: Grainger</a:t>
            </a:r>
          </a:p>
        </p:txBody>
      </p:sp>
    </p:spTree>
    <p:extLst>
      <p:ext uri="{BB962C8B-B14F-4D97-AF65-F5344CB8AC3E}">
        <p14:creationId xmlns:p14="http://schemas.microsoft.com/office/powerpoint/2010/main" val="2164099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B2B Models: E-Procurement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754844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Creates digital markets where participants transact for indirect goods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B2B service providers,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and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</a:t>
            </a:r>
            <a:r>
              <a:rPr lang="en-US" sz="1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providers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Scale economies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model: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Service fees, supply-chain management, fulfillment services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Example: Ariba</a:t>
            </a:r>
          </a:p>
        </p:txBody>
      </p:sp>
    </p:spTree>
    <p:extLst>
      <p:ext uri="{BB962C8B-B14F-4D97-AF65-F5344CB8AC3E}">
        <p14:creationId xmlns:p14="http://schemas.microsoft.com/office/powerpoint/2010/main" val="112771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IN" alt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Tweet Tweet: Will Twitter Ever Find a Business Model That Works?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85731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Class Discussion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What characteristics or benchmarks can be used to assess the business value of a company such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Twitter?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Have you used Twitter to communicate with friends or family? What are your thoughts on this service?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What are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+mn-lt"/>
                <a:cs typeface="+mn-cs"/>
              </a:rPr>
              <a:t>’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+mn-lt"/>
                <a:cs typeface="+mn-cs"/>
              </a:rPr>
              <a:t>s </a:t>
            </a:r>
            <a:r>
              <a:rPr lang="en-US" altLang="ja-JP" sz="2400" kern="1200" dirty="0">
                <a:solidFill>
                  <a:srgbClr val="000000"/>
                </a:solidFill>
                <a:latin typeface="+mn-lt"/>
                <a:cs typeface="+mn-cs"/>
              </a:rPr>
              <a:t>most important assets?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Which of the various methods described for monetizing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+mn-lt"/>
                <a:cs typeface="+mn-cs"/>
              </a:rPr>
              <a:t>’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+mn-lt"/>
                <a:cs typeface="+mn-cs"/>
              </a:rPr>
              <a:t>s </a:t>
            </a:r>
            <a:r>
              <a:rPr lang="en-US" altLang="ja-JP" sz="2400" kern="1200" dirty="0">
                <a:solidFill>
                  <a:srgbClr val="000000"/>
                </a:solidFill>
                <a:latin typeface="+mn-lt"/>
                <a:cs typeface="+mn-cs"/>
              </a:rPr>
              <a:t>assets do you feel might be most 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+mn-lt"/>
                <a:cs typeface="+mn-cs"/>
              </a:rPr>
              <a:t>successful?</a:t>
            </a:r>
            <a:endParaRPr lang="en-US" altLang="ja-JP" sz="2400" kern="12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85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B2B Models: Exchanges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977708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Independently owned vertical digital marketplace for direct inputs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model: Transaction, commission fees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Create powerful competition between suppliers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Tend to force suppliers into powerful price competition; number of exchanges has dropped dramatically</a:t>
            </a:r>
          </a:p>
        </p:txBody>
      </p:sp>
    </p:spTree>
    <p:extLst>
      <p:ext uri="{BB962C8B-B14F-4D97-AF65-F5344CB8AC3E}">
        <p14:creationId xmlns:p14="http://schemas.microsoft.com/office/powerpoint/2010/main" val="125874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B2B Models: Industry Consortia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500928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Industry-owned vertical digital marketplace open to select suppliers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More successful than exchanges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Sponsored by powerful industry players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Strengthen traditional purchasing behavior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model: Transaction, commission fees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Example: SupplyOn</a:t>
            </a:r>
          </a:p>
        </p:txBody>
      </p:sp>
    </p:spTree>
    <p:extLst>
      <p:ext uri="{BB962C8B-B14F-4D97-AF65-F5344CB8AC3E}">
        <p14:creationId xmlns:p14="http://schemas.microsoft.com/office/powerpoint/2010/main" val="3352934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Private Industrial Networks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862292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Digital network used to coordinate among firms engaged in business together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Typically evolve out of large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company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’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s 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internal enterprise system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Key, trusted, long-term suppliers invited to network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Example: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Walmart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’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s 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network for suppliers</a:t>
            </a:r>
          </a:p>
        </p:txBody>
      </p:sp>
    </p:spTree>
    <p:extLst>
      <p:ext uri="{BB962C8B-B14F-4D97-AF65-F5344CB8AC3E}">
        <p14:creationId xmlns:p14="http://schemas.microsoft.com/office/powerpoint/2010/main" val="1770601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</a:t>
            </a:r>
            <a:r>
              <a:rPr lang="pt-BR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E-Commerce </a:t>
            </a: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Changes Business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347040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  <a:defRPr/>
            </a:pPr>
            <a:r>
              <a:rPr lang="pt-BR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E-commerce 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changes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industry structure by changing:</a:t>
            </a:r>
          </a:p>
          <a:p>
            <a:pPr marL="741553" lvl="1" indent="-284353">
              <a:spcAft>
                <a:spcPct val="0"/>
              </a:spcAft>
              <a:buSzPts val="2400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ＭＳ Ｐゴシック" charset="0"/>
                <a:cs typeface="+mn-cs"/>
              </a:rPr>
              <a:t>Rivalry among existing competitors</a:t>
            </a:r>
          </a:p>
          <a:p>
            <a:pPr marL="741553" lvl="1" indent="-284353">
              <a:spcAft>
                <a:spcPct val="0"/>
              </a:spcAft>
              <a:buSzPts val="2400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ＭＳ Ｐゴシック" charset="0"/>
                <a:cs typeface="+mn-cs"/>
              </a:rPr>
              <a:t>Barriers to entry</a:t>
            </a:r>
          </a:p>
          <a:p>
            <a:pPr marL="741553" lvl="1" indent="-284353">
              <a:spcAft>
                <a:spcPct val="0"/>
              </a:spcAft>
              <a:buSzPts val="2400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ＭＳ Ｐゴシック" charset="0"/>
                <a:cs typeface="+mn-cs"/>
              </a:rPr>
              <a:t>Threat of new substitute products</a:t>
            </a:r>
          </a:p>
          <a:p>
            <a:pPr marL="741553" lvl="1" indent="-284353">
              <a:spcAft>
                <a:spcPct val="0"/>
              </a:spcAft>
              <a:buSzPts val="2400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ＭＳ Ｐゴシック" charset="0"/>
                <a:cs typeface="+mn-cs"/>
              </a:rPr>
              <a:t>Strength of suppliers</a:t>
            </a:r>
          </a:p>
          <a:p>
            <a:pPr marL="741553" lvl="1" indent="-284353">
              <a:spcAft>
                <a:spcPct val="0"/>
              </a:spcAft>
              <a:buSzPts val="2400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ＭＳ Ｐゴシック" charset="0"/>
                <a:cs typeface="+mn-cs"/>
              </a:rPr>
              <a:t>Bargaining power of buyers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ＭＳ Ｐゴシック" charset="0"/>
                <a:cs typeface="+mn-cs"/>
              </a:rPr>
              <a:t>Industry structural analysis</a:t>
            </a:r>
          </a:p>
        </p:txBody>
      </p:sp>
    </p:spTree>
    <p:extLst>
      <p:ext uri="{BB962C8B-B14F-4D97-AF65-F5344CB8AC3E}">
        <p14:creationId xmlns:p14="http://schemas.microsoft.com/office/powerpoint/2010/main" val="29280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pt-BR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E-Commerce </a:t>
            </a: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Business Models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385512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Business model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Set of planned activities designed to result in a profit in a marketplace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Business plan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Describes a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firm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’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s 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business model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pt-BR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E-commerce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business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model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Uses/leverages unique qualities of Internet and Web</a:t>
            </a:r>
          </a:p>
        </p:txBody>
      </p:sp>
    </p:spTree>
    <p:extLst>
      <p:ext uri="{BB962C8B-B14F-4D97-AF65-F5344CB8AC3E}">
        <p14:creationId xmlns:p14="http://schemas.microsoft.com/office/powerpoint/2010/main" val="126685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IN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Eight Key Elements of a Business Model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 lIns="91425" tIns="91425" rIns="91425" bIns="91425">
            <a:noAutofit/>
          </a:bodyPr>
          <a:lstStyle/>
          <a:p>
            <a:pPr marL="432054" lvl="0" indent="-432054">
              <a:spcAft>
                <a:spcPct val="0"/>
              </a:spcAft>
              <a:buSzPts val="2400"/>
              <a:buFont typeface="+mj-lt"/>
              <a:buAutoNum type="arabicPeriod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Value proposition</a:t>
            </a:r>
          </a:p>
          <a:p>
            <a:pPr marL="432054" lvl="0" indent="-432054">
              <a:spcAft>
                <a:spcPct val="0"/>
              </a:spcAft>
              <a:buSzPts val="2400"/>
              <a:buFont typeface="+mj-lt"/>
              <a:buAutoNum type="arabicPeriod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Revenue model</a:t>
            </a:r>
          </a:p>
          <a:p>
            <a:pPr marL="432054" lvl="0" indent="-432054">
              <a:spcAft>
                <a:spcPct val="0"/>
              </a:spcAft>
              <a:buSzPts val="2400"/>
              <a:buFont typeface="+mj-lt"/>
              <a:buAutoNum type="arabicPeriod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Market opportunity</a:t>
            </a:r>
          </a:p>
          <a:p>
            <a:pPr marL="432054" lvl="0" indent="-432054">
              <a:spcAft>
                <a:spcPct val="0"/>
              </a:spcAft>
              <a:buSzPts val="2400"/>
              <a:buFont typeface="+mj-lt"/>
              <a:buAutoNum type="arabicPeriod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Competitive environment</a:t>
            </a:r>
          </a:p>
          <a:p>
            <a:pPr marL="432054" lvl="0" indent="-432054">
              <a:spcAft>
                <a:spcPct val="0"/>
              </a:spcAft>
              <a:buSzPts val="2400"/>
              <a:buFont typeface="+mj-lt"/>
              <a:buAutoNum type="arabicPeriod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Competitive advantage</a:t>
            </a:r>
          </a:p>
          <a:p>
            <a:pPr marL="432054" lvl="0" indent="-432054">
              <a:spcAft>
                <a:spcPct val="0"/>
              </a:spcAft>
              <a:buSzPts val="2400"/>
              <a:buFont typeface="+mj-lt"/>
              <a:buAutoNum type="arabicPeriod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Market strategy</a:t>
            </a:r>
          </a:p>
          <a:p>
            <a:pPr marL="432054" lvl="0" indent="-432054">
              <a:spcAft>
                <a:spcPct val="0"/>
              </a:spcAft>
              <a:buSzPts val="2400"/>
              <a:buFont typeface="+mj-lt"/>
              <a:buAutoNum type="arabicPeriod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Organizational development</a:t>
            </a:r>
          </a:p>
          <a:p>
            <a:pPr marL="432054" lvl="0" indent="-432054">
              <a:spcAft>
                <a:spcPct val="0"/>
              </a:spcAft>
              <a:buSzPts val="2400"/>
              <a:buFont typeface="+mj-lt"/>
              <a:buAutoNum type="arabicPeriod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Management team</a:t>
            </a:r>
          </a:p>
        </p:txBody>
      </p:sp>
    </p:spTree>
    <p:extLst>
      <p:ext uri="{BB962C8B-B14F-4D97-AF65-F5344CB8AC3E}">
        <p14:creationId xmlns:p14="http://schemas.microsoft.com/office/powerpoint/2010/main" val="92003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Value Proposition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823820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“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Why 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should the customer buy from you</a:t>
            </a:r>
            <a:r>
              <a:rPr lang="en-US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?</a:t>
            </a:r>
            <a:r>
              <a:rPr lang="en-IN" altLang="ja-JP" sz="2400" kern="1200" dirty="0" smtClean="0">
                <a:solidFill>
                  <a:srgbClr val="000000"/>
                </a:solidFill>
                <a:latin typeface="Arial (Body)"/>
                <a:cs typeface="+mn-cs"/>
              </a:rPr>
              <a:t>”</a:t>
            </a:r>
            <a:endParaRPr lang="en-US" altLang="ja-JP" sz="2400" kern="1200" dirty="0">
              <a:solidFill>
                <a:srgbClr val="000000"/>
              </a:solidFill>
              <a:latin typeface="Arial (Body)"/>
              <a:cs typeface="+mn-cs"/>
            </a:endParaRP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Successful e-commerce value propositions: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Personalization/customization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Reduction of product search, price discovery costs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Facilitation of transactions by managing product delivery</a:t>
            </a:r>
          </a:p>
        </p:txBody>
      </p:sp>
    </p:spTree>
    <p:extLst>
      <p:ext uri="{BB962C8B-B14F-4D97-AF65-F5344CB8AC3E}">
        <p14:creationId xmlns:p14="http://schemas.microsoft.com/office/powerpoint/2010/main" val="267669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Revenue Model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793316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ja-JP" altLang="en-US" sz="2400" kern="1200" dirty="0">
                <a:solidFill>
                  <a:srgbClr val="000000"/>
                </a:solidFill>
                <a:latin typeface="Arial (Body)"/>
                <a:cs typeface="+mn-cs"/>
              </a:rPr>
              <a:t>“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How will you earn money?</a:t>
            </a:r>
            <a:r>
              <a:rPr lang="ja-JP" altLang="en-US" sz="2400" kern="1200" dirty="0">
                <a:solidFill>
                  <a:srgbClr val="000000"/>
                </a:solidFill>
                <a:latin typeface="Arial (Body)"/>
                <a:cs typeface="+mn-cs"/>
              </a:rPr>
              <a:t>”</a:t>
            </a:r>
            <a:endParaRPr lang="en-US" altLang="ja-JP" sz="2400" kern="1200" dirty="0">
              <a:solidFill>
                <a:srgbClr val="000000"/>
              </a:solidFill>
              <a:latin typeface="Arial (Body)"/>
              <a:cs typeface="+mn-cs"/>
            </a:endParaRP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Major types of revenue models: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Advertising revenue model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Subscription revenue model</a:t>
            </a:r>
          </a:p>
          <a:p>
            <a:pPr marL="1144778" lvl="2" indent="-230378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Freemium </a:t>
            </a:r>
            <a:r>
              <a:rPr lang="en-US" alt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strategy</a:t>
            </a:r>
            <a:endParaRPr lang="en-US" alt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Transaction fee revenue model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Sales revenue model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Affiliate revenue model</a:t>
            </a:r>
          </a:p>
        </p:txBody>
      </p:sp>
    </p:spTree>
    <p:extLst>
      <p:ext uri="{BB962C8B-B14F-4D97-AF65-F5344CB8AC3E}">
        <p14:creationId xmlns:p14="http://schemas.microsoft.com/office/powerpoint/2010/main" val="37400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IN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Insight on Society: Foursquare: Check Your Privacy at the Door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370123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Class discussion: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What revenue model does Foursquare use? What other revenue models might be appropriate?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Are privacy concerns the only shortcoming of location-based mobile services?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Should business firms be allowed to text or call mobile devices with advertising messages based on location</a:t>
            </a:r>
            <a:r>
              <a:rPr lang="en-US" sz="2400" kern="1200" dirty="0" smtClean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?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35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25">
            <a:noAutofit/>
          </a:bodyPr>
          <a:lstStyle/>
          <a:p>
            <a:pPr lvl="0">
              <a:spcBef>
                <a:spcPct val="0"/>
              </a:spcBef>
              <a:buClrTx/>
            </a:pPr>
            <a:r>
              <a:rPr lang="en-US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Market Opportunity</a:t>
            </a:r>
            <a:endParaRPr lang="en-US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485539"/>
          </a:xfrm>
        </p:spPr>
        <p:txBody>
          <a:bodyPr wrap="square" lIns="91425" tIns="91425" rIns="91425" bIns="91425">
            <a:noAutofit/>
          </a:bodyPr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ja-JP" altLang="en-US" sz="2400" kern="1200" dirty="0">
                <a:solidFill>
                  <a:srgbClr val="000000"/>
                </a:solidFill>
                <a:latin typeface="Arial (Body)"/>
                <a:cs typeface="+mn-cs"/>
              </a:rPr>
              <a:t>“</a:t>
            </a:r>
            <a:r>
              <a:rPr lang="en-US" altLang="ja-JP" sz="2400" kern="1200" dirty="0">
                <a:solidFill>
                  <a:srgbClr val="000000"/>
                </a:solidFill>
                <a:latin typeface="Arial (Body)"/>
                <a:cs typeface="+mn-cs"/>
              </a:rPr>
              <a:t>What marketspace do you intend to serve and what is its size?</a:t>
            </a:r>
            <a:r>
              <a:rPr lang="ja-JP" altLang="en-US" sz="2400" kern="1200" dirty="0">
                <a:solidFill>
                  <a:srgbClr val="000000"/>
                </a:solidFill>
                <a:latin typeface="Arial (Body)"/>
                <a:cs typeface="+mn-cs"/>
              </a:rPr>
              <a:t>”</a:t>
            </a:r>
            <a:endParaRPr lang="en-US" altLang="ja-JP" sz="2400" kern="1200" dirty="0">
              <a:solidFill>
                <a:srgbClr val="000000"/>
              </a:solidFill>
              <a:latin typeface="Arial (Body)"/>
              <a:cs typeface="+mn-cs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Marketspace: Area of actual or potential commercial value in which company intends to operate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Realistic market opportunity: Defined by revenue potential in each market niche in which company hopes to compete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Market opportunity typically divided into smaller niches</a:t>
            </a:r>
          </a:p>
        </p:txBody>
      </p:sp>
    </p:spTree>
    <p:extLst>
      <p:ext uri="{BB962C8B-B14F-4D97-AF65-F5344CB8AC3E}">
        <p14:creationId xmlns:p14="http://schemas.microsoft.com/office/powerpoint/2010/main" val="304951945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8434</TotalTime>
  <Words>1430</Words>
  <Application>Microsoft Macintosh PowerPoint</Application>
  <PresentationFormat>On-screen Show (4:3)</PresentationFormat>
  <Paragraphs>231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 (Body)</vt:lpstr>
      <vt:lpstr>ＭＳ Ｐゴシック</vt:lpstr>
      <vt:lpstr>Noto Sans Symbols</vt:lpstr>
      <vt:lpstr>Times New Roman</vt:lpstr>
      <vt:lpstr>Verdana</vt:lpstr>
      <vt:lpstr>Arial</vt:lpstr>
      <vt:lpstr>508 Lecture</vt:lpstr>
      <vt:lpstr>1_508 Lecture</vt:lpstr>
      <vt:lpstr>E-Commerce 2018: Business. Technology. Society</vt:lpstr>
      <vt:lpstr>Learning Objectives</vt:lpstr>
      <vt:lpstr>Tweet Tweet: Will Twitter Ever Find a Business Model That Works?</vt:lpstr>
      <vt:lpstr>E-Commerce Business Models</vt:lpstr>
      <vt:lpstr>Eight Key Elements of a Business Model</vt:lpstr>
      <vt:lpstr>1. Value Proposition</vt:lpstr>
      <vt:lpstr>2. Revenue Model</vt:lpstr>
      <vt:lpstr>Insight on Society: Foursquare: Check Your Privacy at the Door</vt:lpstr>
      <vt:lpstr>3. Market Opportunity</vt:lpstr>
      <vt:lpstr>4. Competitive Environment</vt:lpstr>
      <vt:lpstr>5. Competitive Advantage</vt:lpstr>
      <vt:lpstr>6. Market Strategy</vt:lpstr>
      <vt:lpstr>7. Organizational Development</vt:lpstr>
      <vt:lpstr>8. Management Team</vt:lpstr>
      <vt:lpstr>Raising Capital</vt:lpstr>
      <vt:lpstr>Insight on Business: Crowdfunding Takes off</vt:lpstr>
      <vt:lpstr>Categorizing E-Commerce Business Models</vt:lpstr>
      <vt:lpstr>B2C Business Models</vt:lpstr>
      <vt:lpstr>B2C Models: E-Tailer</vt:lpstr>
      <vt:lpstr>B2C Models: Community Provider</vt:lpstr>
      <vt:lpstr>B2C Models: Content Provider</vt:lpstr>
      <vt:lpstr>Insight on Technology: Will the Connected Car Become the next Hot Entertainment Vehicle?</vt:lpstr>
      <vt:lpstr>B2C Business Models: Portal</vt:lpstr>
      <vt:lpstr>B2C Models: Transaction Broker</vt:lpstr>
      <vt:lpstr>B2C Models: Market Creator</vt:lpstr>
      <vt:lpstr>B2C Models: Service Provider</vt:lpstr>
      <vt:lpstr>B2B Business Models</vt:lpstr>
      <vt:lpstr>B2B Models: E-Distributor</vt:lpstr>
      <vt:lpstr>B2B Models: E-Procurement</vt:lpstr>
      <vt:lpstr>B2B Models: Exchanges</vt:lpstr>
      <vt:lpstr>B2B Models: Industry Consortia</vt:lpstr>
      <vt:lpstr>Private Industrial Networks</vt:lpstr>
      <vt:lpstr>How E-Commerce Changes Business</vt:lpstr>
    </vt:vector>
  </TitlesOfParts>
  <Company>SPi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2018: Business. Technology. Society, 14e</dc:title>
  <dc:subject>Business</dc:subject>
  <dc:creator>Laudon/Traver</dc:creator>
  <cp:keywords>E-Commerce 2018</cp:keywords>
  <cp:lastModifiedBy>Shoaib Ahamed</cp:lastModifiedBy>
  <cp:revision>959</cp:revision>
  <dcterms:modified xsi:type="dcterms:W3CDTF">2018-10-03T18:22:15Z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