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9"/>
  </p:notesMasterIdLst>
  <p:handoutMasterIdLst>
    <p:handoutMasterId r:id="rId40"/>
  </p:handoutMasterIdLst>
  <p:sldIdLst>
    <p:sldId id="301" r:id="rId3"/>
    <p:sldId id="306" r:id="rId4"/>
    <p:sldId id="307" r:id="rId5"/>
    <p:sldId id="308" r:id="rId6"/>
    <p:sldId id="309" r:id="rId7"/>
    <p:sldId id="317" r:id="rId8"/>
    <p:sldId id="318" r:id="rId9"/>
    <p:sldId id="319" r:id="rId10"/>
    <p:sldId id="320" r:id="rId11"/>
    <p:sldId id="321" r:id="rId12"/>
    <p:sldId id="323" r:id="rId13"/>
    <p:sldId id="331" r:id="rId14"/>
    <p:sldId id="332" r:id="rId15"/>
    <p:sldId id="333"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05"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2" autoAdjust="0"/>
    <p:restoredTop sz="94364" autoAdjust="0"/>
  </p:normalViewPr>
  <p:slideViewPr>
    <p:cSldViewPr snapToGrid="0" snapToObjects="1">
      <p:cViewPr varScale="1">
        <p:scale>
          <a:sx n="90" d="100"/>
          <a:sy n="90" d="100"/>
        </p:scale>
        <p:origin x="1024" y="192"/>
      </p:cViewPr>
      <p:guideLst>
        <p:guide orient="horz" pos="2160"/>
        <p:guide pos="2880"/>
      </p:guideLst>
    </p:cSldViewPr>
  </p:slideViewPr>
  <p:outlineViewPr>
    <p:cViewPr>
      <p:scale>
        <a:sx n="33" d="100"/>
        <a:sy n="33" d="100"/>
      </p:scale>
      <p:origin x="0" y="-403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477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3.13, page 151. </a:t>
            </a:r>
          </a:p>
          <a:p>
            <a:pPr lvl="0" defTabSz="914400"/>
            <a:r>
              <a:rPr lang="en-US">
                <a:solidFill>
                  <a:prstClr val="black"/>
                </a:solidFill>
                <a:ea typeface="+mn-ea"/>
                <a:cs typeface="+mn-cs"/>
              </a:rPr>
              <a:t>In a Wi-Fi network, wireless access points connect to the Internet using a land-based broadband connection. Clients, which could be desktops, laptops, tablet computers, or smartphones, connect to the access point using radio signals.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6920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3.18, page 172.</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7564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10/17/18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10/17/18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10/17/18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95199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png"/><Relationship Id="rId1" Type="http://schemas.openxmlformats.org/officeDocument/2006/relationships/slideLayout" Target="../slideLayouts/slideLayout33.xml"/><Relationship Id="rId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userDrawn="1"/>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userDrawn="1"/>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megacorp.com/content/features/082602.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azimuth-interactiv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3</a:t>
            </a:r>
            <a:endParaRPr lang="en-US" b="1" dirty="0">
              <a:latin typeface="+mn-lt"/>
            </a:endParaRPr>
          </a:p>
        </p:txBody>
      </p:sp>
      <p:sp>
        <p:nvSpPr>
          <p:cNvPr id="5" name="Text Placeholder 4"/>
          <p:cNvSpPr>
            <a:spLocks noGrp="1"/>
          </p:cNvSpPr>
          <p:nvPr>
            <p:ph type="body" idx="3"/>
          </p:nvPr>
        </p:nvSpPr>
        <p:spPr>
          <a:xfrm>
            <a:off x="4876800" y="3143957"/>
            <a:ext cx="3657600" cy="1151998"/>
          </a:xfrm>
        </p:spPr>
        <p:txBody>
          <a:bodyPr/>
          <a:lstStyle/>
          <a:p>
            <a:pPr algn="ctr">
              <a:spcBef>
                <a:spcPct val="0"/>
              </a:spcBef>
            </a:pPr>
            <a:r>
              <a:rPr lang="en-US" altLang="en-US" dirty="0" smtClean="0">
                <a:solidFill>
                  <a:schemeClr val="tx1"/>
                </a:solidFill>
                <a:latin typeface="+mn-lt"/>
              </a:rPr>
              <a:t>E-Commerce </a:t>
            </a:r>
            <a:r>
              <a:rPr lang="en-US" altLang="en-US" dirty="0">
                <a:solidFill>
                  <a:schemeClr val="tx1"/>
                </a:solidFill>
                <a:latin typeface="+mn-lt"/>
              </a:rPr>
              <a:t>Infrastructure: The Internet, Web, and Mobile </a:t>
            </a:r>
            <a:r>
              <a:rPr lang="en-US" altLang="en-US" dirty="0" smtClean="0">
                <a:solidFill>
                  <a:schemeClr val="tx1"/>
                </a:solidFill>
                <a:latin typeface="+mn-lt"/>
              </a:rPr>
              <a:t>Platform</a:t>
            </a:r>
            <a:endParaRPr lang="en-US" altLang="en-US" dirty="0">
              <a:solidFill>
                <a:schemeClr val="tx1"/>
              </a:solidFill>
              <a:latin typeface="+mn-lt"/>
            </a:endParaRP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168660" y="4787660"/>
            <a:ext cx="3073879" cy="954107"/>
          </a:xfrm>
          <a:prstGeom prst="rect">
            <a:avLst/>
          </a:prstGeom>
          <a:noFill/>
        </p:spPr>
        <p:txBody>
          <a:bodyPr wrap="square" rtlCol="0">
            <a:spAutoFit/>
          </a:bodyPr>
          <a:lstStyle/>
          <a:p>
            <a:r>
              <a:rPr lang="en-US"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7635923" cy="1097279"/>
          </a:xfrm>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Internet “Cloud Computing” Model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Drawbacks</a:t>
            </a:r>
          </a:p>
          <a:p>
            <a:pPr marL="741553" lvl="1" indent="-284353">
              <a:spcAft>
                <a:spcPct val="0"/>
              </a:spcAft>
              <a:buSzPts val="2400"/>
            </a:pPr>
            <a:r>
              <a:rPr lang="en-US" sz="2400" kern="1200" dirty="0">
                <a:solidFill>
                  <a:srgbClr val="000000"/>
                </a:solidFill>
                <a:latin typeface="Arial (Body)"/>
                <a:ea typeface="+mn-ea"/>
                <a:cs typeface="+mn-cs"/>
              </a:rPr>
              <a:t>Security risks</a:t>
            </a:r>
          </a:p>
          <a:p>
            <a:pPr marL="741553" lvl="1" indent="-284353">
              <a:spcAft>
                <a:spcPct val="0"/>
              </a:spcAft>
              <a:buSzPts val="2400"/>
            </a:pPr>
            <a:r>
              <a:rPr lang="en-US" sz="2400" kern="1200" dirty="0">
                <a:solidFill>
                  <a:srgbClr val="000000"/>
                </a:solidFill>
                <a:latin typeface="Arial (Body)"/>
                <a:ea typeface="+mn-ea"/>
                <a:cs typeface="+mn-cs"/>
              </a:rPr>
              <a:t>Shifts responsibility for storage and control to providers</a:t>
            </a:r>
          </a:p>
          <a:p>
            <a:pPr marL="255651" lvl="0" indent="-255651">
              <a:spcAft>
                <a:spcPct val="0"/>
              </a:spcAft>
              <a:buSzPts val="2400"/>
              <a:tabLst/>
            </a:pPr>
            <a:r>
              <a:rPr lang="en-US" sz="2400" kern="1200" dirty="0">
                <a:solidFill>
                  <a:srgbClr val="000000"/>
                </a:solidFill>
                <a:latin typeface="Arial (Body)"/>
                <a:ea typeface="+mn-ea"/>
                <a:cs typeface="+mn-cs"/>
              </a:rPr>
              <a:t>Radically reduces costs of:</a:t>
            </a:r>
          </a:p>
          <a:p>
            <a:pPr marL="741553" lvl="1" indent="-284353">
              <a:spcAft>
                <a:spcPct val="0"/>
              </a:spcAft>
              <a:buSzPts val="2400"/>
            </a:pPr>
            <a:r>
              <a:rPr lang="en-US" sz="2400" kern="1200" dirty="0">
                <a:solidFill>
                  <a:srgbClr val="000000"/>
                </a:solidFill>
                <a:latin typeface="Arial (Body)"/>
                <a:ea typeface="+mn-ea"/>
                <a:cs typeface="+mn-cs"/>
              </a:rPr>
              <a:t>Building and operating websites</a:t>
            </a:r>
          </a:p>
          <a:p>
            <a:pPr marL="741553" lvl="1" indent="-284353">
              <a:spcAft>
                <a:spcPct val="0"/>
              </a:spcAft>
              <a:buSzPts val="2400"/>
            </a:pPr>
            <a:r>
              <a:rPr lang="en-US" sz="2400" kern="1200" dirty="0">
                <a:solidFill>
                  <a:srgbClr val="000000"/>
                </a:solidFill>
                <a:latin typeface="Arial (Body)"/>
                <a:ea typeface="+mn-ea"/>
                <a:cs typeface="+mn-cs"/>
              </a:rPr>
              <a:t>Infrastructure,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 </a:t>
            </a:r>
            <a:r>
              <a:rPr lang="en-US" sz="2400" kern="1200" dirty="0">
                <a:solidFill>
                  <a:srgbClr val="000000"/>
                </a:solidFill>
                <a:latin typeface="Arial (Body)"/>
                <a:ea typeface="+mn-ea"/>
                <a:cs typeface="+mn-cs"/>
              </a:rPr>
              <a:t>support</a:t>
            </a:r>
          </a:p>
          <a:p>
            <a:pPr marL="741553" lvl="1" indent="-284353">
              <a:spcAft>
                <a:spcPct val="0"/>
              </a:spcAft>
              <a:buSzPts val="2400"/>
            </a:pPr>
            <a:r>
              <a:rPr lang="en-US" sz="2400" kern="1200" dirty="0">
                <a:solidFill>
                  <a:srgbClr val="000000"/>
                </a:solidFill>
                <a:latin typeface="Arial (Body)"/>
                <a:ea typeface="+mn-ea"/>
                <a:cs typeface="+mn-cs"/>
              </a:rPr>
              <a:t>Hardware, software</a:t>
            </a:r>
          </a:p>
        </p:txBody>
      </p:sp>
    </p:spTree>
    <p:extLst>
      <p:ext uri="{BB962C8B-B14F-4D97-AF65-F5344CB8AC3E}">
        <p14:creationId xmlns:p14="http://schemas.microsoft.com/office/powerpoint/2010/main" val="2029262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Internet Today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359254" cy="360095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 growth has boomed without disruption because of:</a:t>
            </a:r>
          </a:p>
          <a:p>
            <a:pPr marL="741553" lvl="1" indent="-284353">
              <a:spcAft>
                <a:spcPct val="0"/>
              </a:spcAft>
              <a:buSzPts val="2400"/>
            </a:pPr>
            <a:r>
              <a:rPr lang="en-US" sz="2400" kern="1200" dirty="0">
                <a:solidFill>
                  <a:srgbClr val="000000"/>
                </a:solidFill>
                <a:latin typeface="Arial (Body)"/>
                <a:ea typeface="+mn-ea"/>
                <a:cs typeface="+mn-cs"/>
              </a:rPr>
              <a:t>Client/server computing model</a:t>
            </a:r>
          </a:p>
          <a:p>
            <a:pPr marL="741553" lvl="1" indent="-284353">
              <a:spcAft>
                <a:spcPct val="0"/>
              </a:spcAft>
              <a:buSzPts val="2400"/>
            </a:pPr>
            <a:r>
              <a:rPr lang="en-US" sz="2400" kern="1200" dirty="0" smtClean="0">
                <a:solidFill>
                  <a:srgbClr val="000000"/>
                </a:solidFill>
                <a:latin typeface="Arial (Body)"/>
                <a:ea typeface="+mn-ea"/>
                <a:cs typeface="+mn-cs"/>
              </a:rPr>
              <a:t>Hourglass</a:t>
            </a:r>
            <a:r>
              <a:rPr lang="en-US" sz="2400" kern="1200" dirty="0">
                <a:solidFill>
                  <a:srgbClr val="000000"/>
                </a:solidFill>
                <a:latin typeface="Arial (Body)"/>
                <a:ea typeface="+mn-ea"/>
                <a:cs typeface="+mn-cs"/>
              </a:rPr>
              <a:t>, layered architecture</a:t>
            </a:r>
          </a:p>
          <a:p>
            <a:pPr marL="1144778" lvl="2" indent="-230378">
              <a:spcAft>
                <a:spcPct val="0"/>
              </a:spcAft>
              <a:buSzPts val="2400"/>
            </a:pPr>
            <a:r>
              <a:rPr lang="en-US" sz="2400" kern="1200" dirty="0">
                <a:solidFill>
                  <a:srgbClr val="000000"/>
                </a:solidFill>
                <a:latin typeface="Arial (Body)"/>
                <a:ea typeface="+mn-ea"/>
                <a:cs typeface="+mn-cs"/>
              </a:rPr>
              <a:t>Network Technology Substrate</a:t>
            </a:r>
          </a:p>
          <a:p>
            <a:pPr marL="1144778" lvl="2" indent="-230378">
              <a:spcAft>
                <a:spcPct val="0"/>
              </a:spcAft>
              <a:buSzPts val="2400"/>
            </a:pPr>
            <a:r>
              <a:rPr lang="en-US" sz="2400" kern="1200" dirty="0">
                <a:solidFill>
                  <a:srgbClr val="000000"/>
                </a:solidFill>
                <a:latin typeface="Arial (Body)"/>
                <a:ea typeface="+mn-ea"/>
                <a:cs typeface="+mn-cs"/>
              </a:rPr>
              <a:t>Transport Services and Representation Standards</a:t>
            </a:r>
          </a:p>
          <a:p>
            <a:pPr marL="1144778" lvl="2" indent="-230378">
              <a:spcAft>
                <a:spcPct val="0"/>
              </a:spcAft>
              <a:buSzPts val="2400"/>
            </a:pPr>
            <a:r>
              <a:rPr lang="en-US" sz="2400" kern="1200" dirty="0">
                <a:solidFill>
                  <a:srgbClr val="000000"/>
                </a:solidFill>
                <a:latin typeface="Arial (Body)"/>
                <a:ea typeface="+mn-ea"/>
                <a:cs typeface="+mn-cs"/>
              </a:rPr>
              <a:t>Middleware Services</a:t>
            </a:r>
          </a:p>
          <a:p>
            <a:pPr marL="1144778" lvl="2" indent="-230378">
              <a:spcAft>
                <a:spcPct val="0"/>
              </a:spcAft>
              <a:buSzPts val="2400"/>
            </a:pPr>
            <a:r>
              <a:rPr lang="en-US" sz="2400" kern="1200" dirty="0">
                <a:solidFill>
                  <a:srgbClr val="000000"/>
                </a:solidFill>
                <a:latin typeface="Arial (Body)"/>
                <a:ea typeface="+mn-ea"/>
                <a:cs typeface="+mn-cs"/>
              </a:rPr>
              <a:t>Applications</a:t>
            </a:r>
          </a:p>
        </p:txBody>
      </p:sp>
    </p:spTree>
    <p:extLst>
      <p:ext uri="{BB962C8B-B14F-4D97-AF65-F5344CB8AC3E}">
        <p14:creationId xmlns:p14="http://schemas.microsoft.com/office/powerpoint/2010/main" val="3473931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Who Governs the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noAutofit/>
          </a:bodyPr>
          <a:lstStyle/>
          <a:p>
            <a:pPr marL="255651" lvl="0" indent="-255651">
              <a:spcAft>
                <a:spcPct val="0"/>
              </a:spcAft>
              <a:tabLst/>
            </a:pPr>
            <a:r>
              <a:rPr lang="en-US" sz="2000" kern="1200" dirty="0">
                <a:solidFill>
                  <a:srgbClr val="000000"/>
                </a:solidFill>
                <a:latin typeface="Arial (Body)"/>
                <a:ea typeface="+mn-ea"/>
                <a:cs typeface="+mn-cs"/>
              </a:rPr>
              <a:t>Organizations that influence the Internet and monitor its operations include:</a:t>
            </a:r>
          </a:p>
          <a:p>
            <a:pPr marL="741553" lvl="1" indent="-284353">
              <a:spcAft>
                <a:spcPct val="0"/>
              </a:spcAft>
            </a:pPr>
            <a:r>
              <a:rPr lang="en-US" sz="2000" kern="1200" dirty="0">
                <a:solidFill>
                  <a:srgbClr val="000000"/>
                </a:solidFill>
                <a:latin typeface="Arial (Body)"/>
                <a:ea typeface="+mn-ea"/>
                <a:cs typeface="+mn-cs"/>
              </a:rPr>
              <a:t>Internet Corporation for Assigned Names and Numbers </a:t>
            </a:r>
            <a:r>
              <a:rPr lang="en-US" sz="2000" kern="1200" dirty="0" smtClean="0">
                <a:solidFill>
                  <a:srgbClr val="000000"/>
                </a:solidFill>
                <a:latin typeface="Arial (Body)"/>
                <a:ea typeface="+mn-ea"/>
                <a:cs typeface="+mn-cs"/>
              </a:rPr>
              <a:t>(</a:t>
            </a:r>
            <a:r>
              <a:rPr lang="pt-BR" sz="2000" kern="1200" dirty="0" smtClean="0">
                <a:solidFill>
                  <a:srgbClr val="000000"/>
                </a:solidFill>
                <a:latin typeface="Arial (Body)"/>
                <a:ea typeface="+mn-ea"/>
                <a:cs typeface="+mn-cs"/>
              </a:rPr>
              <a:t>I</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C</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A</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N</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N</a:t>
            </a:r>
            <a:r>
              <a:rPr lang="en-US" sz="2000" kern="1200" dirty="0" smtClean="0">
                <a:solidFill>
                  <a:srgbClr val="000000"/>
                </a:solidFill>
                <a:latin typeface="Arial (Body)"/>
                <a:ea typeface="+mn-ea"/>
                <a:cs typeface="+mn-cs"/>
              </a:rPr>
              <a:t>)</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Engineering Task Force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F)</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Research Task Force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F)</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Engineering Steering Group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G)</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Architecture Board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B)</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Society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C)</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Governance Forum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F)</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World Wide Web Consortium (W3C)</a:t>
            </a:r>
          </a:p>
          <a:p>
            <a:pPr marL="741553" lvl="1" indent="-284353">
              <a:spcAft>
                <a:spcPct val="0"/>
              </a:spcAft>
            </a:pPr>
            <a:r>
              <a:rPr lang="en-US" sz="2000" kern="1200" dirty="0">
                <a:solidFill>
                  <a:srgbClr val="000000"/>
                </a:solidFill>
                <a:latin typeface="Arial (Body)"/>
                <a:ea typeface="+mn-ea"/>
                <a:cs typeface="+mn-cs"/>
              </a:rPr>
              <a:t>Internet Network Operators Groups (</a:t>
            </a:r>
            <a:r>
              <a:rPr lang="en-US" sz="2000" kern="1200" dirty="0" smtClean="0">
                <a:solidFill>
                  <a:srgbClr val="000000"/>
                </a:solidFill>
                <a:latin typeface="Arial (Body)"/>
                <a:ea typeface="+mn-ea"/>
                <a:cs typeface="+mn-cs"/>
              </a:rPr>
              <a:t>N</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a:t>
            </a:r>
            <a:r>
              <a:rPr lang="en-US" sz="2000" kern="1200" dirty="0">
                <a:solidFill>
                  <a:srgbClr val="000000"/>
                </a:solidFill>
                <a:latin typeface="Arial (Body)"/>
                <a:ea typeface="+mn-ea"/>
                <a:cs typeface="+mn-cs"/>
              </a:rPr>
              <a:t>)</a:t>
            </a:r>
          </a:p>
        </p:txBody>
      </p:sp>
    </p:spTree>
    <p:extLst>
      <p:ext uri="{BB962C8B-B14F-4D97-AF65-F5344CB8AC3E}">
        <p14:creationId xmlns:p14="http://schemas.microsoft.com/office/powerpoint/2010/main" val="65306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Government Regulation and Surveillance of the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defRPr/>
            </a:pPr>
            <a:r>
              <a:rPr lang="en-US" altLang="en-US" sz="2400" kern="1200" dirty="0">
                <a:solidFill>
                  <a:srgbClr val="000000"/>
                </a:solidFill>
                <a:latin typeface="Arial (Body)"/>
                <a:ea typeface="+mn-ea"/>
                <a:cs typeface="+mn-cs"/>
              </a:rPr>
              <a:t>How is it possible for any government to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control</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or censor the Web?</a:t>
            </a:r>
          </a:p>
          <a:p>
            <a:pPr marL="741553" lvl="1" indent="-284353">
              <a:spcAft>
                <a:spcPct val="0"/>
              </a:spcAft>
              <a:buSzPts val="2400"/>
              <a:defRPr/>
            </a:pPr>
            <a:r>
              <a:rPr lang="en-US" altLang="en-US" sz="2400" kern="1200" dirty="0">
                <a:solidFill>
                  <a:srgbClr val="000000"/>
                </a:solidFill>
                <a:latin typeface="Arial (Body)"/>
                <a:ea typeface="+mn-ea"/>
                <a:cs typeface="+mn-cs"/>
              </a:rPr>
              <a:t>Does the Chinese government, or the </a:t>
            </a:r>
            <a:r>
              <a:rPr lang="en-US" altLang="en-US" sz="2400" kern="1200" dirty="0" smtClean="0">
                <a:solidFill>
                  <a:srgbClr val="000000"/>
                </a:solidFill>
                <a:latin typeface="Arial (Body)"/>
                <a:ea typeface="+mn-ea"/>
                <a:cs typeface="+mn-cs"/>
              </a:rPr>
              <a:t>U.S. </a:t>
            </a:r>
            <a:r>
              <a:rPr lang="en-US" altLang="en-US" sz="2400" kern="1200" dirty="0">
                <a:solidFill>
                  <a:srgbClr val="000000"/>
                </a:solidFill>
                <a:latin typeface="Arial (Body)"/>
                <a:ea typeface="+mn-ea"/>
                <a:cs typeface="+mn-cs"/>
              </a:rPr>
              <a:t>government, have the right to censor content on the Web?</a:t>
            </a:r>
          </a:p>
          <a:p>
            <a:pPr marL="741553" lvl="1" indent="-284353">
              <a:spcAft>
                <a:spcPct val="0"/>
              </a:spcAft>
              <a:buSzPts val="2400"/>
              <a:defRPr/>
            </a:pPr>
            <a:r>
              <a:rPr lang="en-US" altLang="en-US" sz="2400" kern="1200" dirty="0">
                <a:solidFill>
                  <a:srgbClr val="000000"/>
                </a:solidFill>
                <a:latin typeface="Arial (Body)"/>
                <a:ea typeface="+mn-ea"/>
                <a:cs typeface="+mn-cs"/>
              </a:rPr>
              <a:t>How should </a:t>
            </a:r>
            <a:r>
              <a:rPr lang="en-US" altLang="en-US" sz="2400" kern="1200" dirty="0" smtClean="0">
                <a:solidFill>
                  <a:srgbClr val="000000"/>
                </a:solidFill>
                <a:latin typeface="Arial (Body)"/>
                <a:ea typeface="+mn-ea"/>
                <a:cs typeface="+mn-cs"/>
              </a:rPr>
              <a:t>U.S. </a:t>
            </a:r>
            <a:r>
              <a:rPr lang="en-US" altLang="en-US" sz="2400" kern="1200" dirty="0">
                <a:solidFill>
                  <a:srgbClr val="000000"/>
                </a:solidFill>
                <a:latin typeface="Arial (Body)"/>
                <a:ea typeface="+mn-ea"/>
                <a:cs typeface="+mn-cs"/>
              </a:rPr>
              <a:t>companies deal with governments that want to censor content?</a:t>
            </a:r>
          </a:p>
          <a:p>
            <a:pPr marL="741553" lvl="1" indent="-284353">
              <a:spcAft>
                <a:spcPct val="0"/>
              </a:spcAft>
              <a:buSzPts val="2400"/>
              <a:defRPr/>
            </a:pPr>
            <a:r>
              <a:rPr lang="en-US" altLang="en-US" sz="2400" kern="1200" dirty="0">
                <a:solidFill>
                  <a:srgbClr val="000000"/>
                </a:solidFill>
                <a:latin typeface="Arial (Body)"/>
                <a:ea typeface="+mn-ea"/>
                <a:cs typeface="+mn-cs"/>
              </a:rPr>
              <a:t>What would happen to </a:t>
            </a:r>
            <a:r>
              <a:rPr lang="en-US" altLang="en-US" sz="2400" kern="1200" dirty="0" smtClean="0">
                <a:solidFill>
                  <a:srgbClr val="000000"/>
                </a:solidFill>
                <a:latin typeface="Arial (Body)"/>
                <a:ea typeface="+mn-ea"/>
                <a:cs typeface="+mn-cs"/>
              </a:rPr>
              <a:t>e-commerce </a:t>
            </a:r>
            <a:r>
              <a:rPr lang="en-US" altLang="en-US" sz="2400" kern="1200" dirty="0">
                <a:solidFill>
                  <a:srgbClr val="000000"/>
                </a:solidFill>
                <a:latin typeface="Arial (Body)"/>
                <a:ea typeface="+mn-ea"/>
                <a:cs typeface="+mn-cs"/>
              </a:rPr>
              <a:t>if the existing Web split into a different Web for each </a:t>
            </a:r>
            <a:r>
              <a:rPr lang="en-US" altLang="en-US" sz="2400" kern="1200" dirty="0" smtClean="0">
                <a:solidFill>
                  <a:srgbClr val="000000"/>
                </a:solidFill>
                <a:latin typeface="Arial (Body)"/>
                <a:ea typeface="+mn-ea"/>
                <a:cs typeface="+mn-cs"/>
              </a:rPr>
              <a:t>country?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5814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Limitations of the Current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Bandwidth limitations</a:t>
            </a:r>
          </a:p>
          <a:p>
            <a:pPr marL="741553" lvl="1" indent="-284353">
              <a:spcAft>
                <a:spcPct val="0"/>
              </a:spcAft>
              <a:buSzPts val="2400"/>
            </a:pPr>
            <a:r>
              <a:rPr lang="en-US" sz="2400" kern="1200" dirty="0">
                <a:solidFill>
                  <a:srgbClr val="000000"/>
                </a:solidFill>
                <a:latin typeface="Arial (Body)"/>
                <a:ea typeface="+mn-ea"/>
                <a:cs typeface="+mn-cs"/>
              </a:rPr>
              <a:t>Slow peak-hour service</a:t>
            </a:r>
          </a:p>
          <a:p>
            <a:pPr marL="255651" lvl="0" indent="-255651">
              <a:spcAft>
                <a:spcPct val="0"/>
              </a:spcAft>
              <a:buSzPts val="2400"/>
              <a:tabLst/>
            </a:pPr>
            <a:r>
              <a:rPr lang="en-US" sz="2400" kern="1200" dirty="0">
                <a:solidFill>
                  <a:srgbClr val="000000"/>
                </a:solidFill>
                <a:latin typeface="Arial (Body)"/>
                <a:ea typeface="+mn-ea"/>
                <a:cs typeface="+mn-cs"/>
              </a:rPr>
              <a:t>Quality of service limitations</a:t>
            </a:r>
          </a:p>
          <a:p>
            <a:pPr marL="741553" lvl="1" indent="-284353">
              <a:spcAft>
                <a:spcPct val="0"/>
              </a:spcAft>
              <a:buSzPts val="2400"/>
            </a:pPr>
            <a:r>
              <a:rPr lang="en-US" sz="2400" kern="1200" dirty="0">
                <a:solidFill>
                  <a:srgbClr val="000000"/>
                </a:solidFill>
                <a:latin typeface="Arial (Body)"/>
                <a:ea typeface="+mn-ea"/>
                <a:cs typeface="+mn-cs"/>
              </a:rPr>
              <a:t>Latency</a:t>
            </a:r>
          </a:p>
          <a:p>
            <a:pPr marL="255651" lvl="0" indent="-255651">
              <a:spcAft>
                <a:spcPct val="0"/>
              </a:spcAft>
              <a:buSzPts val="2400"/>
              <a:tabLst/>
            </a:pPr>
            <a:r>
              <a:rPr lang="en-US" sz="2400" kern="1200" dirty="0">
                <a:solidFill>
                  <a:srgbClr val="000000"/>
                </a:solidFill>
                <a:latin typeface="Arial (Body)"/>
                <a:ea typeface="+mn-ea"/>
                <a:cs typeface="+mn-cs"/>
              </a:rPr>
              <a:t>Network architecture limitations</a:t>
            </a:r>
          </a:p>
          <a:p>
            <a:pPr marL="741553" lvl="1" indent="-284353">
              <a:spcAft>
                <a:spcPct val="0"/>
              </a:spcAft>
              <a:buSzPts val="2400"/>
            </a:pPr>
            <a:r>
              <a:rPr lang="en-US" sz="2400" kern="1200" dirty="0">
                <a:solidFill>
                  <a:srgbClr val="000000"/>
                </a:solidFill>
                <a:latin typeface="Arial (Body)"/>
                <a:ea typeface="+mn-ea"/>
                <a:cs typeface="+mn-cs"/>
              </a:rPr>
              <a:t>Identical requests are processed individually</a:t>
            </a:r>
          </a:p>
          <a:p>
            <a:pPr marL="255651" lvl="0" indent="-255651">
              <a:spcAft>
                <a:spcPct val="0"/>
              </a:spcAft>
              <a:buSzPts val="2400"/>
              <a:tabLst/>
            </a:pPr>
            <a:r>
              <a:rPr lang="en-US" sz="2400" kern="1200" dirty="0">
                <a:solidFill>
                  <a:srgbClr val="000000"/>
                </a:solidFill>
                <a:latin typeface="Arial (Body)"/>
                <a:ea typeface="+mn-ea"/>
                <a:cs typeface="+mn-cs"/>
              </a:rPr>
              <a:t>Wired Internet</a:t>
            </a:r>
          </a:p>
          <a:p>
            <a:pPr marL="741553" lvl="1" indent="-284353">
              <a:spcAft>
                <a:spcPct val="0"/>
              </a:spcAft>
              <a:buSzPts val="2400"/>
            </a:pPr>
            <a:r>
              <a:rPr lang="en-US" sz="2400" kern="1200" dirty="0">
                <a:solidFill>
                  <a:srgbClr val="000000"/>
                </a:solidFill>
                <a:latin typeface="Arial (Body)"/>
                <a:ea typeface="+mn-ea"/>
                <a:cs typeface="+mn-cs"/>
              </a:rPr>
              <a:t>Copper and expensive fiber-optic cables</a:t>
            </a:r>
          </a:p>
        </p:txBody>
      </p:sp>
    </p:spTree>
    <p:extLst>
      <p:ext uri="{BB962C8B-B14F-4D97-AF65-F5344CB8AC3E}">
        <p14:creationId xmlns:p14="http://schemas.microsoft.com/office/powerpoint/2010/main" val="100089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Wireless Local Area Network (W</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L</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A</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N) –Based Internet Access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Wi-Fi</a:t>
            </a:r>
          </a:p>
          <a:p>
            <a:pPr marL="741553" lvl="1" indent="-284353">
              <a:spcAft>
                <a:spcPct val="0"/>
              </a:spcAft>
              <a:buSzPts val="2400"/>
            </a:pPr>
            <a:r>
              <a:rPr lang="en-US" altLang="en-US" sz="2400" kern="1200" dirty="0">
                <a:solidFill>
                  <a:srgbClr val="000000"/>
                </a:solidFill>
                <a:latin typeface="Arial (Body)"/>
                <a:ea typeface="+mn-ea"/>
                <a:cs typeface="+mn-cs"/>
              </a:rPr>
              <a:t>High-speed, fixed broadband wireless </a:t>
            </a: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 (W</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Wireless access point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hot spots</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a:t>
            </a:r>
          </a:p>
          <a:p>
            <a:pPr marL="741553" lvl="1" indent="-284353">
              <a:spcAft>
                <a:spcPct val="0"/>
              </a:spcAft>
              <a:buSzPts val="2400"/>
            </a:pPr>
            <a:r>
              <a:rPr lang="en-US" altLang="en-US" sz="2400" kern="1200" dirty="0">
                <a:solidFill>
                  <a:srgbClr val="000000"/>
                </a:solidFill>
                <a:latin typeface="Arial (Body)"/>
                <a:ea typeface="+mn-ea"/>
                <a:cs typeface="+mn-cs"/>
              </a:rPr>
              <a:t>Limited range but inexpensive</a:t>
            </a:r>
          </a:p>
          <a:p>
            <a:pPr marL="255651" lvl="0" indent="-255651">
              <a:spcAft>
                <a:spcPct val="0"/>
              </a:spcAft>
              <a:buSzPts val="2400"/>
              <a:tabLst/>
            </a:pPr>
            <a:r>
              <a:rPr lang="en-US" altLang="en-US" sz="2400" kern="1200" dirty="0">
                <a:solidFill>
                  <a:srgbClr val="000000"/>
                </a:solidFill>
                <a:latin typeface="Arial (Body)"/>
                <a:ea typeface="+mn-ea"/>
                <a:cs typeface="+mn-cs"/>
              </a:rPr>
              <a:t>WiMax</a:t>
            </a:r>
          </a:p>
          <a:p>
            <a:pPr marL="255651" lvl="0" indent="-255651">
              <a:spcAft>
                <a:spcPct val="0"/>
              </a:spcAft>
              <a:buSzPts val="2400"/>
              <a:tabLst/>
            </a:pPr>
            <a:r>
              <a:rPr lang="en-US" altLang="en-US" sz="2400" kern="1200" dirty="0">
                <a:solidFill>
                  <a:srgbClr val="000000"/>
                </a:solidFill>
                <a:latin typeface="Arial (Body)"/>
                <a:ea typeface="+mn-ea"/>
                <a:cs typeface="+mn-cs"/>
              </a:rPr>
              <a:t>Bluetooth</a:t>
            </a:r>
          </a:p>
        </p:txBody>
      </p:sp>
    </p:spTree>
    <p:extLst>
      <p:ext uri="{BB962C8B-B14F-4D97-AF65-F5344CB8AC3E}">
        <p14:creationId xmlns:p14="http://schemas.microsoft.com/office/powerpoint/2010/main" val="175233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6549" cy="1097279"/>
          </a:xfrm>
        </p:spPr>
        <p:txBody>
          <a:bodyPr tIns="91425">
            <a:noAutofit/>
          </a:bodyPr>
          <a:lstStyle/>
          <a:p>
            <a:pPr lvl="0">
              <a:spcBef>
                <a:spcPct val="0"/>
              </a:spcBef>
              <a:buClrTx/>
            </a:pPr>
            <a:r>
              <a:rPr lang="en-IN" sz="3200" kern="1200" dirty="0" smtClean="0">
                <a:latin typeface="Times New Roman" panose="02020603050405020304" pitchFamily="18" charset="0"/>
                <a:ea typeface="+mj-ea"/>
                <a:cs typeface="Times New Roman" panose="02020603050405020304" pitchFamily="18" charset="0"/>
              </a:rPr>
              <a:t>Other Innovative Internet Access Technologies: Drones, Balloons, and White Space</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67735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Google: Project Loon</a:t>
            </a:r>
          </a:p>
          <a:p>
            <a:pPr marL="255651" lvl="0" indent="-255651">
              <a:spcAft>
                <a:spcPct val="0"/>
              </a:spcAft>
              <a:buSzPts val="2400"/>
              <a:tabLst/>
            </a:pPr>
            <a:r>
              <a:rPr lang="en-US" sz="2400" kern="1200" dirty="0">
                <a:solidFill>
                  <a:srgbClr val="000000"/>
                </a:solidFill>
                <a:latin typeface="Arial (Body)"/>
                <a:ea typeface="+mn-ea"/>
                <a:cs typeface="+mn-cs"/>
              </a:rPr>
              <a:t>Facebook: Facebook Connectivity Lab/</a:t>
            </a:r>
            <a:r>
              <a:rPr lang="en-US" sz="2400" kern="1200" dirty="0" err="1">
                <a:solidFill>
                  <a:srgbClr val="000000"/>
                </a:solidFill>
                <a:latin typeface="Arial (Body)"/>
                <a:ea typeface="+mn-ea"/>
                <a:cs typeface="+mn-cs"/>
              </a:rPr>
              <a:t>Acquila</a:t>
            </a:r>
            <a:r>
              <a:rPr lang="en-US" sz="2400" kern="1200" dirty="0">
                <a:solidFill>
                  <a:srgbClr val="000000"/>
                </a:solidFill>
                <a:latin typeface="Arial (Body)"/>
                <a:ea typeface="+mn-ea"/>
                <a:cs typeface="+mn-cs"/>
              </a:rPr>
              <a:t> drone</a:t>
            </a:r>
          </a:p>
          <a:p>
            <a:pPr marL="255651" lvl="0" indent="-255651">
              <a:spcAft>
                <a:spcPct val="0"/>
              </a:spcAft>
              <a:buSzPts val="2400"/>
              <a:tabLst/>
            </a:pPr>
            <a:r>
              <a:rPr lang="en-US" sz="2400" kern="1200" dirty="0">
                <a:solidFill>
                  <a:srgbClr val="000000"/>
                </a:solidFill>
                <a:latin typeface="Arial (Body)"/>
                <a:ea typeface="+mn-ea"/>
                <a:cs typeface="+mn-cs"/>
              </a:rPr>
              <a:t>Microsoft: White spaces project</a:t>
            </a:r>
          </a:p>
        </p:txBody>
      </p:sp>
    </p:spTree>
    <p:extLst>
      <p:ext uri="{BB962C8B-B14F-4D97-AF65-F5344CB8AC3E}">
        <p14:creationId xmlns:p14="http://schemas.microsoft.com/office/powerpoint/2010/main" val="2536744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3.13 Wi-Fi Networks</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n image shows various connections to Wi-Fi networks. The image shows a Wireless Access Point in the center, connected to the Internet, laptop computer, smartphone, tablet computer, and desktop computer. The connection between the Internet and Wireless Access Point is labeled Broadband connection to Inter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412" y="1671737"/>
            <a:ext cx="7027177" cy="4442582"/>
          </a:xfrm>
          <a:prstGeom prst="rect">
            <a:avLst/>
          </a:prstGeom>
        </p:spPr>
      </p:pic>
    </p:spTree>
    <p:extLst>
      <p:ext uri="{BB962C8B-B14F-4D97-AF65-F5344CB8AC3E}">
        <p14:creationId xmlns:p14="http://schemas.microsoft.com/office/powerpoint/2010/main" val="3450812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70454"/>
          </a:xfrm>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Future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885826"/>
            <a:ext cx="8229600" cy="5240337"/>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Latency </a:t>
            </a:r>
            <a:r>
              <a:rPr lang="en-US" altLang="en-US" sz="2400" kern="1200" dirty="0" smtClean="0">
                <a:solidFill>
                  <a:srgbClr val="000000"/>
                </a:solidFill>
                <a:latin typeface="Arial (Body)"/>
                <a:ea typeface="+mn-ea"/>
                <a:cs typeface="+mn-cs"/>
              </a:rPr>
              <a:t>solutions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diffserv (differentiated quality of service)</a:t>
            </a:r>
          </a:p>
          <a:p>
            <a:pPr marL="255651" lvl="0" indent="-255651">
              <a:spcAft>
                <a:spcPct val="0"/>
              </a:spcAft>
              <a:buSzPts val="2400"/>
              <a:tabLst/>
            </a:pPr>
            <a:r>
              <a:rPr lang="en-US" altLang="en-US" sz="2400" kern="1200" dirty="0">
                <a:solidFill>
                  <a:srgbClr val="000000"/>
                </a:solidFill>
                <a:latin typeface="Arial (Body)"/>
                <a:ea typeface="+mn-ea"/>
                <a:cs typeface="+mn-cs"/>
              </a:rPr>
              <a:t>Guaranteed service levels and lower error </a:t>
            </a:r>
            <a:r>
              <a:rPr lang="en-US" altLang="en-US" sz="2400" kern="1200" dirty="0" smtClean="0">
                <a:solidFill>
                  <a:srgbClr val="000000"/>
                </a:solidFill>
                <a:latin typeface="Arial (Body)"/>
                <a:ea typeface="+mn-ea"/>
                <a:cs typeface="+mn-cs"/>
              </a:rPr>
              <a:t>rates</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Declining costs</a:t>
            </a:r>
          </a:p>
          <a:p>
            <a:pPr marL="255651" lvl="0" indent="-255651">
              <a:spcAft>
                <a:spcPct val="0"/>
              </a:spcAft>
              <a:buSzPts val="2400"/>
              <a:tabLst/>
            </a:pPr>
            <a:r>
              <a:rPr lang="en-US" altLang="en-US" sz="2400" kern="1200" dirty="0">
                <a:solidFill>
                  <a:srgbClr val="000000"/>
                </a:solidFill>
                <a:latin typeface="Arial (Body)"/>
                <a:ea typeface="+mn-ea"/>
                <a:cs typeface="+mn-cs"/>
              </a:rPr>
              <a:t>The Internet of Things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o</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2400" kern="1200" dirty="0">
                <a:solidFill>
                  <a:srgbClr val="000000"/>
                </a:solidFill>
                <a:latin typeface="Arial (Body)"/>
                <a:ea typeface="+mn-ea"/>
                <a:cs typeface="+mn-cs"/>
              </a:rPr>
              <a:t>)</a:t>
            </a:r>
          </a:p>
          <a:p>
            <a:pPr marL="741553" lvl="1" indent="-284353">
              <a:spcAft>
                <a:spcPct val="0"/>
              </a:spcAft>
              <a:buSzPts val="2400"/>
            </a:pPr>
            <a:r>
              <a:rPr lang="en-US" altLang="en-US" sz="2400" kern="1200" dirty="0">
                <a:solidFill>
                  <a:srgbClr val="000000"/>
                </a:solidFill>
                <a:latin typeface="Arial (Body)"/>
                <a:ea typeface="+mn-ea"/>
                <a:cs typeface="+mn-cs"/>
              </a:rPr>
              <a:t>Objects connected via </a:t>
            </a:r>
            <a:r>
              <a:rPr lang="pt-BR" altLang="en-US" sz="2400" kern="1200" dirty="0" smtClean="0">
                <a:solidFill>
                  <a:srgbClr val="000000"/>
                </a:solidFill>
                <a:latin typeface="Arial (Body)"/>
                <a:ea typeface="+mn-ea"/>
                <a:cs typeface="+mn-cs"/>
              </a:rPr>
              <a:t>sensors/R</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F</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I</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D </a:t>
            </a:r>
            <a:r>
              <a:rPr lang="en-US" altLang="en-US" sz="2400" kern="1200" dirty="0" smtClean="0">
                <a:solidFill>
                  <a:srgbClr val="000000"/>
                </a:solidFill>
                <a:latin typeface="Arial (Body)"/>
                <a:ea typeface="+mn-ea"/>
                <a:cs typeface="+mn-cs"/>
              </a:rPr>
              <a:t>to </a:t>
            </a:r>
            <a:r>
              <a:rPr lang="en-US" altLang="en-US" sz="2400" kern="1200" dirty="0">
                <a:solidFill>
                  <a:srgbClr val="000000"/>
                </a:solidFill>
                <a:latin typeface="Arial (Body)"/>
                <a:ea typeface="+mn-ea"/>
                <a:cs typeface="+mn-cs"/>
              </a:rPr>
              <a:t>the Internet</a:t>
            </a:r>
          </a:p>
          <a:p>
            <a:pPr marL="741553" lvl="1" indent="-284353">
              <a:spcAft>
                <a:spcPct val="0"/>
              </a:spcAft>
              <a:buSzPts val="2400"/>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Smart things</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Interoperability issues and standards</a:t>
            </a:r>
          </a:p>
          <a:p>
            <a:pPr marL="741553" lvl="1" indent="-284353">
              <a:spcAft>
                <a:spcPct val="0"/>
              </a:spcAft>
              <a:buSzPts val="2400"/>
            </a:pPr>
            <a:r>
              <a:rPr lang="en-US" altLang="en-US" sz="2400" kern="1200" dirty="0">
                <a:solidFill>
                  <a:srgbClr val="000000"/>
                </a:solidFill>
                <a:latin typeface="Arial (Body)"/>
                <a:ea typeface="+mn-ea"/>
                <a:cs typeface="+mn-cs"/>
              </a:rPr>
              <a:t>Security and privacy </a:t>
            </a:r>
            <a:r>
              <a:rPr lang="en-US" altLang="en-US" sz="2400" kern="1200" dirty="0" smtClean="0">
                <a:solidFill>
                  <a:srgbClr val="000000"/>
                </a:solidFill>
                <a:latin typeface="Arial (Body)"/>
                <a:ea typeface="+mn-ea"/>
                <a:cs typeface="+mn-cs"/>
              </a:rPr>
              <a:t>concerns</a:t>
            </a:r>
          </a:p>
          <a:p>
            <a:pPr marL="741553" lvl="1" indent="-284353">
              <a:spcAft>
                <a:spcPct val="0"/>
              </a:spcAft>
              <a:buSzPts val="2400"/>
            </a:pPr>
            <a:r>
              <a:rPr lang="en-US" altLang="en-US" sz="2400" kern="1200" smtClean="0">
                <a:solidFill>
                  <a:srgbClr val="000000"/>
                </a:solidFill>
                <a:latin typeface="Arial (Body)"/>
                <a:ea typeface="+mn-ea"/>
                <a:cs typeface="+mn-cs"/>
              </a:rPr>
              <a:t>Watch: https</a:t>
            </a:r>
            <a:r>
              <a:rPr lang="en-US" altLang="en-US" sz="2400" kern="1200" dirty="0">
                <a:solidFill>
                  <a:srgbClr val="000000"/>
                </a:solidFill>
                <a:latin typeface="Arial (Body)"/>
                <a:ea typeface="+mn-ea"/>
                <a:cs typeface="+mn-cs"/>
              </a:rPr>
              <a:t>://</a:t>
            </a:r>
            <a:r>
              <a:rPr lang="en-US" altLang="en-US" sz="2400" kern="1200" dirty="0" err="1">
                <a:solidFill>
                  <a:srgbClr val="000000"/>
                </a:solidFill>
                <a:latin typeface="Arial (Body)"/>
                <a:ea typeface="+mn-ea"/>
                <a:cs typeface="+mn-cs"/>
              </a:rPr>
              <a:t>www.youtube.com</a:t>
            </a:r>
            <a:r>
              <a:rPr lang="en-US" altLang="en-US" sz="2400" kern="1200" dirty="0">
                <a:solidFill>
                  <a:srgbClr val="000000"/>
                </a:solidFill>
                <a:latin typeface="Arial (Body)"/>
                <a:ea typeface="+mn-ea"/>
                <a:cs typeface="+mn-cs"/>
              </a:rPr>
              <a:t>/</a:t>
            </a:r>
            <a:r>
              <a:rPr lang="en-US" altLang="en-US" sz="2400" kern="1200" dirty="0" err="1">
                <a:solidFill>
                  <a:srgbClr val="000000"/>
                </a:solidFill>
                <a:latin typeface="Arial (Body)"/>
                <a:ea typeface="+mn-ea"/>
                <a:cs typeface="+mn-cs"/>
              </a:rPr>
              <a:t>watch?v</a:t>
            </a:r>
            <a:r>
              <a:rPr lang="en-US" altLang="en-US" sz="2400" kern="1200" dirty="0">
                <a:solidFill>
                  <a:srgbClr val="000000"/>
                </a:solidFill>
                <a:latin typeface="Arial (Body)"/>
                <a:ea typeface="+mn-ea"/>
                <a:cs typeface="+mn-cs"/>
              </a:rPr>
              <a:t>=</a:t>
            </a:r>
            <a:r>
              <a:rPr lang="en-US" altLang="en-US" sz="2400" kern="1200" dirty="0" err="1">
                <a:solidFill>
                  <a:srgbClr val="000000"/>
                </a:solidFill>
                <a:latin typeface="Arial (Body)"/>
                <a:ea typeface="+mn-ea"/>
                <a:cs typeface="+mn-cs"/>
              </a:rPr>
              <a:t>QSIPNhOiMoE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10693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sz="3200" kern="1200" dirty="0">
                <a:latin typeface="Times New Roman" panose="02020603050405020304" pitchFamily="18" charset="0"/>
                <a:ea typeface="+mj-ea"/>
                <a:cs typeface="Times New Roman" panose="02020603050405020304" pitchFamily="18" charset="0"/>
              </a:rPr>
              <a:t>Insight on Business: The Apple Watch: Bringing the Internet of Things to Your Wrist</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Are you or anyone you know using the Apple Watch? If not, why not? If so, what apps do you use most?</a:t>
            </a:r>
          </a:p>
          <a:p>
            <a:pPr marL="741553" lvl="1" indent="-284353">
              <a:spcAft>
                <a:spcPct val="0"/>
              </a:spcAft>
              <a:buSzPts val="2400"/>
            </a:pPr>
            <a:r>
              <a:rPr lang="en-US" sz="2400" kern="1200" dirty="0">
                <a:solidFill>
                  <a:srgbClr val="000000"/>
                </a:solidFill>
                <a:latin typeface="Arial (Body)"/>
                <a:ea typeface="+mn-ea"/>
                <a:cs typeface="+mn-cs"/>
              </a:rPr>
              <a:t>What are the potential benefits of wearable technology? Are there any disadvantages?</a:t>
            </a:r>
          </a:p>
          <a:p>
            <a:pPr marL="741553" lvl="1" indent="-284353">
              <a:spcAft>
                <a:spcPct val="0"/>
              </a:spcAft>
              <a:buSzPts val="2400"/>
            </a:pPr>
            <a:r>
              <a:rPr lang="en-US" sz="2400" kern="1200" dirty="0">
                <a:solidFill>
                  <a:srgbClr val="000000"/>
                </a:solidFill>
                <a:latin typeface="Arial (Body)"/>
                <a:ea typeface="+mn-ea"/>
                <a:cs typeface="+mn-cs"/>
              </a:rPr>
              <a:t>What effects will features like the Apple Pay button and Taptic Engine have?</a:t>
            </a:r>
          </a:p>
          <a:p>
            <a:pPr marL="741553" lvl="1" indent="-284353">
              <a:spcAft>
                <a:spcPct val="0"/>
              </a:spcAft>
              <a:buSzPts val="2400"/>
            </a:pPr>
            <a:r>
              <a:rPr lang="en-US" sz="2400" kern="1200" dirty="0">
                <a:solidFill>
                  <a:srgbClr val="000000"/>
                </a:solidFill>
                <a:latin typeface="Arial (Body)"/>
                <a:ea typeface="+mn-ea"/>
                <a:cs typeface="+mn-cs"/>
              </a:rPr>
              <a:t>Are there any privacy issues raised by wearable technology?</a:t>
            </a:r>
          </a:p>
        </p:txBody>
      </p:sp>
    </p:spTree>
    <p:extLst>
      <p:ext uri="{BB962C8B-B14F-4D97-AF65-F5344CB8AC3E}">
        <p14:creationId xmlns:p14="http://schemas.microsoft.com/office/powerpoint/2010/main" val="119719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513997"/>
          </a:xfrm>
        </p:spPr>
        <p:txBody>
          <a:bodyPr wrap="square" lIns="91425" tIns="91425" rIns="91425" bIns="91425">
            <a:noAutofit/>
          </a:bodyPr>
          <a:lstStyle/>
          <a:p>
            <a:pPr marL="0" lvl="0" indent="0">
              <a:spcAft>
                <a:spcPct val="0"/>
              </a:spcAft>
              <a:buSzPts val="2400"/>
              <a:buNone/>
            </a:pPr>
            <a:r>
              <a:rPr lang="en-US" sz="2400" b="1" kern="1200" dirty="0">
                <a:solidFill>
                  <a:schemeClr val="tx2"/>
                </a:solidFill>
                <a:latin typeface="Arial (Body)"/>
                <a:ea typeface="+mn-ea"/>
                <a:cs typeface="+mn-cs"/>
              </a:rPr>
              <a:t>3.1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Discuss the origins of, and the key technology concepts behind, the Internet.</a:t>
            </a:r>
          </a:p>
          <a:p>
            <a:pPr marL="0" lvl="0" indent="0">
              <a:spcAft>
                <a:spcPct val="0"/>
              </a:spcAft>
              <a:buSzPts val="2400"/>
              <a:buNone/>
            </a:pPr>
            <a:r>
              <a:rPr lang="en-US" sz="2400" b="1" kern="1200" dirty="0">
                <a:solidFill>
                  <a:schemeClr val="tx2"/>
                </a:solidFill>
                <a:latin typeface="Arial (Body)"/>
                <a:ea typeface="+mn-ea"/>
                <a:cs typeface="+mn-cs"/>
              </a:rPr>
              <a:t>3.2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Explain the current structure of the Internet.</a:t>
            </a:r>
          </a:p>
          <a:p>
            <a:pPr marL="0" lvl="0" indent="0">
              <a:spcAft>
                <a:spcPct val="0"/>
              </a:spcAft>
              <a:buSzPts val="2400"/>
              <a:buNone/>
            </a:pPr>
            <a:r>
              <a:rPr lang="en-US" sz="2400" b="1" kern="1200" dirty="0">
                <a:solidFill>
                  <a:schemeClr val="tx2"/>
                </a:solidFill>
                <a:latin typeface="Arial (Body)"/>
                <a:ea typeface="+mn-ea"/>
                <a:cs typeface="+mn-cs"/>
              </a:rPr>
              <a:t>3.3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the limitations of today’s Internet and the potential capabilities of </a:t>
            </a:r>
            <a:r>
              <a:rPr lang="en-US" sz="2400" kern="1200" dirty="0" smtClean="0">
                <a:solidFill>
                  <a:srgbClr val="000000"/>
                </a:solidFill>
                <a:latin typeface="Arial (Body)"/>
                <a:ea typeface="+mn-ea"/>
                <a:cs typeface="+mn-cs"/>
              </a:rPr>
              <a:t>the Internet </a:t>
            </a:r>
            <a:r>
              <a:rPr lang="en-US" sz="2400" kern="1200" dirty="0">
                <a:solidFill>
                  <a:srgbClr val="000000"/>
                </a:solidFill>
                <a:latin typeface="Arial (Body)"/>
                <a:ea typeface="+mn-ea"/>
                <a:cs typeface="+mn-cs"/>
              </a:rPr>
              <a:t>of the future.</a:t>
            </a:r>
          </a:p>
          <a:p>
            <a:pPr marL="0" lvl="0" indent="0">
              <a:spcAft>
                <a:spcPct val="0"/>
              </a:spcAft>
              <a:buSzPts val="2400"/>
              <a:buNone/>
            </a:pPr>
            <a:r>
              <a:rPr lang="en-US" sz="2400" b="1" kern="1200" dirty="0">
                <a:solidFill>
                  <a:schemeClr val="tx2"/>
                </a:solidFill>
                <a:latin typeface="Arial (Body)"/>
                <a:ea typeface="+mn-ea"/>
                <a:cs typeface="+mn-cs"/>
              </a:rPr>
              <a:t>3.4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how the Web works.</a:t>
            </a:r>
          </a:p>
          <a:p>
            <a:pPr marL="0" lvl="0" indent="0">
              <a:spcAft>
                <a:spcPct val="0"/>
              </a:spcAft>
              <a:buSzPts val="2400"/>
              <a:buNone/>
            </a:pPr>
            <a:r>
              <a:rPr lang="en-US" sz="2400" b="1" kern="1200" dirty="0">
                <a:solidFill>
                  <a:schemeClr val="tx2"/>
                </a:solidFill>
                <a:latin typeface="Arial (Body)"/>
                <a:ea typeface="+mn-ea"/>
                <a:cs typeface="+mn-cs"/>
              </a:rPr>
              <a:t>3.5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how Internet and web features and services support e-commerce.</a:t>
            </a:r>
          </a:p>
          <a:p>
            <a:pPr marL="0" lvl="0" indent="0">
              <a:spcAft>
                <a:spcPct val="0"/>
              </a:spcAft>
              <a:buSzPts val="2400"/>
              <a:buNone/>
            </a:pPr>
            <a:r>
              <a:rPr lang="en-US" sz="2400" b="1" kern="1200" dirty="0">
                <a:solidFill>
                  <a:schemeClr val="tx2"/>
                </a:solidFill>
                <a:latin typeface="Arial (Body)"/>
                <a:ea typeface="+mn-ea"/>
                <a:cs typeface="+mn-cs"/>
              </a:rPr>
              <a:t>3.6</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the impact of mobile applications.</a:t>
            </a:r>
          </a:p>
        </p:txBody>
      </p:sp>
    </p:spTree>
    <p:extLst>
      <p:ext uri="{BB962C8B-B14F-4D97-AF65-F5344CB8AC3E}">
        <p14:creationId xmlns:p14="http://schemas.microsoft.com/office/powerpoint/2010/main" val="162037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Web</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1989–1991: Web </a:t>
            </a:r>
            <a:r>
              <a:rPr lang="en-US" altLang="en-US" sz="2400" kern="1200" dirty="0" smtClean="0">
                <a:solidFill>
                  <a:srgbClr val="000000"/>
                </a:solidFill>
                <a:latin typeface="Arial (Body)"/>
                <a:ea typeface="+mn-ea"/>
                <a:cs typeface="+mn-cs"/>
              </a:rPr>
              <a:t>invented</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Tim Berners-Lee at </a:t>
            </a: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r>
              <a:rPr lang="en-US" altLang="en-US" sz="2400"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a:t>
            </a:r>
            <a:r>
              <a:rPr lang="en-US" altLang="en-US" sz="2400" kern="1200" dirty="0">
                <a:solidFill>
                  <a:srgbClr val="000000"/>
                </a:solidFill>
                <a:latin typeface="Arial (Body)"/>
                <a:ea typeface="+mn-ea"/>
                <a:cs typeface="+mn-cs"/>
              </a:rPr>
              <a:t>web server, web browser</a:t>
            </a:r>
          </a:p>
          <a:p>
            <a:pPr marL="255651" lvl="0" indent="-255651">
              <a:spcAft>
                <a:spcPct val="0"/>
              </a:spcAft>
              <a:buSzPts val="2400"/>
              <a:tabLst/>
            </a:pPr>
            <a:r>
              <a:rPr lang="en-US" altLang="en-US" sz="2400" kern="1200" dirty="0">
                <a:solidFill>
                  <a:srgbClr val="000000"/>
                </a:solidFill>
                <a:latin typeface="Arial (Body)"/>
                <a:ea typeface="+mn-ea"/>
                <a:cs typeface="+mn-cs"/>
              </a:rPr>
              <a:t>1993: Mosaic web browser </a:t>
            </a:r>
            <a:r>
              <a:rPr lang="en-US" altLang="en-US" sz="2400" kern="1200" dirty="0" smtClean="0">
                <a:solidFill>
                  <a:srgbClr val="000000"/>
                </a:solidFill>
                <a:latin typeface="Arial (Body)"/>
                <a:ea typeface="+mn-ea"/>
                <a:cs typeface="+mn-cs"/>
              </a:rPr>
              <a:t>w/G</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Andreessen and others at </a:t>
            </a:r>
            <a:r>
              <a:rPr lang="en-US" altLang="en-US" sz="24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Runs on Windows, Macintosh, or </a:t>
            </a:r>
            <a:r>
              <a:rPr lang="en-US" altLang="en-US" sz="2400" kern="1200" dirty="0" smtClean="0">
                <a:solidFill>
                  <a:srgbClr val="000000"/>
                </a:solidFill>
                <a:latin typeface="Arial (Body)"/>
                <a:ea typeface="+mn-ea"/>
                <a:cs typeface="+mn-cs"/>
              </a:rPr>
              <a:t>Unix</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1994: Netscape Navigator, first commercial web browser</a:t>
            </a:r>
          </a:p>
          <a:p>
            <a:pPr marL="255651" lvl="0" indent="-255651">
              <a:spcAft>
                <a:spcPct val="0"/>
              </a:spcAft>
              <a:buSzPts val="2400"/>
              <a:tabLst/>
            </a:pPr>
            <a:r>
              <a:rPr lang="en-US" altLang="en-US" sz="2400" kern="1200" dirty="0">
                <a:solidFill>
                  <a:srgbClr val="000000"/>
                </a:solidFill>
                <a:latin typeface="Arial (Body)"/>
                <a:ea typeface="+mn-ea"/>
                <a:cs typeface="+mn-cs"/>
              </a:rPr>
              <a:t>1995: Microsoft Internet Explorer</a:t>
            </a:r>
          </a:p>
        </p:txBody>
      </p:sp>
    </p:spTree>
    <p:extLst>
      <p:ext uri="{BB962C8B-B14F-4D97-AF65-F5344CB8AC3E}">
        <p14:creationId xmlns:p14="http://schemas.microsoft.com/office/powerpoint/2010/main" val="2344353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Hypertext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1620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Text formatted with embedded </a:t>
            </a:r>
            <a:r>
              <a:rPr lang="en-US" sz="2400" kern="1200" dirty="0" smtClean="0">
                <a:solidFill>
                  <a:srgbClr val="000000"/>
                </a:solidFill>
                <a:latin typeface="Arial (Body)"/>
                <a:ea typeface="+mn-ea"/>
                <a:cs typeface="+mn-cs"/>
              </a:rPr>
              <a:t>links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Links connect documents to one another, and to other objects such as sound, video, or animation files</a:t>
            </a:r>
          </a:p>
          <a:p>
            <a:pPr marL="255651" lvl="0" indent="-255651">
              <a:spcAft>
                <a:spcPct val="0"/>
              </a:spcAft>
              <a:buSzPts val="2400"/>
              <a:tabLst/>
            </a:pPr>
            <a:r>
              <a:rPr lang="en-US" sz="2400" kern="1200" dirty="0">
                <a:solidFill>
                  <a:srgbClr val="000000"/>
                </a:solidFill>
                <a:latin typeface="Arial (Body)"/>
                <a:ea typeface="+mn-ea"/>
                <a:cs typeface="+mn-cs"/>
              </a:rPr>
              <a:t>Uses Hypertext Transfer Protocol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and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to locate resources on the Web</a:t>
            </a:r>
          </a:p>
          <a:p>
            <a:pPr marL="741553" lvl="1" indent="-284353">
              <a:spcAft>
                <a:spcPct val="0"/>
              </a:spcAft>
              <a:buSzPts val="2400"/>
            </a:pPr>
            <a:r>
              <a:rPr lang="en-US" sz="2400" kern="1200" dirty="0" smtClean="0">
                <a:solidFill>
                  <a:srgbClr val="000000"/>
                </a:solidFill>
                <a:latin typeface="Arial (Body)"/>
                <a:ea typeface="+mn-ea"/>
                <a:cs typeface="+mn-cs"/>
              </a:rPr>
              <a:t>Example 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 </a:t>
            </a:r>
            <a:r>
              <a:rPr lang="en-US" sz="2400" kern="1200" dirty="0" smtClean="0">
                <a:solidFill>
                  <a:srgbClr val="000000"/>
                </a:solidFill>
                <a:latin typeface="Arial (Body)"/>
                <a:ea typeface="+mn-ea"/>
                <a:cs typeface="+mn-cs"/>
                <a:hlinkClick r:id="rId2" tooltip="http://megacorp.com/content/features/082602.html"/>
              </a:rPr>
              <a:t>http</a:t>
            </a:r>
            <a:r>
              <a:rPr lang="en-US" sz="2400" kern="1200" dirty="0">
                <a:solidFill>
                  <a:srgbClr val="000000"/>
                </a:solidFill>
                <a:latin typeface="Arial (Body)"/>
                <a:ea typeface="+mn-ea"/>
                <a:cs typeface="+mn-cs"/>
                <a:hlinkClick r:id="rId2" tooltip="http://megacorp.com/content/features/082602.html"/>
              </a:rPr>
              <a:t>://megacorp.com/content/features/082602.html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92099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Markup Languages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Hypertext Markup Language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Fixed set </a:t>
            </a:r>
            <a:r>
              <a:rPr lang="en-US" altLang="en-US" sz="2400" kern="1200" dirty="0" smtClean="0">
                <a:solidFill>
                  <a:srgbClr val="000000"/>
                </a:solidFill>
                <a:latin typeface="Arial (Body)"/>
                <a:ea typeface="+mn-ea"/>
                <a:cs typeface="+mn-cs"/>
              </a:rPr>
              <a:t>of </a:t>
            </a:r>
            <a:r>
              <a:rPr lang="en-US" altLang="en-US" sz="2400" kern="1200" dirty="0">
                <a:solidFill>
                  <a:srgbClr val="000000"/>
                </a:solidFill>
                <a:latin typeface="Arial (Body)"/>
                <a:ea typeface="+mn-ea"/>
                <a:cs typeface="+mn-cs"/>
              </a:rPr>
              <a:t>pre-defined markup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tags</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used to format text</a:t>
            </a:r>
          </a:p>
          <a:p>
            <a:pPr marL="741553" lvl="1" indent="-284353">
              <a:spcAft>
                <a:spcPct val="0"/>
              </a:spcAft>
              <a:buSzPts val="2400"/>
            </a:pPr>
            <a:r>
              <a:rPr lang="en-US" altLang="en-US" sz="2400" kern="1200" dirty="0">
                <a:solidFill>
                  <a:srgbClr val="000000"/>
                </a:solidFill>
                <a:latin typeface="Arial (Body)"/>
                <a:ea typeface="+mn-ea"/>
                <a:cs typeface="+mn-cs"/>
              </a:rPr>
              <a:t>Controls look and feel of web </a:t>
            </a:r>
            <a:r>
              <a:rPr lang="en-US" altLang="en-US" sz="2400" kern="1200" dirty="0" smtClean="0">
                <a:solidFill>
                  <a:srgbClr val="000000"/>
                </a:solidFill>
                <a:latin typeface="Arial (Body)"/>
                <a:ea typeface="+mn-ea"/>
                <a:cs typeface="+mn-cs"/>
              </a:rPr>
              <a:t>pages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L5 </a:t>
            </a:r>
            <a:r>
              <a:rPr lang="en-US" altLang="en-US" sz="2400" kern="1200" dirty="0">
                <a:solidFill>
                  <a:srgbClr val="000000"/>
                </a:solidFill>
                <a:latin typeface="Arial (Body)"/>
                <a:ea typeface="+mn-ea"/>
                <a:cs typeface="+mn-cs"/>
              </a:rPr>
              <a:t>the newest version</a:t>
            </a:r>
          </a:p>
          <a:p>
            <a:pPr marL="255651" lvl="0" indent="-255651">
              <a:spcAft>
                <a:spcPct val="0"/>
              </a:spcAft>
              <a:buSzPts val="2400"/>
              <a:tabLst/>
            </a:pPr>
            <a:r>
              <a:rPr lang="en-US" altLang="en-US" sz="2400" kern="1200" dirty="0">
                <a:solidFill>
                  <a:srgbClr val="000000"/>
                </a:solidFill>
                <a:latin typeface="Arial (Body)"/>
                <a:ea typeface="+mn-ea"/>
                <a:cs typeface="+mn-cs"/>
              </a:rPr>
              <a:t>eXtensible Markup Language </a:t>
            </a:r>
            <a:r>
              <a:rPr lang="en-US" altLang="en-US" sz="2400" kern="1200" dirty="0" smtClean="0">
                <a:solidFill>
                  <a:srgbClr val="000000"/>
                </a:solidFill>
                <a:latin typeface="Arial (Body)"/>
                <a:ea typeface="+mn-ea"/>
                <a:cs typeface="+mn-cs"/>
              </a:rPr>
              <a:t>(X</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Designed to describe data and information</a:t>
            </a:r>
          </a:p>
          <a:p>
            <a:pPr marL="741553" lvl="1" indent="-284353">
              <a:spcAft>
                <a:spcPct val="0"/>
              </a:spcAft>
              <a:buSzPts val="2400"/>
            </a:pPr>
            <a:r>
              <a:rPr lang="en-US" altLang="en-US" sz="2400" kern="1200" dirty="0">
                <a:solidFill>
                  <a:srgbClr val="000000"/>
                </a:solidFill>
                <a:latin typeface="Arial (Body)"/>
                <a:ea typeface="+mn-ea"/>
                <a:cs typeface="+mn-cs"/>
              </a:rPr>
              <a:t>Tags used are defined by user</a:t>
            </a:r>
          </a:p>
        </p:txBody>
      </p:sp>
    </p:spTree>
    <p:extLst>
      <p:ext uri="{BB962C8B-B14F-4D97-AF65-F5344CB8AC3E}">
        <p14:creationId xmlns:p14="http://schemas.microsoft.com/office/powerpoint/2010/main" val="2512568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the Rise of H</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T</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M</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L5</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features of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L5 </a:t>
            </a:r>
            <a:r>
              <a:rPr lang="en-US" sz="2400" kern="1200" dirty="0">
                <a:solidFill>
                  <a:srgbClr val="000000"/>
                </a:solidFill>
                <a:latin typeface="Arial (Body)"/>
                <a:ea typeface="+mn-ea"/>
                <a:cs typeface="+mn-cs"/>
              </a:rPr>
              <a:t>are changing the way websites are built?</a:t>
            </a:r>
          </a:p>
          <a:p>
            <a:pPr marL="741553" lvl="1" indent="-284353">
              <a:spcAft>
                <a:spcPct val="0"/>
              </a:spcAft>
              <a:buSzPts val="2400"/>
            </a:pPr>
            <a:r>
              <a:rPr lang="en-US" sz="2400" kern="1200" dirty="0">
                <a:solidFill>
                  <a:srgbClr val="000000"/>
                </a:solidFill>
                <a:latin typeface="Arial (Body)"/>
                <a:ea typeface="+mn-ea"/>
                <a:cs typeface="+mn-cs"/>
              </a:rPr>
              <a:t>Is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L5 </a:t>
            </a:r>
            <a:r>
              <a:rPr lang="en-US" sz="2400" kern="1200" dirty="0">
                <a:solidFill>
                  <a:srgbClr val="000000"/>
                </a:solidFill>
                <a:latin typeface="Arial (Body)"/>
                <a:ea typeface="+mn-ea"/>
                <a:cs typeface="+mn-cs"/>
              </a:rPr>
              <a:t>a disruptive technology, and if so, for whom?</a:t>
            </a:r>
          </a:p>
          <a:p>
            <a:pPr marL="741553" lvl="1" indent="-284353">
              <a:spcAft>
                <a:spcPct val="0"/>
              </a:spcAft>
              <a:buSzPts val="2400"/>
            </a:pPr>
            <a:r>
              <a:rPr lang="en-US" sz="2400" kern="1200" dirty="0">
                <a:solidFill>
                  <a:srgbClr val="000000"/>
                </a:solidFill>
                <a:latin typeface="Arial (Body)"/>
                <a:ea typeface="+mn-ea"/>
                <a:cs typeface="+mn-cs"/>
              </a:rPr>
              <a:t>Are there any disadvantages in websites and mobile apps moving to an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L5 </a:t>
            </a:r>
            <a:r>
              <a:rPr lang="en-US" sz="2400" kern="1200" dirty="0">
                <a:solidFill>
                  <a:srgbClr val="000000"/>
                </a:solidFill>
                <a:latin typeface="Arial (Body)"/>
                <a:ea typeface="+mn-ea"/>
                <a:cs typeface="+mn-cs"/>
              </a:rPr>
              <a:t>platform?</a:t>
            </a:r>
          </a:p>
        </p:txBody>
      </p:sp>
    </p:spTree>
    <p:extLst>
      <p:ext uri="{BB962C8B-B14F-4D97-AF65-F5344CB8AC3E}">
        <p14:creationId xmlns:p14="http://schemas.microsoft.com/office/powerpoint/2010/main" val="3679251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smtClean="0">
                <a:latin typeface="Times New Roman" panose="02020603050405020304" pitchFamily="18" charset="0"/>
                <a:ea typeface="+mj-ea"/>
                <a:cs typeface="Times New Roman" panose="02020603050405020304" pitchFamily="18" charset="0"/>
              </a:rPr>
              <a:t>Web Servers and Web Clients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39619"/>
          </a:xfrm>
        </p:spPr>
        <p:txBody>
          <a:bodyPr wrap="square" lIns="91425" tIns="91425" rIns="91425" bIns="91425">
            <a:noAutofit/>
          </a:bodyPr>
          <a:lstStyle/>
          <a:p>
            <a:pPr marL="255651" lvl="0" indent="-255651">
              <a:spcAft>
                <a:spcPct val="0"/>
              </a:spcAft>
              <a:buSzPts val="2400"/>
              <a:tabLst/>
            </a:pPr>
            <a:r>
              <a:rPr lang="en-US" sz="2000" kern="1200" dirty="0">
                <a:solidFill>
                  <a:srgbClr val="000000"/>
                </a:solidFill>
                <a:latin typeface="Arial (Body)"/>
                <a:ea typeface="+mn-ea"/>
                <a:cs typeface="+mn-cs"/>
              </a:rPr>
              <a:t>Web server </a:t>
            </a:r>
            <a:r>
              <a:rPr lang="en-US" sz="2000" kern="1200" dirty="0" smtClean="0">
                <a:solidFill>
                  <a:srgbClr val="000000"/>
                </a:solidFill>
                <a:latin typeface="Arial (Body)"/>
                <a:ea typeface="+mn-ea"/>
                <a:cs typeface="+mn-cs"/>
              </a:rPr>
              <a:t>software</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Enables a computer to deliver web pages to clients on a network that request this service by sending an </a:t>
            </a:r>
            <a:r>
              <a:rPr lang="en-US" sz="20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P request</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Basic capabilities: Security services, </a:t>
            </a:r>
            <a:r>
              <a:rPr lang="en-US" sz="20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P, </a:t>
            </a:r>
            <a:r>
              <a:rPr lang="en-US" sz="2000" kern="1200" dirty="0">
                <a:solidFill>
                  <a:srgbClr val="000000"/>
                </a:solidFill>
                <a:latin typeface="Arial (Body)"/>
                <a:ea typeface="+mn-ea"/>
                <a:cs typeface="+mn-cs"/>
              </a:rPr>
              <a:t>search engine, data capture</a:t>
            </a:r>
          </a:p>
          <a:p>
            <a:pPr marL="255651" lvl="0" indent="-255651">
              <a:spcAft>
                <a:spcPct val="0"/>
              </a:spcAft>
              <a:buSzPts val="2400"/>
              <a:tabLst/>
            </a:pPr>
            <a:r>
              <a:rPr lang="en-US" sz="2000" kern="1200" dirty="0">
                <a:solidFill>
                  <a:srgbClr val="000000"/>
                </a:solidFill>
                <a:latin typeface="Arial (Body)"/>
                <a:ea typeface="+mn-ea"/>
                <a:cs typeface="+mn-cs"/>
              </a:rPr>
              <a:t>Web </a:t>
            </a:r>
            <a:r>
              <a:rPr lang="en-US" sz="2000" kern="1200" dirty="0" smtClean="0">
                <a:solidFill>
                  <a:srgbClr val="000000"/>
                </a:solidFill>
                <a:latin typeface="Arial (Body)"/>
                <a:ea typeface="+mn-ea"/>
                <a:cs typeface="+mn-cs"/>
              </a:rPr>
              <a:t>server</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May refer to either web server software or physical server</a:t>
            </a:r>
          </a:p>
          <a:p>
            <a:pPr marL="741553" lvl="1" indent="-284353">
              <a:spcAft>
                <a:spcPct val="0"/>
              </a:spcAft>
              <a:buSzPts val="2400"/>
            </a:pPr>
            <a:r>
              <a:rPr lang="en-US" sz="2000" kern="1200" dirty="0">
                <a:solidFill>
                  <a:srgbClr val="000000"/>
                </a:solidFill>
                <a:latin typeface="Arial (Body)"/>
                <a:ea typeface="+mn-ea"/>
                <a:cs typeface="+mn-cs"/>
              </a:rPr>
              <a:t>Specialized servers: Database servers, ad servers, and so on</a:t>
            </a:r>
          </a:p>
          <a:p>
            <a:pPr marL="255651" lvl="0" indent="-255651">
              <a:spcAft>
                <a:spcPct val="0"/>
              </a:spcAft>
              <a:buSzPts val="2400"/>
              <a:tabLst/>
            </a:pPr>
            <a:r>
              <a:rPr lang="en-US" sz="2000" kern="1200" dirty="0">
                <a:solidFill>
                  <a:srgbClr val="000000"/>
                </a:solidFill>
                <a:latin typeface="Arial (Body)"/>
                <a:ea typeface="+mn-ea"/>
                <a:cs typeface="+mn-cs"/>
              </a:rPr>
              <a:t>Web </a:t>
            </a:r>
            <a:r>
              <a:rPr lang="en-US" sz="2000" kern="1200" dirty="0" smtClean="0">
                <a:solidFill>
                  <a:srgbClr val="000000"/>
                </a:solidFill>
                <a:latin typeface="Arial (Body)"/>
                <a:ea typeface="+mn-ea"/>
                <a:cs typeface="+mn-cs"/>
              </a:rPr>
              <a:t>client</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Any computing device attached to the Internet that is capable of making </a:t>
            </a:r>
            <a:r>
              <a:rPr lang="en-US" sz="20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P requests </a:t>
            </a:r>
            <a:r>
              <a:rPr lang="en-US" sz="2000" kern="1200" dirty="0">
                <a:solidFill>
                  <a:srgbClr val="000000"/>
                </a:solidFill>
                <a:latin typeface="Arial (Body)"/>
                <a:ea typeface="+mn-ea"/>
                <a:cs typeface="+mn-cs"/>
              </a:rPr>
              <a:t>and displaying </a:t>
            </a:r>
            <a:r>
              <a:rPr lang="en-US" sz="20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L pages</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275062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Web Browsers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70287"/>
          </a:xfrm>
        </p:spPr>
        <p:txBody>
          <a:bodyPr wrap="square" lIns="91425" tIns="91425" rIns="91425" bIns="91425">
            <a:noAutofit/>
          </a:bodyPr>
          <a:lstStyle/>
          <a:p>
            <a:pPr marL="255651" lvl="0" indent="-255651">
              <a:spcAft>
                <a:spcPct val="0"/>
              </a:spcAft>
              <a:buSzPts val="2400"/>
              <a:tabLst/>
            </a:pPr>
            <a:r>
              <a:rPr lang="en-US" altLang="en-US" sz="2400" kern="1200">
                <a:solidFill>
                  <a:srgbClr val="000000"/>
                </a:solidFill>
                <a:latin typeface="Arial (Body)"/>
                <a:ea typeface="+mn-ea"/>
                <a:cs typeface="+mn-cs"/>
              </a:rPr>
              <a:t>Primary purpose is to display web page, but may include added </a:t>
            </a:r>
            <a:r>
              <a:rPr lang="en-US" altLang="en-US" sz="2400" kern="1200" smtClean="0">
                <a:solidFill>
                  <a:srgbClr val="000000"/>
                </a:solidFill>
                <a:latin typeface="Arial (Body)"/>
                <a:ea typeface="+mn-ea"/>
                <a:cs typeface="+mn-cs"/>
              </a:rPr>
              <a:t>features</a:t>
            </a:r>
            <a:endParaRPr lang="en-US" altLang="en-US" sz="2400" kern="1200">
              <a:solidFill>
                <a:srgbClr val="000000"/>
              </a:solidFill>
              <a:latin typeface="Arial (Body)"/>
              <a:ea typeface="+mn-ea"/>
              <a:cs typeface="+mn-cs"/>
            </a:endParaRPr>
          </a:p>
          <a:p>
            <a:pPr marL="741553" lvl="1" indent="-284353">
              <a:spcAft>
                <a:spcPct val="0"/>
              </a:spcAft>
              <a:buSzPts val="2400"/>
            </a:pPr>
            <a:r>
              <a:rPr lang="en-US" altLang="en-US" sz="2400" kern="1200">
                <a:solidFill>
                  <a:srgbClr val="000000"/>
                </a:solidFill>
                <a:latin typeface="Arial (Body)"/>
                <a:ea typeface="+mn-ea"/>
                <a:cs typeface="+mn-cs"/>
              </a:rPr>
              <a:t>Google’s Chrome: 60% of desktop market, 56% mobile market</a:t>
            </a:r>
          </a:p>
          <a:p>
            <a:pPr marL="1144778" lvl="2" indent="-230378">
              <a:spcAft>
                <a:spcPct val="0"/>
              </a:spcAft>
              <a:buSzPts val="2400"/>
            </a:pPr>
            <a:r>
              <a:rPr lang="en-US" altLang="en-US" sz="2400" kern="1200">
                <a:solidFill>
                  <a:srgbClr val="000000"/>
                </a:solidFill>
                <a:latin typeface="Arial (Body)"/>
                <a:ea typeface="+mn-ea"/>
                <a:cs typeface="+mn-cs"/>
              </a:rPr>
              <a:t>Open source</a:t>
            </a:r>
          </a:p>
          <a:p>
            <a:pPr marL="741553" lvl="1" indent="-284353">
              <a:spcAft>
                <a:spcPct val="0"/>
              </a:spcAft>
              <a:buSzPts val="2400"/>
            </a:pPr>
            <a:r>
              <a:rPr lang="en-US" altLang="en-US" sz="2400" kern="1200">
                <a:solidFill>
                  <a:srgbClr val="000000"/>
                </a:solidFill>
                <a:latin typeface="Arial (Body)"/>
                <a:ea typeface="+mn-ea"/>
                <a:cs typeface="+mn-cs"/>
              </a:rPr>
              <a:t>Internet Explorer: 17% of desktop, &gt;1% mobile</a:t>
            </a:r>
          </a:p>
          <a:p>
            <a:pPr marL="741553" lvl="1" indent="-284353">
              <a:spcAft>
                <a:spcPct val="0"/>
              </a:spcAft>
              <a:buSzPts val="2400"/>
            </a:pPr>
            <a:r>
              <a:rPr lang="en-US" altLang="en-US" sz="2400" kern="1200">
                <a:solidFill>
                  <a:srgbClr val="000000"/>
                </a:solidFill>
                <a:latin typeface="Arial (Body)"/>
                <a:ea typeface="+mn-ea"/>
                <a:cs typeface="+mn-cs"/>
              </a:rPr>
              <a:t>Mozilla Firefox: 12% desktop, &gt;1% mobile</a:t>
            </a:r>
          </a:p>
          <a:p>
            <a:pPr marL="1144778" lvl="2" indent="-230378">
              <a:spcAft>
                <a:spcPct val="0"/>
              </a:spcAft>
              <a:buSzPts val="2400"/>
            </a:pPr>
            <a:r>
              <a:rPr lang="en-US" altLang="en-US" sz="2400" kern="1200">
                <a:solidFill>
                  <a:srgbClr val="000000"/>
                </a:solidFill>
                <a:latin typeface="Arial (Body)"/>
                <a:ea typeface="+mn-ea"/>
                <a:cs typeface="+mn-cs"/>
              </a:rPr>
              <a:t>Open source</a:t>
            </a:r>
          </a:p>
          <a:p>
            <a:pPr marL="741553" lvl="1" indent="-284353">
              <a:spcAft>
                <a:spcPct val="0"/>
              </a:spcAft>
              <a:buSzPts val="2400"/>
            </a:pPr>
            <a:r>
              <a:rPr lang="en-US" altLang="en-US" sz="2400" kern="1200">
                <a:solidFill>
                  <a:srgbClr val="000000"/>
                </a:solidFill>
                <a:latin typeface="Arial (Body)"/>
                <a:ea typeface="+mn-ea"/>
                <a:cs typeface="+mn-cs"/>
              </a:rPr>
              <a:t>Apple’s Safari: 4% desktop, 33% mobile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7412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smtClean="0">
                <a:latin typeface="Times New Roman" panose="02020603050405020304" pitchFamily="18" charset="0"/>
                <a:ea typeface="+mj-ea"/>
                <a:cs typeface="Times New Roman" panose="02020603050405020304" pitchFamily="18" charset="0"/>
              </a:rPr>
              <a:t>The Internet and Web: Features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0095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Features on which the foundations of </a:t>
            </a:r>
            <a:r>
              <a:rPr lang="en-US" sz="2400" kern="1200" dirty="0" smtClean="0">
                <a:solidFill>
                  <a:srgbClr val="000000"/>
                </a:solidFill>
                <a:latin typeface="Arial (Body)"/>
                <a:ea typeface="+mn-ea"/>
                <a:cs typeface="+mn-cs"/>
              </a:rPr>
              <a:t>e-commerce </a:t>
            </a:r>
            <a:r>
              <a:rPr lang="en-US" sz="2400" kern="1200" dirty="0">
                <a:solidFill>
                  <a:srgbClr val="000000"/>
                </a:solidFill>
                <a:latin typeface="Arial (Body)"/>
                <a:ea typeface="+mn-ea"/>
                <a:cs typeface="+mn-cs"/>
              </a:rPr>
              <a:t>are built:</a:t>
            </a:r>
          </a:p>
          <a:p>
            <a:pPr marL="741553" lvl="1" indent="-284353">
              <a:spcAft>
                <a:spcPct val="0"/>
              </a:spcAft>
              <a:buSzPts val="2400"/>
            </a:pPr>
            <a:r>
              <a:rPr lang="en-US" sz="2400" kern="1200" dirty="0">
                <a:solidFill>
                  <a:srgbClr val="000000"/>
                </a:solidFill>
                <a:latin typeface="Arial (Body)"/>
                <a:ea typeface="+mn-ea"/>
                <a:cs typeface="+mn-cs"/>
              </a:rPr>
              <a:t>Communication tools</a:t>
            </a:r>
          </a:p>
          <a:p>
            <a:pPr marL="741553" lvl="1" indent="-284353">
              <a:spcAft>
                <a:spcPct val="0"/>
              </a:spcAft>
              <a:buSzPts val="2400"/>
            </a:pPr>
            <a:r>
              <a:rPr lang="en-US" sz="2400" kern="1200" dirty="0">
                <a:solidFill>
                  <a:srgbClr val="000000"/>
                </a:solidFill>
                <a:latin typeface="Arial (Body)"/>
                <a:ea typeface="+mn-ea"/>
                <a:cs typeface="+mn-cs"/>
              </a:rPr>
              <a:t>Search engines</a:t>
            </a:r>
          </a:p>
          <a:p>
            <a:pPr marL="741553" lvl="1" indent="-284353">
              <a:spcAft>
                <a:spcPct val="0"/>
              </a:spcAft>
              <a:buSzPts val="2400"/>
            </a:pPr>
            <a:r>
              <a:rPr lang="en-US" sz="2400" kern="1200" dirty="0">
                <a:solidFill>
                  <a:srgbClr val="000000"/>
                </a:solidFill>
                <a:latin typeface="Arial (Body)"/>
                <a:ea typeface="+mn-ea"/>
                <a:cs typeface="+mn-cs"/>
              </a:rPr>
              <a:t>Downloadable and streaming media</a:t>
            </a:r>
          </a:p>
          <a:p>
            <a:pPr marL="741553" lvl="1" indent="-284353">
              <a:spcAft>
                <a:spcPct val="0"/>
              </a:spcAft>
              <a:buSzPts val="2400"/>
            </a:pPr>
            <a:r>
              <a:rPr lang="en-US" sz="2400" kern="1200" dirty="0">
                <a:solidFill>
                  <a:srgbClr val="000000"/>
                </a:solidFill>
                <a:latin typeface="Arial (Body)"/>
                <a:ea typeface="+mn-ea"/>
                <a:cs typeface="+mn-cs"/>
              </a:rPr>
              <a:t>Web 2.0 applications and services</a:t>
            </a:r>
          </a:p>
          <a:p>
            <a:pPr marL="741553" lvl="1" indent="-284353">
              <a:spcAft>
                <a:spcPct val="0"/>
              </a:spcAft>
              <a:buSzPts val="2400"/>
            </a:pPr>
            <a:r>
              <a:rPr lang="en-US" sz="2400" kern="1200" dirty="0">
                <a:solidFill>
                  <a:srgbClr val="000000"/>
                </a:solidFill>
                <a:latin typeface="Arial (Body)"/>
                <a:ea typeface="+mn-ea"/>
                <a:cs typeface="+mn-cs"/>
              </a:rPr>
              <a:t>Virtual reality and augmented </a:t>
            </a:r>
            <a:r>
              <a:rPr lang="en-US" sz="2400" kern="1200" dirty="0" smtClean="0">
                <a:solidFill>
                  <a:srgbClr val="000000"/>
                </a:solidFill>
                <a:latin typeface="Arial (Body)"/>
                <a:ea typeface="+mn-ea"/>
                <a:cs typeface="+mn-cs"/>
              </a:rPr>
              <a:t>reality</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Intelligent digital assistants</a:t>
            </a:r>
          </a:p>
        </p:txBody>
      </p:sp>
    </p:spTree>
    <p:extLst>
      <p:ext uri="{BB962C8B-B14F-4D97-AF65-F5344CB8AC3E}">
        <p14:creationId xmlns:p14="http://schemas.microsoft.com/office/powerpoint/2010/main" val="2991700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Communication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39564"/>
          </a:xfrm>
        </p:spPr>
        <p:txBody>
          <a:bodyPr wrap="square" lIns="91425" tIns="91425" rIns="91425" bIns="91425">
            <a:noAutofit/>
          </a:bodyPr>
          <a:lstStyle/>
          <a:p>
            <a:pPr marL="255651" lvl="0" indent="-255651">
              <a:spcAft>
                <a:spcPct val="0"/>
              </a:spcAft>
              <a:buSzPts val="2400"/>
              <a:tabLst/>
            </a:pPr>
            <a:r>
              <a:rPr lang="en-US" sz="2400" kern="1200" dirty="0" smtClean="0">
                <a:solidFill>
                  <a:srgbClr val="000000"/>
                </a:solidFill>
                <a:latin typeface="Arial (Body)"/>
                <a:ea typeface="+mn-ea"/>
                <a:cs typeface="+mn-cs"/>
              </a:rPr>
              <a:t>E-mail</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Most used application of the Internet</a:t>
            </a:r>
          </a:p>
          <a:p>
            <a:pPr marL="255651" lvl="0" indent="-255651">
              <a:spcAft>
                <a:spcPct val="0"/>
              </a:spcAft>
              <a:buSzPts val="2400"/>
              <a:tabLst/>
            </a:pPr>
            <a:r>
              <a:rPr lang="en-US" sz="2400" kern="1200" dirty="0">
                <a:solidFill>
                  <a:srgbClr val="000000"/>
                </a:solidFill>
                <a:latin typeface="Arial (Body)"/>
                <a:ea typeface="+mn-ea"/>
                <a:cs typeface="+mn-cs"/>
              </a:rPr>
              <a:t>Messaging Applications</a:t>
            </a:r>
          </a:p>
          <a:p>
            <a:pPr marL="741553" lvl="1" indent="-284353">
              <a:spcAft>
                <a:spcPct val="0"/>
              </a:spcAft>
              <a:buSzPts val="2400"/>
            </a:pPr>
            <a:r>
              <a:rPr lang="en-US" sz="2400" kern="1200" dirty="0">
                <a:solidFill>
                  <a:srgbClr val="000000"/>
                </a:solidFill>
                <a:latin typeface="Arial (Body)"/>
                <a:ea typeface="+mn-ea"/>
                <a:cs typeface="+mn-cs"/>
              </a:rPr>
              <a:t>Instant messaging</a:t>
            </a:r>
          </a:p>
          <a:p>
            <a:pPr marL="255651" lvl="0" indent="-255651">
              <a:spcAft>
                <a:spcPct val="0"/>
              </a:spcAft>
              <a:buSzPts val="2400"/>
              <a:tabLst/>
            </a:pPr>
            <a:r>
              <a:rPr lang="en-US" sz="2400" kern="1200" dirty="0">
                <a:solidFill>
                  <a:srgbClr val="000000"/>
                </a:solidFill>
                <a:latin typeface="Arial (Body)"/>
                <a:ea typeface="+mn-ea"/>
                <a:cs typeface="+mn-cs"/>
              </a:rPr>
              <a:t>Online message boards</a:t>
            </a:r>
          </a:p>
          <a:p>
            <a:pPr marL="255651" lvl="0" indent="-255651">
              <a:spcAft>
                <a:spcPct val="0"/>
              </a:spcAft>
              <a:buSzPts val="2400"/>
              <a:tabLst/>
            </a:pPr>
            <a:r>
              <a:rPr lang="en-US" sz="2400" kern="1200" dirty="0">
                <a:solidFill>
                  <a:srgbClr val="000000"/>
                </a:solidFill>
                <a:latin typeface="Arial (Body)"/>
                <a:ea typeface="+mn-ea"/>
                <a:cs typeface="+mn-cs"/>
              </a:rPr>
              <a:t>Internet telephony</a:t>
            </a:r>
          </a:p>
          <a:p>
            <a:pPr marL="741553" lvl="1" indent="-284353">
              <a:spcAft>
                <a:spcPct val="0"/>
              </a:spcAft>
              <a:buSzPts val="2400"/>
            </a:pP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Video conferencing, video chatting, telepresence</a:t>
            </a:r>
          </a:p>
        </p:txBody>
      </p:sp>
    </p:spTree>
    <p:extLst>
      <p:ext uri="{BB962C8B-B14F-4D97-AF65-F5344CB8AC3E}">
        <p14:creationId xmlns:p14="http://schemas.microsoft.com/office/powerpoint/2010/main" val="117964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Search Engines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sz="2400" kern="1200">
                <a:solidFill>
                  <a:srgbClr val="000000"/>
                </a:solidFill>
                <a:latin typeface="Arial (Body)"/>
                <a:ea typeface="+mn-ea"/>
                <a:cs typeface="+mn-cs"/>
              </a:rPr>
              <a:t>Identify web pages that match queries based on one or more techniques</a:t>
            </a:r>
          </a:p>
          <a:p>
            <a:pPr marL="741553" lvl="1" indent="-284353">
              <a:spcAft>
                <a:spcPct val="0"/>
              </a:spcAft>
              <a:buSzPts val="2400"/>
            </a:pPr>
            <a:r>
              <a:rPr lang="en-US" sz="2400" kern="1200">
                <a:solidFill>
                  <a:srgbClr val="000000"/>
                </a:solidFill>
                <a:latin typeface="Arial (Body)"/>
                <a:ea typeface="+mn-ea"/>
                <a:cs typeface="+mn-cs"/>
              </a:rPr>
              <a:t>Keyword indexes</a:t>
            </a:r>
          </a:p>
          <a:p>
            <a:pPr marL="741553" lvl="1" indent="-284353">
              <a:spcAft>
                <a:spcPct val="0"/>
              </a:spcAft>
              <a:buSzPts val="2400"/>
            </a:pPr>
            <a:r>
              <a:rPr lang="en-US" sz="2400" kern="1200">
                <a:solidFill>
                  <a:srgbClr val="000000"/>
                </a:solidFill>
                <a:latin typeface="Arial (Body)"/>
                <a:ea typeface="+mn-ea"/>
                <a:cs typeface="+mn-cs"/>
              </a:rPr>
              <a:t>Page ranking</a:t>
            </a:r>
          </a:p>
          <a:p>
            <a:pPr marL="255651" lvl="0" indent="-255651">
              <a:spcAft>
                <a:spcPct val="0"/>
              </a:spcAft>
              <a:buSzPts val="2400"/>
              <a:tabLst/>
            </a:pPr>
            <a:r>
              <a:rPr lang="en-US" sz="2400" kern="1200">
                <a:solidFill>
                  <a:srgbClr val="000000"/>
                </a:solidFill>
                <a:latin typeface="Arial (Body)"/>
                <a:ea typeface="+mn-ea"/>
                <a:cs typeface="+mn-cs"/>
              </a:rPr>
              <a:t>Also serve as:</a:t>
            </a:r>
          </a:p>
          <a:p>
            <a:pPr marL="741553" lvl="1" indent="-284353">
              <a:spcAft>
                <a:spcPct val="0"/>
              </a:spcAft>
              <a:buSzPts val="2400"/>
            </a:pPr>
            <a:r>
              <a:rPr lang="en-US" sz="2400" kern="1200">
                <a:solidFill>
                  <a:srgbClr val="000000"/>
                </a:solidFill>
                <a:latin typeface="Arial (Body)"/>
                <a:ea typeface="+mn-ea"/>
                <a:cs typeface="+mn-cs"/>
              </a:rPr>
              <a:t>Shopping tools</a:t>
            </a:r>
          </a:p>
          <a:p>
            <a:pPr marL="741553" lvl="1" indent="-284353">
              <a:spcAft>
                <a:spcPct val="0"/>
              </a:spcAft>
              <a:buSzPts val="2400"/>
            </a:pPr>
            <a:r>
              <a:rPr lang="en-US" sz="2400" kern="1200">
                <a:solidFill>
                  <a:srgbClr val="000000"/>
                </a:solidFill>
                <a:latin typeface="Arial (Body)"/>
                <a:ea typeface="+mn-ea"/>
                <a:cs typeface="+mn-cs"/>
              </a:rPr>
              <a:t>Advertising vehicles (search engine marketing)</a:t>
            </a:r>
          </a:p>
          <a:p>
            <a:pPr marL="741553" lvl="1" indent="-284353">
              <a:spcAft>
                <a:spcPct val="0"/>
              </a:spcAft>
              <a:buSzPts val="2400"/>
            </a:pPr>
            <a:r>
              <a:rPr lang="en-US" sz="2400" kern="1200">
                <a:solidFill>
                  <a:srgbClr val="000000"/>
                </a:solidFill>
                <a:latin typeface="Arial (Body)"/>
                <a:ea typeface="+mn-ea"/>
                <a:cs typeface="+mn-cs"/>
              </a:rPr>
              <a:t>Tool within e-commerce sites</a:t>
            </a:r>
          </a:p>
          <a:p>
            <a:pPr marL="255651" lvl="0" indent="-255651">
              <a:spcAft>
                <a:spcPct val="0"/>
              </a:spcAft>
              <a:buSzPts val="2400"/>
              <a:tabLst/>
            </a:pPr>
            <a:r>
              <a:rPr lang="en-US" sz="2400" kern="1200">
                <a:solidFill>
                  <a:srgbClr val="000000"/>
                </a:solidFill>
                <a:latin typeface="Arial (Body)"/>
                <a:ea typeface="+mn-ea"/>
                <a:cs typeface="+mn-cs"/>
              </a:rPr>
              <a:t>Top three providers: Google, Bing, Yahoo</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82577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3.17 How Google Works</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shows how Google works, in terms of indexing the web and processing a search query. The steps are as follows for A, indexing the Web. 1. A Google bot or software code crawls the Web, going from link to link. 2. Crawled pages are analyzed, links semantic analysis and JavaScript or C S S content. 3. New data is added to an index of keywords and the pages on which they appear. 4. To deal with the scale of the Web, Google has already indexed an estimated 30 trillion pages. Google breaks it up into thousands of index shards, groups of millions of pages. 5. The index shards are stored on Google servers, approximately 1 million, located in data centers around the world. 6. The indexing process runs continuously, processing billions of Web pages a day. Pages with frequently updated content and links from other highly ranked sites are crawled more regularly and deeply, and given higher rank themselves. The steps are as follows for B, Processing a Search Query.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query. The algorithm has 200 plus variables including PageRank, the quality and relevance of the content on the page to the query the context of the search and the user's previous search history. Google also applies various penalties and filters to prevent attempts to game the algorithm. 4. Small text summaries, or snippets, are generated for each result. 5. Results delivered to the user, 10 to a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65" y="1557930"/>
            <a:ext cx="2984470" cy="4697494"/>
          </a:xfrm>
          <a:prstGeom prst="rect">
            <a:avLst/>
          </a:prstGeom>
        </p:spPr>
      </p:pic>
    </p:spTree>
    <p:extLst>
      <p:ext uri="{BB962C8B-B14F-4D97-AF65-F5344CB8AC3E}">
        <p14:creationId xmlns:p14="http://schemas.microsoft.com/office/powerpoint/2010/main" val="562709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31958" cy="1097279"/>
          </a:xfrm>
        </p:spPr>
        <p:txBody>
          <a:bodyPr tIns="91425">
            <a:noAutofit/>
          </a:bodyPr>
          <a:lstStyle/>
          <a:p>
            <a:pPr lvl="0">
              <a:spcBef>
                <a:spcPct val="0"/>
              </a:spcBef>
              <a:buClrTx/>
            </a:pPr>
            <a:r>
              <a:rPr lang="en-IN" sz="3200" kern="1200" dirty="0" smtClean="0">
                <a:latin typeface="Times New Roman" panose="02020603050405020304" pitchFamily="18" charset="0"/>
                <a:ea typeface="+mj-ea"/>
                <a:cs typeface="Times New Roman" panose="02020603050405020304" pitchFamily="18" charset="0"/>
              </a:rPr>
              <a:t>Voice-Controlled Intelligent Digital Assistants: Will They Revolutionize </a:t>
            </a:r>
            <a:r>
              <a:rPr lang="pt-BR" sz="3200" kern="1200" dirty="0" smtClean="0">
                <a:latin typeface="Times New Roman" panose="02020603050405020304" pitchFamily="18" charset="0"/>
                <a:ea typeface="+mj-ea"/>
                <a:cs typeface="Times New Roman" panose="02020603050405020304" pitchFamily="18" charset="0"/>
              </a:rPr>
              <a:t>E-Commerce</a:t>
            </a:r>
            <a:r>
              <a:rPr lang="en-IN" sz="3200" kern="1200" dirty="0" smtClean="0">
                <a:latin typeface="Times New Roman" panose="02020603050405020304" pitchFamily="18" charset="0"/>
                <a:ea typeface="+mj-ea"/>
                <a:cs typeface="Times New Roman" panose="02020603050405020304" pitchFamily="18" charset="0"/>
              </a:rPr>
              <a:t>?</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4706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are intelligent assistants and why are they so popular?</a:t>
            </a:r>
          </a:p>
          <a:p>
            <a:pPr marL="741553" lvl="1" indent="-284353">
              <a:spcAft>
                <a:spcPct val="0"/>
              </a:spcAft>
              <a:buSzPts val="2400"/>
            </a:pPr>
            <a:r>
              <a:rPr lang="en-US" sz="2400" kern="1200" dirty="0">
                <a:solidFill>
                  <a:srgbClr val="000000"/>
                </a:solidFill>
                <a:latin typeface="Arial (Body)"/>
                <a:ea typeface="+mn-ea"/>
                <a:cs typeface="+mn-cs"/>
              </a:rPr>
              <a:t>Do you use conversational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 assistants</a:t>
            </a:r>
            <a:r>
              <a:rPr lang="en-US" sz="2400" kern="1200" dirty="0">
                <a:solidFill>
                  <a:srgbClr val="000000"/>
                </a:solidFill>
                <a:latin typeface="Arial (Body)"/>
                <a:ea typeface="+mn-ea"/>
                <a:cs typeface="+mn-cs"/>
              </a:rPr>
              <a:t>? What for?</a:t>
            </a:r>
          </a:p>
          <a:p>
            <a:pPr marL="741553" lvl="1" indent="-284353">
              <a:spcAft>
                <a:spcPct val="0"/>
              </a:spcAft>
              <a:buSzPts val="2400"/>
            </a:pPr>
            <a:r>
              <a:rPr lang="en-US" sz="2400" kern="1200" dirty="0">
                <a:solidFill>
                  <a:srgbClr val="000000"/>
                </a:solidFill>
                <a:latin typeface="Arial (Body)"/>
                <a:ea typeface="+mn-ea"/>
                <a:cs typeface="+mn-cs"/>
              </a:rPr>
              <a:t>What are the benefits of these assistants? The disadvantages?</a:t>
            </a:r>
          </a:p>
          <a:p>
            <a:pPr marL="741553" lvl="1" indent="-284353">
              <a:spcAft>
                <a:spcPct val="0"/>
              </a:spcAft>
              <a:buSzPts val="2400"/>
            </a:pPr>
            <a:r>
              <a:rPr lang="en-US" sz="2400" kern="1200" dirty="0">
                <a:solidFill>
                  <a:srgbClr val="000000"/>
                </a:solidFill>
                <a:latin typeface="Arial (Body)"/>
                <a:ea typeface="+mn-ea"/>
                <a:cs typeface="+mn-cs"/>
              </a:rPr>
              <a:t>Are there any benefits/disadvantages to the proprietary nature of these assistants and chatbots?</a:t>
            </a:r>
          </a:p>
        </p:txBody>
      </p:sp>
    </p:spTree>
    <p:extLst>
      <p:ext uri="{BB962C8B-B14F-4D97-AF65-F5344CB8AC3E}">
        <p14:creationId xmlns:p14="http://schemas.microsoft.com/office/powerpoint/2010/main" val="251277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Downloadable and Streaming Media</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3959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Downloads:</a:t>
            </a:r>
          </a:p>
          <a:p>
            <a:pPr marL="741553" lvl="1" indent="-284353">
              <a:spcAft>
                <a:spcPct val="0"/>
              </a:spcAft>
              <a:buSzPts val="2400"/>
            </a:pPr>
            <a:r>
              <a:rPr lang="en-US" sz="2400" kern="1200" dirty="0">
                <a:solidFill>
                  <a:srgbClr val="000000"/>
                </a:solidFill>
                <a:latin typeface="Arial (Body)"/>
                <a:ea typeface="+mn-ea"/>
                <a:cs typeface="+mn-cs"/>
              </a:rPr>
              <a:t>Growth in broadband connections enables large media file downloads</a:t>
            </a:r>
          </a:p>
          <a:p>
            <a:pPr marL="255651" lvl="0" indent="-255651">
              <a:spcAft>
                <a:spcPct val="0"/>
              </a:spcAft>
              <a:buSzPts val="2400"/>
              <a:tabLst/>
            </a:pPr>
            <a:r>
              <a:rPr lang="en-US" sz="2400" kern="1200" dirty="0">
                <a:solidFill>
                  <a:srgbClr val="000000"/>
                </a:solidFill>
                <a:latin typeface="Arial (Body)"/>
                <a:ea typeface="+mn-ea"/>
                <a:cs typeface="+mn-cs"/>
              </a:rPr>
              <a:t>Streaming technologies</a:t>
            </a:r>
          </a:p>
          <a:p>
            <a:pPr marL="741553" lvl="1" indent="-284353">
              <a:spcAft>
                <a:spcPct val="0"/>
              </a:spcAft>
              <a:buSzPts val="2400"/>
            </a:pPr>
            <a:r>
              <a:rPr lang="en-US" sz="2400" kern="1200" dirty="0">
                <a:solidFill>
                  <a:srgbClr val="000000"/>
                </a:solidFill>
                <a:latin typeface="Arial (Body)"/>
                <a:ea typeface="+mn-ea"/>
                <a:cs typeface="+mn-cs"/>
              </a:rPr>
              <a:t>Enables music, video, and other large files to be sent to users in chunks so that the file can </a:t>
            </a:r>
            <a:r>
              <a:rPr lang="en-US" sz="2400" kern="1200" dirty="0" smtClean="0">
                <a:solidFill>
                  <a:srgbClr val="000000"/>
                </a:solidFill>
                <a:latin typeface="Arial (Body)"/>
                <a:ea typeface="+mn-ea"/>
                <a:cs typeface="+mn-cs"/>
              </a:rPr>
              <a:t>play uninterrupted</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Podcasting</a:t>
            </a:r>
          </a:p>
          <a:p>
            <a:pPr marL="255651" lvl="0" indent="-255651">
              <a:spcAft>
                <a:spcPct val="0"/>
              </a:spcAft>
              <a:buSzPts val="2400"/>
              <a:tabLst/>
            </a:pPr>
            <a:r>
              <a:rPr lang="en-US" sz="2400" kern="1200" dirty="0">
                <a:solidFill>
                  <a:srgbClr val="000000"/>
                </a:solidFill>
                <a:latin typeface="Arial (Body)"/>
                <a:ea typeface="+mn-ea"/>
                <a:cs typeface="+mn-cs"/>
              </a:rPr>
              <a:t>Explosion in online video viewing</a:t>
            </a:r>
          </a:p>
        </p:txBody>
      </p:sp>
    </p:spTree>
    <p:extLst>
      <p:ext uri="{BB962C8B-B14F-4D97-AF65-F5344CB8AC3E}">
        <p14:creationId xmlns:p14="http://schemas.microsoft.com/office/powerpoint/2010/main" val="2546808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Web 2.0 Features and Services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Online Social Networks</a:t>
            </a:r>
          </a:p>
          <a:p>
            <a:pPr marL="741553" lvl="1" indent="-284353">
              <a:spcAft>
                <a:spcPct val="0"/>
              </a:spcAft>
            </a:pPr>
            <a:r>
              <a:rPr lang="en-US" sz="2200" kern="1200" dirty="0">
                <a:solidFill>
                  <a:srgbClr val="000000"/>
                </a:solidFill>
                <a:latin typeface="Arial (Body)"/>
                <a:ea typeface="+mn-ea"/>
                <a:cs typeface="+mn-cs"/>
              </a:rPr>
              <a:t>Services that support communication among networks of friends, peers</a:t>
            </a:r>
          </a:p>
          <a:p>
            <a:pPr marL="255651" lvl="0" indent="-255651">
              <a:spcAft>
                <a:spcPct val="0"/>
              </a:spcAft>
              <a:tabLst/>
            </a:pPr>
            <a:r>
              <a:rPr lang="en-US" sz="2200" kern="1200" dirty="0">
                <a:solidFill>
                  <a:srgbClr val="000000"/>
                </a:solidFill>
                <a:latin typeface="Arial (Body)"/>
                <a:ea typeface="+mn-ea"/>
                <a:cs typeface="+mn-cs"/>
              </a:rPr>
              <a:t>Blogs</a:t>
            </a:r>
          </a:p>
          <a:p>
            <a:pPr marL="741553" lvl="1" indent="-284353">
              <a:spcAft>
                <a:spcPct val="0"/>
              </a:spcAft>
            </a:pPr>
            <a:r>
              <a:rPr lang="en-US" sz="2200" kern="1200" dirty="0">
                <a:solidFill>
                  <a:srgbClr val="000000"/>
                </a:solidFill>
                <a:latin typeface="Arial (Body)"/>
                <a:ea typeface="+mn-ea"/>
                <a:cs typeface="+mn-cs"/>
              </a:rPr>
              <a:t>Personal web page of chronological entries</a:t>
            </a:r>
          </a:p>
          <a:p>
            <a:pPr marL="741553" lvl="1" indent="-284353">
              <a:spcAft>
                <a:spcPct val="0"/>
              </a:spcAft>
            </a:pPr>
            <a:r>
              <a:rPr lang="en-US" sz="2200" kern="1200" dirty="0">
                <a:solidFill>
                  <a:srgbClr val="000000"/>
                </a:solidFill>
                <a:latin typeface="Arial (Body)"/>
                <a:ea typeface="+mn-ea"/>
                <a:cs typeface="+mn-cs"/>
              </a:rPr>
              <a:t>Enables web page publishing with no knowledge of </a:t>
            </a:r>
            <a:r>
              <a:rPr lang="en-US" sz="22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L</a:t>
            </a:r>
            <a:endParaRPr lang="en-US" sz="2200" kern="1200" dirty="0">
              <a:solidFill>
                <a:srgbClr val="000000"/>
              </a:solidFill>
              <a:latin typeface="Arial (Body)"/>
              <a:ea typeface="+mn-ea"/>
              <a:cs typeface="+mn-cs"/>
            </a:endParaRPr>
          </a:p>
          <a:p>
            <a:pPr marL="255651" lvl="0" indent="-255651">
              <a:spcAft>
                <a:spcPct val="0"/>
              </a:spcAft>
              <a:tabLst/>
            </a:pPr>
            <a:r>
              <a:rPr lang="en-US" sz="2200" kern="1200" dirty="0">
                <a:solidFill>
                  <a:srgbClr val="000000"/>
                </a:solidFill>
                <a:latin typeface="Arial (Body)"/>
                <a:ea typeface="+mn-ea"/>
                <a:cs typeface="+mn-cs"/>
              </a:rPr>
              <a:t>Wikis</a:t>
            </a:r>
          </a:p>
          <a:p>
            <a:pPr marL="741553" lvl="1" indent="-284353">
              <a:spcAft>
                <a:spcPct val="0"/>
              </a:spcAft>
            </a:pPr>
            <a:r>
              <a:rPr lang="en-US" sz="2200" kern="1200" dirty="0">
                <a:solidFill>
                  <a:srgbClr val="000000"/>
                </a:solidFill>
                <a:latin typeface="Arial (Body)"/>
                <a:ea typeface="+mn-ea"/>
                <a:cs typeface="+mn-cs"/>
              </a:rPr>
              <a:t>Enables documents to be written collectively and collaboratively</a:t>
            </a:r>
          </a:p>
          <a:p>
            <a:pPr marL="741553" lvl="1" indent="-284353">
              <a:spcAft>
                <a:spcPct val="0"/>
              </a:spcAft>
            </a:pPr>
            <a:r>
              <a:rPr lang="en-US" sz="2200" kern="1200" dirty="0" smtClean="0">
                <a:solidFill>
                  <a:srgbClr val="000000"/>
                </a:solidFill>
                <a:latin typeface="Arial (Body)"/>
                <a:ea typeface="+mn-ea"/>
                <a:cs typeface="+mn-cs"/>
              </a:rPr>
              <a:t>E.g. </a:t>
            </a:r>
            <a:r>
              <a:rPr lang="en-US" sz="2200" kern="1200" dirty="0">
                <a:solidFill>
                  <a:srgbClr val="000000"/>
                </a:solidFill>
                <a:latin typeface="Arial (Body)"/>
                <a:ea typeface="+mn-ea"/>
                <a:cs typeface="+mn-cs"/>
              </a:rPr>
              <a:t>Wikipedia</a:t>
            </a:r>
          </a:p>
        </p:txBody>
      </p:sp>
    </p:spTree>
    <p:extLst>
      <p:ext uri="{BB962C8B-B14F-4D97-AF65-F5344CB8AC3E}">
        <p14:creationId xmlns:p14="http://schemas.microsoft.com/office/powerpoint/2010/main" val="1266208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smtClean="0">
                <a:latin typeface="Times New Roman" panose="02020603050405020304" pitchFamily="18" charset="0"/>
                <a:ea typeface="+mj-ea"/>
                <a:cs typeface="Times New Roman" panose="02020603050405020304" pitchFamily="18" charset="0"/>
              </a:rPr>
              <a:t>Virtual Reality and Augmented Reality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Virtual reality</a:t>
            </a:r>
          </a:p>
          <a:p>
            <a:pPr marL="741553" lvl="1" indent="-284353">
              <a:spcAft>
                <a:spcPct val="0"/>
              </a:spcAft>
              <a:buSzPts val="2400"/>
            </a:pPr>
            <a:r>
              <a:rPr lang="en-US" sz="2400" kern="1200" dirty="0">
                <a:solidFill>
                  <a:srgbClr val="000000"/>
                </a:solidFill>
                <a:latin typeface="Arial (Body)"/>
                <a:ea typeface="+mn-ea"/>
                <a:cs typeface="+mn-cs"/>
              </a:rPr>
              <a:t>Immersing users within virtual world</a:t>
            </a:r>
          </a:p>
          <a:p>
            <a:pPr marL="741553" lvl="1" indent="-284353">
              <a:spcAft>
                <a:spcPct val="0"/>
              </a:spcAft>
              <a:buSzPts val="2400"/>
            </a:pPr>
            <a:r>
              <a:rPr lang="en-US" sz="2400" kern="1200" dirty="0">
                <a:solidFill>
                  <a:srgbClr val="000000"/>
                </a:solidFill>
                <a:latin typeface="Arial (Body)"/>
                <a:ea typeface="+mn-ea"/>
                <a:cs typeface="+mn-cs"/>
              </a:rPr>
              <a:t>Typically uses head-mounted display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Oculus Rift, Vive, PlayStation </a:t>
            </a: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Augmented reality</a:t>
            </a:r>
          </a:p>
          <a:p>
            <a:pPr marL="741553" lvl="1" indent="-284353">
              <a:spcAft>
                <a:spcPct val="0"/>
              </a:spcAft>
              <a:buSzPts val="2400"/>
            </a:pPr>
            <a:r>
              <a:rPr lang="en-US" sz="2400" kern="1200" dirty="0">
                <a:solidFill>
                  <a:srgbClr val="000000"/>
                </a:solidFill>
                <a:latin typeface="Arial (Body)"/>
                <a:ea typeface="+mn-ea"/>
                <a:cs typeface="+mn-cs"/>
              </a:rPr>
              <a:t>Overlaying virtual objects over the real world, via mobile devices or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Pokémon </a:t>
            </a:r>
            <a:r>
              <a:rPr lang="en-US" sz="2400" kern="1200" dirty="0" smtClean="0">
                <a:solidFill>
                  <a:srgbClr val="000000"/>
                </a:solidFill>
                <a:latin typeface="Arial (Body)"/>
                <a:ea typeface="+mn-ea"/>
                <a:cs typeface="+mn-cs"/>
              </a:rPr>
              <a:t>GO</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97254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Intelligent Digital Assistants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89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Computer search engine using:</a:t>
            </a:r>
          </a:p>
          <a:p>
            <a:pPr marL="741553" lvl="1" indent="-284353">
              <a:spcAft>
                <a:spcPct val="0"/>
              </a:spcAft>
              <a:buSzPts val="2400"/>
            </a:pPr>
            <a:r>
              <a:rPr lang="en-US" sz="2400" kern="1200" dirty="0">
                <a:solidFill>
                  <a:srgbClr val="000000"/>
                </a:solidFill>
                <a:latin typeface="Arial (Body)"/>
                <a:ea typeface="+mn-ea"/>
                <a:cs typeface="+mn-cs"/>
              </a:rPr>
              <a:t>Natural language</a:t>
            </a:r>
          </a:p>
          <a:p>
            <a:pPr marL="741553" lvl="1" indent="-284353">
              <a:spcAft>
                <a:spcPct val="0"/>
              </a:spcAft>
              <a:buSzPts val="2400"/>
            </a:pPr>
            <a:r>
              <a:rPr lang="en-US" sz="2400" kern="1200" dirty="0">
                <a:solidFill>
                  <a:srgbClr val="000000"/>
                </a:solidFill>
                <a:latin typeface="Arial (Body)"/>
                <a:ea typeface="+mn-ea"/>
                <a:cs typeface="+mn-cs"/>
              </a:rPr>
              <a:t>Conversational interface, verbal commands</a:t>
            </a:r>
          </a:p>
          <a:p>
            <a:pPr marL="741553" lvl="1" indent="-284353">
              <a:spcAft>
                <a:spcPct val="0"/>
              </a:spcAft>
              <a:buSzPts val="2400"/>
            </a:pPr>
            <a:r>
              <a:rPr lang="en-US" sz="2400" kern="1200" dirty="0">
                <a:solidFill>
                  <a:srgbClr val="000000"/>
                </a:solidFill>
                <a:latin typeface="Arial (Body)"/>
                <a:ea typeface="+mn-ea"/>
                <a:cs typeface="+mn-cs"/>
              </a:rPr>
              <a:t>Situational awareness</a:t>
            </a:r>
          </a:p>
          <a:p>
            <a:pPr marL="255651" lvl="0" indent="-255651">
              <a:spcAft>
                <a:spcPct val="0"/>
              </a:spcAft>
              <a:buSzPts val="2400"/>
              <a:tabLst/>
            </a:pPr>
            <a:r>
              <a:rPr lang="en-US" sz="2400" kern="1200" dirty="0">
                <a:solidFill>
                  <a:srgbClr val="000000"/>
                </a:solidFill>
                <a:latin typeface="Arial (Body)"/>
                <a:ea typeface="+mn-ea"/>
                <a:cs typeface="+mn-cs"/>
              </a:rPr>
              <a:t>Can handle requests for appointments, flights, routes, event scheduling, and more.</a:t>
            </a:r>
          </a:p>
          <a:p>
            <a:pPr marL="741553" lvl="1" indent="-284353">
              <a:spcAft>
                <a:spcPct val="0"/>
              </a:spcAft>
              <a:buSzPts val="2400"/>
            </a:pPr>
            <a:r>
              <a:rPr lang="en-US" sz="2400" kern="1200" dirty="0" smtClean="0">
                <a:solidFill>
                  <a:srgbClr val="000000"/>
                </a:solidFill>
                <a:latin typeface="Arial (Body)"/>
                <a:ea typeface="+mn-ea"/>
                <a:cs typeface="+mn-cs"/>
              </a:rPr>
              <a:t>Examples:</a:t>
            </a:r>
            <a:endParaRPr lang="en-US" sz="2400" kern="1200" dirty="0">
              <a:solidFill>
                <a:srgbClr val="000000"/>
              </a:solidFill>
              <a:latin typeface="Arial (Body)"/>
              <a:ea typeface="+mn-ea"/>
              <a:cs typeface="+mn-cs"/>
            </a:endParaRPr>
          </a:p>
          <a:p>
            <a:pPr marL="1144778" lvl="2" indent="-230378">
              <a:spcAft>
                <a:spcPct val="0"/>
              </a:spcAft>
              <a:buSzPts val="2400"/>
            </a:pPr>
            <a:r>
              <a:rPr lang="en-US" sz="2400" kern="1200" dirty="0">
                <a:solidFill>
                  <a:srgbClr val="000000"/>
                </a:solidFill>
                <a:latin typeface="Arial (Body)"/>
                <a:ea typeface="+mn-ea"/>
                <a:cs typeface="+mn-cs"/>
              </a:rPr>
              <a:t>Apple’s Siri</a:t>
            </a:r>
          </a:p>
          <a:p>
            <a:pPr marL="1144778" lvl="2" indent="-230378">
              <a:spcAft>
                <a:spcPct val="0"/>
              </a:spcAft>
              <a:buSzPts val="2400"/>
            </a:pPr>
            <a:r>
              <a:rPr lang="en-US" sz="2400" kern="1200" dirty="0">
                <a:solidFill>
                  <a:srgbClr val="000000"/>
                </a:solidFill>
                <a:latin typeface="Arial (Body)"/>
                <a:ea typeface="+mn-ea"/>
                <a:cs typeface="+mn-cs"/>
              </a:rPr>
              <a:t>Google Now</a:t>
            </a:r>
          </a:p>
          <a:p>
            <a:pPr marL="1144778" lvl="2" indent="-230378">
              <a:spcAft>
                <a:spcPct val="0"/>
              </a:spcAft>
              <a:buSzPts val="2400"/>
            </a:pPr>
            <a:r>
              <a:rPr lang="en-US" sz="2400" kern="1200" dirty="0">
                <a:solidFill>
                  <a:srgbClr val="000000"/>
                </a:solidFill>
                <a:latin typeface="Arial (Body)"/>
                <a:ea typeface="+mn-ea"/>
                <a:cs typeface="+mn-cs"/>
              </a:rPr>
              <a:t>Google Assistant</a:t>
            </a:r>
          </a:p>
        </p:txBody>
      </p:sp>
    </p:spTree>
    <p:extLst>
      <p:ext uri="{BB962C8B-B14F-4D97-AF65-F5344CB8AC3E}">
        <p14:creationId xmlns:p14="http://schemas.microsoft.com/office/powerpoint/2010/main" val="392378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Mobile Apps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Use of mobile apps has </a:t>
            </a:r>
            <a:r>
              <a:rPr lang="en-US" altLang="en-US" sz="2400" kern="1200" dirty="0" smtClean="0">
                <a:solidFill>
                  <a:srgbClr val="000000"/>
                </a:solidFill>
                <a:latin typeface="Arial (Body)"/>
                <a:ea typeface="+mn-ea"/>
                <a:cs typeface="+mn-cs"/>
              </a:rPr>
              <a:t>exploded</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Most popular entertainment media, over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V</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Always present shopping tool</a:t>
            </a:r>
          </a:p>
          <a:p>
            <a:pPr marL="741553" lvl="1" indent="-284353">
              <a:spcAft>
                <a:spcPct val="0"/>
              </a:spcAft>
              <a:buSzPts val="2400"/>
            </a:pPr>
            <a:r>
              <a:rPr lang="en-US" altLang="en-US" sz="2400" kern="1200" dirty="0">
                <a:solidFill>
                  <a:srgbClr val="000000"/>
                </a:solidFill>
                <a:latin typeface="Arial (Body)"/>
                <a:ea typeface="+mn-ea"/>
                <a:cs typeface="+mn-cs"/>
              </a:rPr>
              <a:t>Almost all top 100 brands have an app</a:t>
            </a:r>
          </a:p>
          <a:p>
            <a:pPr marL="255651" lvl="0" indent="-255651">
              <a:spcAft>
                <a:spcPct val="0"/>
              </a:spcAft>
              <a:buSzPts val="2400"/>
              <a:tabLst/>
            </a:pPr>
            <a:r>
              <a:rPr lang="en-US" altLang="en-US" sz="2400" kern="1200" dirty="0" smtClean="0">
                <a:solidFill>
                  <a:srgbClr val="000000"/>
                </a:solidFill>
                <a:latin typeface="Arial (Body)"/>
                <a:ea typeface="+mn-ea"/>
                <a:cs typeface="+mn-cs"/>
              </a:rPr>
              <a:t>Platforms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iPhone/iPad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O</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 Android, Blackberry</a:t>
            </a:r>
          </a:p>
          <a:p>
            <a:pPr marL="255651" lvl="0" indent="-255651">
              <a:spcAft>
                <a:spcPct val="0"/>
              </a:spcAft>
              <a:buSzPts val="2400"/>
              <a:tabLst/>
            </a:pPr>
            <a:r>
              <a:rPr lang="en-US" altLang="en-US" sz="2400" kern="1200" dirty="0">
                <a:solidFill>
                  <a:srgbClr val="000000"/>
                </a:solidFill>
                <a:latin typeface="Arial (Body)"/>
                <a:ea typeface="+mn-ea"/>
                <a:cs typeface="+mn-cs"/>
              </a:rPr>
              <a:t>App </a:t>
            </a:r>
            <a:r>
              <a:rPr lang="en-US" altLang="en-US" sz="2400" kern="1200" dirty="0" smtClean="0">
                <a:solidFill>
                  <a:srgbClr val="000000"/>
                </a:solidFill>
                <a:latin typeface="Arial (Body)"/>
                <a:ea typeface="+mn-ea"/>
                <a:cs typeface="+mn-cs"/>
              </a:rPr>
              <a:t>marketplaces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Google Play, Apple</a:t>
            </a:r>
            <a:r>
              <a:rPr lang="en-US" altLang="ja-JP" sz="2400" kern="1200" dirty="0">
                <a:solidFill>
                  <a:srgbClr val="000000"/>
                </a:solidFill>
                <a:latin typeface="Arial (Body)"/>
                <a:cs typeface="+mn-cs"/>
              </a:rPr>
              <a:t>’s App Store, </a:t>
            </a:r>
            <a:r>
              <a:rPr lang="en-US" altLang="ja-JP" sz="2400" kern="1200" dirty="0" smtClean="0">
                <a:solidFill>
                  <a:srgbClr val="000000"/>
                </a:solidFill>
                <a:latin typeface="Arial (Body)"/>
                <a:cs typeface="+mn-cs"/>
              </a:rPr>
              <a:t>R</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I</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M’s App </a:t>
            </a:r>
            <a:r>
              <a:rPr lang="en-US" altLang="ja-JP" sz="2400" kern="1200" dirty="0">
                <a:solidFill>
                  <a:srgbClr val="000000"/>
                </a:solidFill>
                <a:latin typeface="Arial (Body)"/>
                <a:cs typeface="+mn-cs"/>
              </a:rPr>
              <a:t>World, Windows Phone Marketplace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96760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E-commerce Specialist</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103339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Internet: Technology Background</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Internet</a:t>
            </a:r>
          </a:p>
          <a:p>
            <a:pPr marL="741553" lvl="1" indent="-284353">
              <a:spcAft>
                <a:spcPct val="0"/>
              </a:spcAft>
              <a:buSzPts val="2400"/>
            </a:pPr>
            <a:r>
              <a:rPr lang="en-US" altLang="en-US" sz="2400" kern="1200" dirty="0">
                <a:solidFill>
                  <a:srgbClr val="000000"/>
                </a:solidFill>
                <a:latin typeface="Arial (Body)"/>
                <a:ea typeface="+mn-ea"/>
                <a:cs typeface="+mn-cs"/>
              </a:rPr>
              <a:t>Interconnected network of thousands of networks and millions of computers</a:t>
            </a:r>
          </a:p>
          <a:p>
            <a:pPr marL="741553" lvl="1" indent="-284353">
              <a:spcAft>
                <a:spcPct val="0"/>
              </a:spcAft>
              <a:buSzPts val="2400"/>
            </a:pPr>
            <a:r>
              <a:rPr lang="en-US" altLang="en-US" sz="2400" kern="1200" dirty="0">
                <a:solidFill>
                  <a:srgbClr val="000000"/>
                </a:solidFill>
                <a:latin typeface="Arial (Body)"/>
                <a:ea typeface="+mn-ea"/>
                <a:cs typeface="+mn-cs"/>
              </a:rPr>
              <a:t>Links businesses, educational institutions, government agencies, and individuals</a:t>
            </a:r>
          </a:p>
          <a:p>
            <a:pPr marL="255651" lvl="0" indent="-255651">
              <a:spcAft>
                <a:spcPct val="0"/>
              </a:spcAft>
              <a:buSzPts val="2400"/>
              <a:tabLst/>
            </a:pPr>
            <a:r>
              <a:rPr lang="en-US" altLang="en-US" sz="2400" kern="1200" dirty="0">
                <a:solidFill>
                  <a:srgbClr val="000000"/>
                </a:solidFill>
                <a:latin typeface="Arial (Body)"/>
                <a:ea typeface="+mn-ea"/>
                <a:cs typeface="+mn-cs"/>
              </a:rPr>
              <a:t>World Wide Web (Web)</a:t>
            </a:r>
          </a:p>
          <a:p>
            <a:pPr marL="741553" lvl="1" indent="-284353">
              <a:spcAft>
                <a:spcPct val="0"/>
              </a:spcAft>
              <a:buSzPts val="2400"/>
            </a:pPr>
            <a:r>
              <a:rPr lang="en-US" altLang="en-US" sz="2400" kern="1200" dirty="0">
                <a:solidFill>
                  <a:srgbClr val="000000"/>
                </a:solidFill>
                <a:latin typeface="Arial (Body)"/>
                <a:ea typeface="+mn-ea"/>
                <a:cs typeface="+mn-cs"/>
              </a:rPr>
              <a:t>One of the </a:t>
            </a:r>
            <a:r>
              <a:rPr lang="en-US" altLang="en-US" sz="2400" kern="1200" dirty="0" smtClean="0">
                <a:solidFill>
                  <a:srgbClr val="000000"/>
                </a:solidFill>
                <a:latin typeface="Arial (Body)"/>
                <a:ea typeface="+mn-ea"/>
                <a:cs typeface="+mn-cs"/>
              </a:rPr>
              <a:t>Internet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most popular services</a:t>
            </a:r>
          </a:p>
          <a:p>
            <a:pPr marL="741553" lvl="1" indent="-284353">
              <a:spcAft>
                <a:spcPct val="0"/>
              </a:spcAft>
              <a:buSzPts val="2400"/>
            </a:pPr>
            <a:r>
              <a:rPr lang="en-US" altLang="en-US" sz="2400" kern="1200" dirty="0">
                <a:solidFill>
                  <a:srgbClr val="000000"/>
                </a:solidFill>
                <a:latin typeface="Arial (Body)"/>
                <a:ea typeface="+mn-ea"/>
                <a:cs typeface="+mn-cs"/>
              </a:rPr>
              <a:t>Provides access to billions, possibly trillions, of web pages</a:t>
            </a:r>
          </a:p>
        </p:txBody>
      </p:sp>
    </p:spTree>
    <p:extLst>
      <p:ext uri="{BB962C8B-B14F-4D97-AF65-F5344CB8AC3E}">
        <p14:creationId xmlns:p14="http://schemas.microsoft.com/office/powerpoint/2010/main" val="188386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The Evolution of the Internet 1961–Present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Innovation Phase, 1961–1974</a:t>
            </a:r>
          </a:p>
          <a:p>
            <a:pPr marL="741553" lvl="1" indent="-284353">
              <a:spcAft>
                <a:spcPct val="0"/>
              </a:spcAft>
              <a:buSzPts val="2400"/>
            </a:pPr>
            <a:r>
              <a:rPr lang="en-US" altLang="en-US" sz="2400" kern="1200" dirty="0">
                <a:solidFill>
                  <a:srgbClr val="000000"/>
                </a:solidFill>
                <a:latin typeface="Arial (Body)"/>
                <a:ea typeface="+mn-ea"/>
                <a:cs typeface="+mn-cs"/>
              </a:rPr>
              <a:t>Creation of fundamental building blocks</a:t>
            </a:r>
          </a:p>
          <a:p>
            <a:pPr marL="255651" lvl="0" indent="-255651">
              <a:spcAft>
                <a:spcPct val="0"/>
              </a:spcAft>
              <a:buSzPts val="2400"/>
              <a:tabLst/>
            </a:pPr>
            <a:r>
              <a:rPr lang="en-US" altLang="en-US" sz="2400" kern="1200" dirty="0">
                <a:solidFill>
                  <a:srgbClr val="000000"/>
                </a:solidFill>
                <a:latin typeface="Arial (Body)"/>
                <a:ea typeface="+mn-ea"/>
                <a:cs typeface="+mn-cs"/>
              </a:rPr>
              <a:t>Institutionalization Phase, 1975–1995</a:t>
            </a:r>
          </a:p>
          <a:p>
            <a:pPr marL="741553" lvl="1" indent="-284353">
              <a:spcAft>
                <a:spcPct val="0"/>
              </a:spcAft>
              <a:buSzPts val="2400"/>
            </a:pPr>
            <a:r>
              <a:rPr lang="en-US" altLang="en-US" sz="2400" kern="1200" dirty="0">
                <a:solidFill>
                  <a:srgbClr val="000000"/>
                </a:solidFill>
                <a:latin typeface="Arial (Body)"/>
                <a:ea typeface="+mn-ea"/>
                <a:cs typeface="+mn-cs"/>
              </a:rPr>
              <a:t>Large institutions provide funding and legitimization</a:t>
            </a:r>
          </a:p>
          <a:p>
            <a:pPr marL="255651" lvl="0" indent="-255651">
              <a:spcAft>
                <a:spcPct val="0"/>
              </a:spcAft>
              <a:buSzPts val="2400"/>
              <a:tabLst/>
            </a:pPr>
            <a:r>
              <a:rPr lang="en-US" altLang="en-US" sz="2400" kern="1200" dirty="0">
                <a:solidFill>
                  <a:srgbClr val="000000"/>
                </a:solidFill>
                <a:latin typeface="Arial (Body)"/>
                <a:ea typeface="+mn-ea"/>
                <a:cs typeface="+mn-cs"/>
              </a:rPr>
              <a:t>Commercialization Phase, 1995–present</a:t>
            </a:r>
          </a:p>
          <a:p>
            <a:pPr marL="741553" lvl="1" indent="-284353">
              <a:spcAft>
                <a:spcPct val="0"/>
              </a:spcAft>
              <a:buSzPts val="2400"/>
            </a:pPr>
            <a:r>
              <a:rPr lang="en-US" altLang="en-US" sz="2400" kern="1200" dirty="0">
                <a:solidFill>
                  <a:srgbClr val="000000"/>
                </a:solidFill>
                <a:latin typeface="Arial (Body)"/>
                <a:ea typeface="+mn-ea"/>
                <a:cs typeface="+mn-cs"/>
              </a:rPr>
              <a:t>Private corporations take over, expand Internet backbone and local service</a:t>
            </a:r>
          </a:p>
        </p:txBody>
      </p:sp>
    </p:spTree>
    <p:extLst>
      <p:ext uri="{BB962C8B-B14F-4D97-AF65-F5344CB8AC3E}">
        <p14:creationId xmlns:p14="http://schemas.microsoft.com/office/powerpoint/2010/main" val="143454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Domain Names, D</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N</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S, and U</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R</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L</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Domain name</a:t>
            </a:r>
          </a:p>
          <a:p>
            <a:pPr marL="741553" lvl="1" indent="-284353">
              <a:spcAft>
                <a:spcPct val="0"/>
              </a:spcAft>
              <a:buSzPts val="2400"/>
            </a:pP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address </a:t>
            </a:r>
            <a:r>
              <a:rPr lang="en-US" sz="2400" kern="1200" dirty="0">
                <a:solidFill>
                  <a:srgbClr val="000000"/>
                </a:solidFill>
                <a:latin typeface="Arial (Body)"/>
                <a:ea typeface="+mn-ea"/>
                <a:cs typeface="+mn-cs"/>
              </a:rPr>
              <a:t>expressed in natural language</a:t>
            </a:r>
          </a:p>
          <a:p>
            <a:pPr marL="255651" lvl="0" indent="-255651">
              <a:spcAft>
                <a:spcPct val="0"/>
              </a:spcAft>
              <a:buSzPts val="2400"/>
              <a:tabLst/>
            </a:pPr>
            <a:r>
              <a:rPr lang="en-US" sz="2400" kern="1200" dirty="0">
                <a:solidFill>
                  <a:srgbClr val="000000"/>
                </a:solidFill>
                <a:latin typeface="Arial (Body)"/>
                <a:ea typeface="+mn-ea"/>
                <a:cs typeface="+mn-cs"/>
              </a:rPr>
              <a:t>Domain name system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N</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Allows numeric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addresses </a:t>
            </a:r>
            <a:r>
              <a:rPr lang="en-US" sz="2400" kern="1200" dirty="0">
                <a:solidFill>
                  <a:srgbClr val="000000"/>
                </a:solidFill>
                <a:latin typeface="Arial (Body)"/>
                <a:ea typeface="+mn-ea"/>
                <a:cs typeface="+mn-cs"/>
              </a:rPr>
              <a:t>to be expressed in natural </a:t>
            </a:r>
            <a:r>
              <a:rPr lang="en-US" sz="2400" kern="1200" dirty="0" smtClean="0">
                <a:solidFill>
                  <a:srgbClr val="000000"/>
                </a:solidFill>
                <a:latin typeface="Arial (Body)"/>
                <a:ea typeface="+mn-ea"/>
                <a:cs typeface="+mn-cs"/>
              </a:rPr>
              <a:t>language</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Uniform resource locator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Address used by Web browser to identify location of content on the Web</a:t>
            </a:r>
          </a:p>
          <a:p>
            <a:pPr marL="741553" lvl="1" indent="-284353">
              <a:spcAft>
                <a:spcPct val="0"/>
              </a:spcAft>
              <a:buSzPts val="2400"/>
            </a:pPr>
            <a:r>
              <a:rPr lang="en-US" sz="2400" kern="1200" dirty="0">
                <a:solidFill>
                  <a:srgbClr val="000000"/>
                </a:solidFill>
                <a:latin typeface="Arial (Body)"/>
                <a:ea typeface="+mn-ea"/>
                <a:cs typeface="+mn-cs"/>
              </a:rPr>
              <a:t>For example: </a:t>
            </a:r>
            <a:r>
              <a:rPr lang="en-US" sz="2400" kern="1200" dirty="0" smtClean="0">
                <a:solidFill>
                  <a:srgbClr val="000000"/>
                </a:solidFill>
                <a:latin typeface="Arial (Body)"/>
                <a:ea typeface="+mn-ea"/>
                <a:cs typeface="+mn-cs"/>
                <a:hlinkClick r:id="rId2" tooltip="http://www.azimuth-interactive.com/"/>
              </a:rPr>
              <a:t>http://www.azimuth-interactive.com/</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21065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Client/Server Computing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Powerful personal computers (clients) connected in network with one or more </a:t>
            </a:r>
            <a:r>
              <a:rPr lang="en-US" sz="2400" kern="1200" dirty="0" smtClean="0">
                <a:solidFill>
                  <a:srgbClr val="000000"/>
                </a:solidFill>
                <a:latin typeface="Arial (Body)"/>
                <a:ea typeface="+mn-ea"/>
                <a:cs typeface="+mn-cs"/>
              </a:rPr>
              <a:t>servers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Servers perform common functions for the </a:t>
            </a:r>
            <a:r>
              <a:rPr lang="en-US" sz="2400" kern="1200" dirty="0" smtClean="0">
                <a:solidFill>
                  <a:srgbClr val="000000"/>
                </a:solidFill>
                <a:latin typeface="Arial (Body)"/>
                <a:ea typeface="+mn-ea"/>
                <a:cs typeface="+mn-cs"/>
              </a:rPr>
              <a:t>clients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Storing files</a:t>
            </a:r>
          </a:p>
          <a:p>
            <a:pPr marL="741553" lvl="1" indent="-284353">
              <a:spcAft>
                <a:spcPct val="0"/>
              </a:spcAft>
              <a:buSzPts val="2400"/>
            </a:pPr>
            <a:r>
              <a:rPr lang="en-US" sz="2400" kern="1200" dirty="0">
                <a:solidFill>
                  <a:srgbClr val="000000"/>
                </a:solidFill>
                <a:latin typeface="Arial (Body)"/>
                <a:ea typeface="+mn-ea"/>
                <a:cs typeface="+mn-cs"/>
              </a:rPr>
              <a:t>Software applications</a:t>
            </a:r>
          </a:p>
          <a:p>
            <a:pPr marL="741553" lvl="1" indent="-284353">
              <a:spcAft>
                <a:spcPct val="0"/>
              </a:spcAft>
              <a:buSzPts val="2400"/>
            </a:pPr>
            <a:r>
              <a:rPr lang="en-US" sz="2400" kern="1200" dirty="0">
                <a:solidFill>
                  <a:srgbClr val="000000"/>
                </a:solidFill>
                <a:latin typeface="Arial (Body)"/>
                <a:ea typeface="+mn-ea"/>
                <a:cs typeface="+mn-cs"/>
              </a:rPr>
              <a:t>Access to printers, and so on</a:t>
            </a:r>
          </a:p>
        </p:txBody>
      </p:sp>
    </p:spTree>
    <p:extLst>
      <p:ext uri="{BB962C8B-B14F-4D97-AF65-F5344CB8AC3E}">
        <p14:creationId xmlns:p14="http://schemas.microsoft.com/office/powerpoint/2010/main" val="3067249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Mobile Platform</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Primary Internet access is now through tablets and smartphones</a:t>
            </a:r>
          </a:p>
          <a:p>
            <a:pPr marL="255651" lvl="0" indent="-255651">
              <a:spcAft>
                <a:spcPct val="0"/>
              </a:spcAft>
              <a:buSzPts val="2400"/>
              <a:tabLst/>
            </a:pPr>
            <a:r>
              <a:rPr lang="en-US" sz="2400" kern="1200" dirty="0">
                <a:solidFill>
                  <a:srgbClr val="000000"/>
                </a:solidFill>
                <a:latin typeface="Arial (Body)"/>
                <a:ea typeface="+mn-ea"/>
                <a:cs typeface="+mn-cs"/>
              </a:rPr>
              <a:t>Tablets supplement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Cs </a:t>
            </a:r>
            <a:r>
              <a:rPr lang="en-US" sz="2400" kern="1200" dirty="0">
                <a:solidFill>
                  <a:srgbClr val="000000"/>
                </a:solidFill>
                <a:latin typeface="Arial (Body)"/>
                <a:ea typeface="+mn-ea"/>
                <a:cs typeface="+mn-cs"/>
              </a:rPr>
              <a:t>for mobile situations</a:t>
            </a:r>
          </a:p>
          <a:p>
            <a:pPr marL="741553" lvl="1" indent="-284353">
              <a:spcAft>
                <a:spcPct val="0"/>
              </a:spcAft>
              <a:buSzPts val="2400"/>
            </a:pPr>
            <a:r>
              <a:rPr lang="en-US" sz="2400" kern="1200" dirty="0">
                <a:solidFill>
                  <a:srgbClr val="000000"/>
                </a:solidFill>
                <a:latin typeface="Arial (Body)"/>
                <a:ea typeface="+mn-ea"/>
                <a:cs typeface="+mn-cs"/>
              </a:rPr>
              <a:t>Over 160 million people in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use Internet with </a:t>
            </a:r>
            <a:r>
              <a:rPr lang="en-US" sz="2400" kern="1200" dirty="0" smtClean="0">
                <a:solidFill>
                  <a:srgbClr val="000000"/>
                </a:solidFill>
                <a:latin typeface="Arial (Body)"/>
                <a:ea typeface="+mn-ea"/>
                <a:cs typeface="+mn-cs"/>
              </a:rPr>
              <a:t>tablets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Smartphones are a disruptive </a:t>
            </a:r>
            <a:r>
              <a:rPr lang="en-US" sz="2400" kern="1200" dirty="0" smtClean="0">
                <a:solidFill>
                  <a:srgbClr val="000000"/>
                </a:solidFill>
                <a:latin typeface="Arial (Body)"/>
                <a:ea typeface="+mn-ea"/>
                <a:cs typeface="+mn-cs"/>
              </a:rPr>
              <a:t>technology</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New processors and operating systems</a:t>
            </a:r>
          </a:p>
          <a:p>
            <a:pPr marL="741553" lvl="1" indent="-284353">
              <a:spcAft>
                <a:spcPct val="0"/>
              </a:spcAft>
              <a:buSzPts val="2400"/>
            </a:pPr>
            <a:r>
              <a:rPr lang="en-US" sz="2400" kern="1200" dirty="0">
                <a:solidFill>
                  <a:srgbClr val="000000"/>
                </a:solidFill>
                <a:latin typeface="Arial (Body)"/>
                <a:ea typeface="+mn-ea"/>
                <a:cs typeface="+mn-cs"/>
              </a:rPr>
              <a:t>Over 220 million in </a:t>
            </a: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access Internet with smartphones</a:t>
            </a:r>
          </a:p>
        </p:txBody>
      </p:sp>
    </p:spTree>
    <p:extLst>
      <p:ext uri="{BB962C8B-B14F-4D97-AF65-F5344CB8AC3E}">
        <p14:creationId xmlns:p14="http://schemas.microsoft.com/office/powerpoint/2010/main" val="990795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7663219" cy="1097279"/>
          </a:xfrm>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Internet “Cloud Computing” Model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Firms and individuals obtain computing power and software over Internet</a:t>
            </a:r>
          </a:p>
          <a:p>
            <a:pPr marL="255651" lvl="0" indent="-255651">
              <a:spcAft>
                <a:spcPct val="0"/>
              </a:spcAft>
              <a:buSzPts val="2400"/>
              <a:tabLst/>
            </a:pPr>
            <a:r>
              <a:rPr lang="en-US" sz="2400" kern="1200" dirty="0">
                <a:solidFill>
                  <a:srgbClr val="000000"/>
                </a:solidFill>
                <a:latin typeface="Arial (Body)"/>
                <a:ea typeface="+mn-ea"/>
                <a:cs typeface="+mn-cs"/>
              </a:rPr>
              <a:t>Three types of services</a:t>
            </a:r>
          </a:p>
          <a:p>
            <a:pPr marL="741553" lvl="1" indent="-284353">
              <a:spcAft>
                <a:spcPct val="0"/>
              </a:spcAft>
              <a:buSzPts val="2400"/>
            </a:pPr>
            <a:r>
              <a:rPr lang="en-US" sz="2400" kern="1200" dirty="0">
                <a:solidFill>
                  <a:srgbClr val="000000"/>
                </a:solidFill>
                <a:latin typeface="Arial (Body)"/>
                <a:ea typeface="+mn-ea"/>
                <a:cs typeface="+mn-cs"/>
              </a:rPr>
              <a:t>Infrastructure as a service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a:t>
            </a:r>
          </a:p>
          <a:p>
            <a:pPr marL="741553" lvl="1" indent="-284353">
              <a:spcAft>
                <a:spcPct val="0"/>
              </a:spcAft>
              <a:buSzPts val="2400"/>
            </a:pPr>
            <a:r>
              <a:rPr lang="en-US" sz="2400" kern="1200" dirty="0">
                <a:solidFill>
                  <a:srgbClr val="000000"/>
                </a:solidFill>
                <a:latin typeface="Arial (Body)"/>
                <a:ea typeface="+mn-ea"/>
                <a:cs typeface="+mn-cs"/>
              </a:rPr>
              <a:t>Software as a service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a:t>
            </a:r>
          </a:p>
          <a:p>
            <a:pPr marL="741553" lvl="1" indent="-284353">
              <a:spcAft>
                <a:spcPct val="0"/>
              </a:spcAft>
              <a:buSzPts val="2400"/>
            </a:pPr>
            <a:r>
              <a:rPr lang="en-US" sz="2400" kern="1200" dirty="0">
                <a:solidFill>
                  <a:srgbClr val="000000"/>
                </a:solidFill>
                <a:latin typeface="Arial (Body)"/>
                <a:ea typeface="+mn-ea"/>
                <a:cs typeface="+mn-cs"/>
              </a:rPr>
              <a:t>Platform as a service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a:t>
            </a:r>
          </a:p>
          <a:p>
            <a:pPr marL="255651" lvl="0" indent="-255651">
              <a:spcAft>
                <a:spcPct val="0"/>
              </a:spcAft>
              <a:buSzPts val="2400"/>
              <a:tabLst/>
            </a:pPr>
            <a:r>
              <a:rPr lang="en-US" sz="2400" kern="1200" dirty="0">
                <a:solidFill>
                  <a:srgbClr val="000000"/>
                </a:solidFill>
                <a:latin typeface="Arial (Body)"/>
                <a:ea typeface="+mn-ea"/>
                <a:cs typeface="+mn-cs"/>
              </a:rPr>
              <a:t>Public, private, and hybrid </a:t>
            </a:r>
            <a:r>
              <a:rPr lang="en-US" sz="2400" kern="1200" dirty="0" smtClean="0">
                <a:solidFill>
                  <a:srgbClr val="000000"/>
                </a:solidFill>
                <a:latin typeface="Arial (Body)"/>
                <a:ea typeface="+mn-ea"/>
                <a:cs typeface="+mn-cs"/>
              </a:rPr>
              <a:t>clouds</a:t>
            </a:r>
          </a:p>
          <a:p>
            <a:pPr marL="255651" lvl="0" indent="-255651">
              <a:spcAft>
                <a:spcPct val="0"/>
              </a:spcAft>
              <a:buSzPts val="2400"/>
              <a:tabLst/>
            </a:pPr>
            <a:r>
              <a:rPr lang="en-US" sz="2400" kern="1200" dirty="0">
                <a:solidFill>
                  <a:srgbClr val="000000"/>
                </a:solidFill>
                <a:latin typeface="Arial (Body)"/>
                <a:ea typeface="+mn-ea"/>
                <a:cs typeface="+mn-cs"/>
              </a:rPr>
              <a:t>Watch : https://</a:t>
            </a:r>
            <a:r>
              <a:rPr lang="en-US" sz="2400" kern="1200" dirty="0" err="1">
                <a:solidFill>
                  <a:srgbClr val="000000"/>
                </a:solidFill>
                <a:latin typeface="Arial (Body)"/>
                <a:ea typeface="+mn-ea"/>
                <a:cs typeface="+mn-cs"/>
              </a:rPr>
              <a:t>www.youtube.com</a:t>
            </a:r>
            <a:r>
              <a:rPr lang="en-US" sz="2400" kern="1200" dirty="0">
                <a:solidFill>
                  <a:srgbClr val="000000"/>
                </a:solidFill>
                <a:latin typeface="Arial (Body)"/>
                <a:ea typeface="+mn-ea"/>
                <a:cs typeface="+mn-cs"/>
              </a:rPr>
              <a:t>/</a:t>
            </a:r>
            <a:r>
              <a:rPr lang="en-US" sz="2400" kern="1200" dirty="0" err="1">
                <a:solidFill>
                  <a:srgbClr val="000000"/>
                </a:solidFill>
                <a:latin typeface="Arial (Body)"/>
                <a:ea typeface="+mn-ea"/>
                <a:cs typeface="+mn-cs"/>
              </a:rPr>
              <a:t>watch?v</a:t>
            </a:r>
            <a:r>
              <a:rPr lang="en-US" sz="2400" kern="1200" dirty="0">
                <a:solidFill>
                  <a:srgbClr val="000000"/>
                </a:solidFill>
                <a:latin typeface="Arial (Body)"/>
                <a:ea typeface="+mn-ea"/>
                <a:cs typeface="+mn-cs"/>
              </a:rPr>
              <a:t>=</a:t>
            </a:r>
            <a:r>
              <a:rPr lang="en-US" sz="2400" kern="1200" dirty="0" err="1">
                <a:solidFill>
                  <a:srgbClr val="000000"/>
                </a:solidFill>
                <a:latin typeface="Arial (Body)"/>
                <a:ea typeface="+mn-ea"/>
                <a:cs typeface="+mn-cs"/>
              </a:rPr>
              <a:t>DGDtujmOBKc</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269356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8565</TotalTime>
  <Words>1888</Words>
  <Application>Microsoft Macintosh PowerPoint</Application>
  <PresentationFormat>On-screen Show (4:3)</PresentationFormat>
  <Paragraphs>265</Paragraphs>
  <Slides>36</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 (Body)</vt:lpstr>
      <vt:lpstr>Noto Sans Symbols</vt:lpstr>
      <vt:lpstr>Times New Roman</vt:lpstr>
      <vt:lpstr>Verdana</vt:lpstr>
      <vt:lpstr>Arial</vt:lpstr>
      <vt:lpstr>508 Lecture</vt:lpstr>
      <vt:lpstr>1_508 Lecture</vt:lpstr>
      <vt:lpstr>E-Commerce 2018: Business. Technology. Society</vt:lpstr>
      <vt:lpstr>Learning Objectives</vt:lpstr>
      <vt:lpstr>Voice-Controlled Intelligent Digital Assistants: Will They Revolutionize E-Commerce?</vt:lpstr>
      <vt:lpstr>The Internet: Technology Background</vt:lpstr>
      <vt:lpstr>The Evolution of the Internet 1961–Present</vt:lpstr>
      <vt:lpstr>Domain Names, D N S, and U R L s</vt:lpstr>
      <vt:lpstr>Client/Server Computing</vt:lpstr>
      <vt:lpstr>The Mobile Platform</vt:lpstr>
      <vt:lpstr>The Internet “Cloud Computing” Model (1 of 2)</vt:lpstr>
      <vt:lpstr>The Internet “Cloud Computing” Model (2 of 2)</vt:lpstr>
      <vt:lpstr>The Internet Today</vt:lpstr>
      <vt:lpstr>Who Governs the Internet?</vt:lpstr>
      <vt:lpstr>Insight on Society: Government Regulation and Surveillance of the Internet</vt:lpstr>
      <vt:lpstr>Limitations of the Current Internet</vt:lpstr>
      <vt:lpstr>Wireless Local Area Network (W L A N) –Based Internet Access</vt:lpstr>
      <vt:lpstr>Other Innovative Internet Access Technologies: Drones, Balloons, and White Space</vt:lpstr>
      <vt:lpstr>Figure 3.13 Wi-Fi Networks</vt:lpstr>
      <vt:lpstr>The Future Internet</vt:lpstr>
      <vt:lpstr>Insight on Business: The Apple Watch: Bringing the Internet of Things to Your Wrist</vt:lpstr>
      <vt:lpstr>The Web</vt:lpstr>
      <vt:lpstr>Hypertext</vt:lpstr>
      <vt:lpstr>Markup Languages</vt:lpstr>
      <vt:lpstr>Insight on Technology: the Rise of H T M L5</vt:lpstr>
      <vt:lpstr>Web Servers and Web Clients</vt:lpstr>
      <vt:lpstr>Web Browsers</vt:lpstr>
      <vt:lpstr>The Internet and Web: Features</vt:lpstr>
      <vt:lpstr>Communication Tools</vt:lpstr>
      <vt:lpstr>Search Engines</vt:lpstr>
      <vt:lpstr>Figure 3.17 How Google Works</vt:lpstr>
      <vt:lpstr>Downloadable and Streaming Media</vt:lpstr>
      <vt:lpstr>Web 2.0 Features and Services</vt:lpstr>
      <vt:lpstr>Virtual Reality and Augmented Reality</vt:lpstr>
      <vt:lpstr>Intelligent Digital Assistants</vt:lpstr>
      <vt:lpstr>Mobile Apps</vt:lpstr>
      <vt:lpstr>Careers in E-Commerce</vt:lpstr>
      <vt:lpstr>Copyright</vt:lpstr>
    </vt:vector>
  </TitlesOfParts>
  <Company>SPi</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Shoaib Ahamed</cp:lastModifiedBy>
  <cp:revision>981</cp:revision>
  <dcterms:modified xsi:type="dcterms:W3CDTF">2018-10-17T21:15:10Z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