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2"/>
  </p:notesMasterIdLst>
  <p:handoutMasterIdLst>
    <p:handoutMasterId r:id="rId33"/>
  </p:handoutMasterIdLst>
  <p:sldIdLst>
    <p:sldId id="301" r:id="rId3"/>
    <p:sldId id="306" r:id="rId4"/>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05" r:id="rId3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1" autoAdjust="0"/>
    <p:restoredTop sz="94364" autoAdjust="0"/>
  </p:normalViewPr>
  <p:slideViewPr>
    <p:cSldViewPr snapToGrid="0" snapToObjects="1">
      <p:cViewPr varScale="1">
        <p:scale>
          <a:sx n="70" d="100"/>
          <a:sy n="70" d="100"/>
        </p:scale>
        <p:origin x="116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1/27/2018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r>
              <a:rPr lang="en-US">
                <a:solidFill>
                  <a:prstClr val="black"/>
                </a:solidFill>
                <a:ea typeface="+mn-ea"/>
                <a:cs typeface="+mn-cs"/>
              </a:rPr>
              <a:t>Figure 1.11, page 38. </a:t>
            </a:r>
          </a:p>
          <a:p>
            <a:pPr lvl="0" defTabSz="914400"/>
            <a:r>
              <a:rPr lang="en-US">
                <a:solidFill>
                  <a:prstClr val="black"/>
                </a:solidFill>
                <a:ea typeface="+mn-ea"/>
                <a:cs typeface="+mn-cs"/>
              </a:rPr>
              <a:t>The Internet and Web, and the emergence of a mobile platform held together by the Internet cloud, are the latest in a chain of evolving technologies and related business applications, each of which builds on its predecessors.</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94284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00810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eaLnBrk="0" fontAlgn="base" hangingPunct="0">
              <a:spcBef>
                <a:spcPct val="30000"/>
              </a:spcBef>
              <a:spcAft>
                <a:spcPct val="0"/>
              </a:spcAft>
              <a:defRPr/>
            </a:pPr>
            <a:r>
              <a:rPr lang="en-US" dirty="0">
                <a:solidFill>
                  <a:prstClr val="black"/>
                </a:solidFill>
                <a:ea typeface="+mn-ea"/>
                <a:cs typeface="+mn-cs"/>
              </a:rPr>
              <a:t>Slide 2 is list of textbook LO numbers and statements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42991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r>
              <a:rPr lang="en-US" dirty="0">
                <a:solidFill>
                  <a:prstClr val="black"/>
                </a:solidFill>
                <a:ea typeface="+mn-ea"/>
                <a:cs typeface="+mn-cs"/>
              </a:rPr>
              <a:t>Additional concepts and terminology include: </a:t>
            </a:r>
            <a:r>
              <a:rPr lang="en-US" dirty="0" smtClean="0">
                <a:solidFill>
                  <a:prstClr val="black"/>
                </a:solidFill>
                <a:ea typeface="+mn-ea"/>
                <a:cs typeface="+mn-cs"/>
              </a:rPr>
              <a:t>Information </a:t>
            </a:r>
            <a:r>
              <a:rPr lang="en-US" dirty="0">
                <a:solidFill>
                  <a:prstClr val="black"/>
                </a:solidFill>
                <a:ea typeface="+mn-ea"/>
                <a:cs typeface="+mn-cs"/>
              </a:rPr>
              <a:t>asymmetry, menu costs, marketplaces and marketspaces, transaction costs, cognitive energy, market entry costs, search costs, price discovery, network externalities.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82398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r>
              <a:rPr lang="en-US">
                <a:solidFill>
                  <a:prstClr val="black"/>
                </a:solidFill>
                <a:ea typeface="+mn-ea"/>
                <a:cs typeface="+mn-cs"/>
              </a:rPr>
              <a:t>Additional concepts and terminology include price transparency, cost transparency, and price discrimination.</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9879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a:solidFill>
                  <a:prstClr val="black"/>
                </a:solidFill>
                <a:ea typeface="+mn-ea"/>
                <a:cs typeface="+mn-cs"/>
              </a:rPr>
              <a:t>Figure 1.5, Page 22. </a:t>
            </a:r>
          </a:p>
          <a:p>
            <a:pPr lvl="0" defTabSz="914400">
              <a:defRPr/>
            </a:pPr>
            <a:r>
              <a:rPr lang="en-US">
                <a:solidFill>
                  <a:prstClr val="black"/>
                </a:solidFill>
                <a:ea typeface="+mn-ea"/>
                <a:cs typeface="+mn-cs"/>
              </a:rPr>
              <a:t>In the early years, B2C e-commerce was doubling or tripling each year. Although B2C e-commerce growth in the United States slowed in 2008–2009 due to the economic recession, it resumed growing at about 13% in 2010 and since then, has continued to grow at double-digit rates. </a:t>
            </a:r>
          </a:p>
          <a:p>
            <a:pPr lvl="0" defTabSz="914400"/>
            <a:r>
              <a:rPr lang="en-US">
                <a:solidFill>
                  <a:prstClr val="black"/>
                </a:solidFill>
                <a:ea typeface="+mn-ea"/>
                <a:cs typeface="+mn-cs"/>
              </a:rPr>
              <a:t>SOURCES: Based on data from eMarketer, Inc., 2017d, 2017e; authors’ estimates.</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42132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a:solidFill>
                  <a:prstClr val="black"/>
                </a:solidFill>
                <a:ea typeface="+mn-ea"/>
                <a:cs typeface="+mn-cs"/>
              </a:rPr>
              <a:t>Figure 1.7, Page 24. </a:t>
            </a:r>
          </a:p>
          <a:p>
            <a:pPr lvl="0" defTabSz="914400">
              <a:defRPr/>
            </a:pPr>
            <a:r>
              <a:rPr lang="en-US">
                <a:solidFill>
                  <a:prstClr val="black"/>
                </a:solidFill>
                <a:ea typeface="+mn-ea"/>
                <a:cs typeface="+mn-cs"/>
              </a:rPr>
              <a:t>B2B e-commerce in the United States is about 10 times the size of B2C e-commerce. In 2021, B2B e-commerce is projected to reach about $7.6 trillion. (Note: Does not include EDI transactions.)</a:t>
            </a:r>
          </a:p>
          <a:p>
            <a:pPr lvl="0" defTabSz="914400"/>
            <a:r>
              <a:rPr lang="en-US">
                <a:solidFill>
                  <a:prstClr val="black"/>
                </a:solidFill>
                <a:ea typeface="+mn-ea"/>
                <a:cs typeface="+mn-cs"/>
              </a:rPr>
              <a:t>SOURCES: Based on data from U.S. Census Bureau, 2017; authors’ estimates.</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07442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r>
              <a:rPr lang="en-US">
                <a:solidFill>
                  <a:prstClr val="black"/>
                </a:solidFill>
                <a:ea typeface="+mn-ea"/>
                <a:cs typeface="+mn-cs"/>
              </a:rPr>
              <a:t>Figure 1.8, page 25. </a:t>
            </a:r>
          </a:p>
          <a:p>
            <a:pPr lvl="0" defTabSz="914400"/>
            <a:r>
              <a:rPr lang="en-US">
                <a:solidFill>
                  <a:prstClr val="black"/>
                </a:solidFill>
                <a:ea typeface="+mn-ea"/>
                <a:cs typeface="+mn-cs"/>
              </a:rPr>
              <a:t>In the last five years, m-commerce has increased astronomically, from just $32.8 billion in 2012 to almost $230 billion in 2017, and it is anticipated that it will continue to grow by over 20% over the next five years as consumers become more and more accustomed to using mobile devices to purchase products and services.</a:t>
            </a:r>
          </a:p>
          <a:p>
            <a:pPr lvl="0" defTabSz="914400"/>
            <a:r>
              <a:rPr lang="en-US">
                <a:solidFill>
                  <a:prstClr val="black"/>
                </a:solidFill>
                <a:ea typeface="+mn-ea"/>
                <a:cs typeface="+mn-cs"/>
              </a:rPr>
              <a:t>SOURCE: Based on data from eMarketer, Inc., 2017f, 2017g, 2015a, 2015b, 2014.</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33612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r>
              <a:rPr lang="en-US">
                <a:solidFill>
                  <a:prstClr val="black"/>
                </a:solidFill>
                <a:ea typeface="+mn-ea"/>
                <a:cs typeface="+mn-cs"/>
              </a:rPr>
              <a:t>Additional concepts include disintermediation, monopoly profits, switching costs, network effects, disrupting traditional channels.</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58087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r>
              <a:rPr lang="en-US">
                <a:solidFill>
                  <a:prstClr val="black"/>
                </a:solidFill>
                <a:ea typeface="+mn-ea"/>
                <a:cs typeface="+mn-cs"/>
              </a:rPr>
              <a:t>Figure 1.10, page 28.</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50959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 Placeholder 5"/>
          <p:cNvSpPr>
            <a:spLocks noGrp="1"/>
          </p:cNvSpPr>
          <p:nvPr>
            <p:ph type="body" idx="13" hasCustomPrompt="1"/>
          </p:nvPr>
        </p:nvSpPr>
        <p:spPr>
          <a:xfrm>
            <a:off x="2670048" y="6449931"/>
            <a:ext cx="6089854" cy="231285"/>
          </a:xfrm>
        </p:spPr>
        <p:txBody>
          <a:bodyPr anchor="ctr"/>
          <a:lstStyle>
            <a:lvl1pPr marL="101600" indent="0">
              <a:buNone/>
              <a:defRPr/>
            </a:lvl1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2019, 2018, 2017</a:t>
            </a:r>
            <a:r>
              <a:rPr lang="en-US" altLang="en-US" sz="1200" dirty="0" smtClean="0">
                <a:solidFill>
                  <a:schemeClr val="tx1"/>
                </a:solidFill>
                <a:latin typeface="Verdana"/>
                <a:ea typeface="Verdana" panose="020B0604030504040204" pitchFamily="34" charset="0"/>
                <a:cs typeface="Verdana" panose="020B0604030504040204" pitchFamily="34" charset="0"/>
              </a:rPr>
              <a:t>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43155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1/27/2018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smtClean="0"/>
              <a:t>Click to add copyright line</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305022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524156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1/27/2018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 Placeholder 5"/>
          <p:cNvSpPr>
            <a:spLocks noGrp="1"/>
          </p:cNvSpPr>
          <p:nvPr>
            <p:ph type="body" idx="14" hasCustomPrompt="1"/>
          </p:nvPr>
        </p:nvSpPr>
        <p:spPr>
          <a:xfrm>
            <a:off x="2670048" y="6449931"/>
            <a:ext cx="6089854" cy="231285"/>
          </a:xfrm>
        </p:spPr>
        <p:txBody>
          <a:bodyPr anchor="ctr"/>
          <a:lstStyle>
            <a:lvl1pPr marL="101600" indent="0">
              <a:buNone/>
              <a:defRPr/>
            </a:lvl1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2019, 2018, 2017</a:t>
            </a:r>
            <a:r>
              <a:rPr lang="en-US" altLang="en-US" sz="1200" dirty="0" smtClean="0">
                <a:solidFill>
                  <a:schemeClr val="tx1"/>
                </a:solidFill>
                <a:latin typeface="Verdana"/>
                <a:ea typeface="Verdana" panose="020B0604030504040204" pitchFamily="34" charset="0"/>
                <a:cs typeface="Verdana" panose="020B0604030504040204" pitchFamily="34" charset="0"/>
              </a:rPr>
              <a:t>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40544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832AD23-A511-424E-9DD2-B8CE2D237B20}" type="datetime1">
              <a:rPr lang="en-US" smtClean="0"/>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42578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1/27/2018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3605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57200" y="37338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0133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1440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7040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7783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9279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7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93750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7686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9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35231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1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6053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1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56944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1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65531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1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57490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1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0660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1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13"/>
          <p:cNvSpPr>
            <a:spLocks noGrp="1"/>
          </p:cNvSpPr>
          <p:nvPr>
            <p:ph sz="quarter" idx="28"/>
          </p:nvPr>
        </p:nvSpPr>
        <p:spPr>
          <a:xfrm>
            <a:off x="4326230" y="5504746"/>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79209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2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5" name="Content Placeholder 2"/>
          <p:cNvSpPr>
            <a:spLocks noGrp="1"/>
          </p:cNvSpPr>
          <p:nvPr>
            <p:ph idx="19"/>
          </p:nvPr>
        </p:nvSpPr>
        <p:spPr>
          <a:xfrm>
            <a:off x="4790255"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790256"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790255"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2"/>
          <p:cNvSpPr>
            <a:spLocks noGrp="1"/>
          </p:cNvSpPr>
          <p:nvPr>
            <p:ph idx="26"/>
          </p:nvPr>
        </p:nvSpPr>
        <p:spPr>
          <a:xfrm>
            <a:off x="4790255"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2"/>
          <p:cNvSpPr>
            <a:spLocks noGrp="1"/>
          </p:cNvSpPr>
          <p:nvPr>
            <p:ph idx="27"/>
          </p:nvPr>
        </p:nvSpPr>
        <p:spPr>
          <a:xfrm>
            <a:off x="4790256"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2"/>
          <p:cNvSpPr>
            <a:spLocks noGrp="1"/>
          </p:cNvSpPr>
          <p:nvPr>
            <p:ph idx="28"/>
          </p:nvPr>
        </p:nvSpPr>
        <p:spPr>
          <a:xfrm>
            <a:off x="4790255"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Content Placeholder 2"/>
          <p:cNvSpPr>
            <a:spLocks noGrp="1"/>
          </p:cNvSpPr>
          <p:nvPr>
            <p:ph idx="29"/>
          </p:nvPr>
        </p:nvSpPr>
        <p:spPr>
          <a:xfrm>
            <a:off x="4790255"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Content Placeholder 2"/>
          <p:cNvSpPr>
            <a:spLocks noGrp="1"/>
          </p:cNvSpPr>
          <p:nvPr>
            <p:ph idx="30"/>
          </p:nvPr>
        </p:nvSpPr>
        <p:spPr>
          <a:xfrm>
            <a:off x="4790256"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Content Placeholder 2"/>
          <p:cNvSpPr>
            <a:spLocks noGrp="1"/>
          </p:cNvSpPr>
          <p:nvPr>
            <p:ph idx="31"/>
          </p:nvPr>
        </p:nvSpPr>
        <p:spPr>
          <a:xfrm>
            <a:off x="4790255"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Content Placeholder 2"/>
          <p:cNvSpPr>
            <a:spLocks noGrp="1"/>
          </p:cNvSpPr>
          <p:nvPr>
            <p:ph idx="32"/>
          </p:nvPr>
        </p:nvSpPr>
        <p:spPr>
          <a:xfrm>
            <a:off x="4790255"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Content Placeholder 2"/>
          <p:cNvSpPr>
            <a:spLocks noGrp="1"/>
          </p:cNvSpPr>
          <p:nvPr>
            <p:ph idx="33"/>
          </p:nvPr>
        </p:nvSpPr>
        <p:spPr>
          <a:xfrm>
            <a:off x="457200"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Content Placeholder 2"/>
          <p:cNvSpPr>
            <a:spLocks noGrp="1"/>
          </p:cNvSpPr>
          <p:nvPr>
            <p:ph idx="34"/>
          </p:nvPr>
        </p:nvSpPr>
        <p:spPr>
          <a:xfrm>
            <a:off x="457201"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Content Placeholder 2"/>
          <p:cNvSpPr>
            <a:spLocks noGrp="1"/>
          </p:cNvSpPr>
          <p:nvPr>
            <p:ph idx="35"/>
          </p:nvPr>
        </p:nvSpPr>
        <p:spPr>
          <a:xfrm>
            <a:off x="457200"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Content Placeholder 2"/>
          <p:cNvSpPr>
            <a:spLocks noGrp="1"/>
          </p:cNvSpPr>
          <p:nvPr>
            <p:ph idx="36"/>
          </p:nvPr>
        </p:nvSpPr>
        <p:spPr>
          <a:xfrm>
            <a:off x="457200"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Content Placeholder 2"/>
          <p:cNvSpPr>
            <a:spLocks noGrp="1"/>
          </p:cNvSpPr>
          <p:nvPr>
            <p:ph idx="37"/>
          </p:nvPr>
        </p:nvSpPr>
        <p:spPr>
          <a:xfrm>
            <a:off x="457201"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Content Placeholder 2"/>
          <p:cNvSpPr>
            <a:spLocks noGrp="1"/>
          </p:cNvSpPr>
          <p:nvPr>
            <p:ph idx="38"/>
          </p:nvPr>
        </p:nvSpPr>
        <p:spPr>
          <a:xfrm>
            <a:off x="457200"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2"/>
          <p:cNvSpPr>
            <a:spLocks noGrp="1"/>
          </p:cNvSpPr>
          <p:nvPr>
            <p:ph idx="39"/>
          </p:nvPr>
        </p:nvSpPr>
        <p:spPr>
          <a:xfrm>
            <a:off x="457200"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2"/>
          <p:cNvSpPr>
            <a:spLocks noGrp="1"/>
          </p:cNvSpPr>
          <p:nvPr>
            <p:ph idx="40"/>
          </p:nvPr>
        </p:nvSpPr>
        <p:spPr>
          <a:xfrm>
            <a:off x="457201"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Content Placeholder 2"/>
          <p:cNvSpPr>
            <a:spLocks noGrp="1"/>
          </p:cNvSpPr>
          <p:nvPr>
            <p:ph idx="41"/>
          </p:nvPr>
        </p:nvSpPr>
        <p:spPr>
          <a:xfrm>
            <a:off x="457200"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Content Placeholder 2"/>
          <p:cNvSpPr>
            <a:spLocks noGrp="1"/>
          </p:cNvSpPr>
          <p:nvPr>
            <p:ph idx="42"/>
          </p:nvPr>
        </p:nvSpPr>
        <p:spPr>
          <a:xfrm>
            <a:off x="457200"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25016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IN"/>
          </a:p>
        </p:txBody>
      </p:sp>
      <p:sp>
        <p:nvSpPr>
          <p:cNvPr id="3" name="Date Placeholder 2"/>
          <p:cNvSpPr>
            <a:spLocks noGrp="1"/>
          </p:cNvSpPr>
          <p:nvPr>
            <p:ph type="dt" idx="11"/>
          </p:nvPr>
        </p:nvSpPr>
        <p:spPr/>
        <p:txBody>
          <a:bodyPr/>
          <a:lstStyle/>
          <a:p>
            <a:endParaRPr lang="en-IN"/>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240187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4.xml"/><Relationship Id="rId1" Type="http://schemas.openxmlformats.org/officeDocument/2006/relationships/slideLayout" Target="../slideLayouts/slideLayout33.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4">
            <a:alphaModFix/>
          </a:blip>
          <a:srcRect/>
          <a:stretch/>
        </p:blipFill>
        <p:spPr>
          <a:xfrm>
            <a:off x="443972" y="6429709"/>
            <a:ext cx="917999" cy="279914"/>
          </a:xfrm>
          <a:prstGeom prst="rect">
            <a:avLst/>
          </a:prstGeom>
          <a:noFill/>
          <a:ln>
            <a:noFill/>
          </a:ln>
        </p:spPr>
      </p:pic>
      <p:sp>
        <p:nvSpPr>
          <p:cNvPr id="17" name="Text Placeholder 5"/>
          <p:cNvSpPr txBox="1">
            <a:spLocks/>
          </p:cNvSpPr>
          <p:nvPr userDrawn="1"/>
        </p:nvSpPr>
        <p:spPr>
          <a:xfrm>
            <a:off x="2670048" y="6449931"/>
            <a:ext cx="6089854" cy="231285"/>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2019, 2018, 2017</a:t>
            </a:r>
            <a:r>
              <a:rPr lang="en-US" altLang="en-US" sz="1200" dirty="0" smtClean="0">
                <a:solidFill>
                  <a:schemeClr val="tx1"/>
                </a:solidFill>
                <a:latin typeface="Verdana"/>
                <a:ea typeface="Verdana" panose="020B0604030504040204" pitchFamily="34" charset="0"/>
                <a:cs typeface="Verdana" panose="020B0604030504040204" pitchFamily="34" charset="0"/>
              </a:rPr>
              <a:t>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0" r:id="rId12"/>
    <p:sldLayoutId id="2147483671"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715"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
          <p:cNvSpPr>
            <a:spLocks noGrp="1"/>
          </p:cNvSpPr>
          <p:nvPr>
            <p:ph type="title"/>
          </p:nvPr>
        </p:nvSpPr>
        <p:spPr>
          <a:xfrm>
            <a:off x="457199" y="216000"/>
            <a:ext cx="8229600" cy="1098000"/>
          </a:xfrm>
        </p:spPr>
        <p:txBody>
          <a:bodyPr anchor="b"/>
          <a:lstStyle/>
          <a:p>
            <a:r>
              <a:rPr lang="en-US" dirty="0" smtClean="0"/>
              <a:t>E-Commerce 2018: Business. Technology. Society</a:t>
            </a:r>
            <a:endParaRPr lang="en-US" dirty="0"/>
          </a:p>
        </p:txBody>
      </p:sp>
      <p:sp>
        <p:nvSpPr>
          <p:cNvPr id="3" name="Text Placeholder 2"/>
          <p:cNvSpPr>
            <a:spLocks noGrp="1"/>
          </p:cNvSpPr>
          <p:nvPr>
            <p:ph type="body" idx="1"/>
          </p:nvPr>
        </p:nvSpPr>
        <p:spPr>
          <a:xfrm>
            <a:off x="457200" y="1452647"/>
            <a:ext cx="8229599" cy="374286"/>
          </a:xfrm>
        </p:spPr>
        <p:txBody>
          <a:bodyPr/>
          <a:lstStyle/>
          <a:p>
            <a:pPr eaLnBrk="1" hangingPunct="1">
              <a:spcBef>
                <a:spcPct val="0"/>
              </a:spcBef>
              <a:defRPr/>
            </a:pPr>
            <a:r>
              <a:rPr lang="en-US" altLang="en-US" dirty="0" smtClean="0">
                <a:latin typeface="+mn-lt"/>
              </a:rPr>
              <a:t>Fourteenth </a:t>
            </a:r>
            <a:r>
              <a:rPr lang="en-US" altLang="en-US" dirty="0">
                <a:latin typeface="+mn-lt"/>
              </a:rPr>
              <a:t>Edition</a:t>
            </a:r>
          </a:p>
        </p:txBody>
      </p:sp>
      <p:sp>
        <p:nvSpPr>
          <p:cNvPr id="4" name="Text Placeholder 3"/>
          <p:cNvSpPr>
            <a:spLocks noGrp="1"/>
          </p:cNvSpPr>
          <p:nvPr>
            <p:ph type="body" idx="2"/>
          </p:nvPr>
        </p:nvSpPr>
        <p:spPr>
          <a:xfrm>
            <a:off x="4876800" y="2285999"/>
            <a:ext cx="3657600" cy="739083"/>
          </a:xfrm>
        </p:spPr>
        <p:txBody>
          <a:bodyPr/>
          <a:lstStyle/>
          <a:p>
            <a:pPr lvl="0" algn="ctr"/>
            <a:r>
              <a:rPr lang="en-US" b="1" dirty="0" smtClean="0">
                <a:latin typeface="+mn-lt"/>
              </a:rPr>
              <a:t>Chapter 1</a:t>
            </a:r>
            <a:endParaRPr lang="en-US" b="1" dirty="0">
              <a:latin typeface="+mn-lt"/>
            </a:endParaRPr>
          </a:p>
        </p:txBody>
      </p:sp>
      <p:sp>
        <p:nvSpPr>
          <p:cNvPr id="5" name="Text Placeholder 4"/>
          <p:cNvSpPr>
            <a:spLocks noGrp="1"/>
          </p:cNvSpPr>
          <p:nvPr>
            <p:ph type="body" idx="3"/>
          </p:nvPr>
        </p:nvSpPr>
        <p:spPr>
          <a:xfrm>
            <a:off x="4876800" y="3143957"/>
            <a:ext cx="3657600" cy="1496282"/>
          </a:xfrm>
        </p:spPr>
        <p:txBody>
          <a:bodyPr/>
          <a:lstStyle/>
          <a:p>
            <a:pPr algn="ctr">
              <a:spcBef>
                <a:spcPct val="0"/>
              </a:spcBef>
            </a:pPr>
            <a:r>
              <a:rPr lang="en-US" dirty="0">
                <a:latin typeface="+mn-lt"/>
              </a:rPr>
              <a:t>The Revolution Is </a:t>
            </a:r>
            <a:r>
              <a:rPr lang="en-US" dirty="0" smtClean="0">
                <a:latin typeface="+mn-lt"/>
              </a:rPr>
              <a:t>Just Beginning</a:t>
            </a:r>
            <a:endParaRPr lang="en-US" dirty="0">
              <a:latin typeface="+mn-lt"/>
            </a:endParaRPr>
          </a:p>
        </p:txBody>
      </p:sp>
      <p:pic>
        <p:nvPicPr>
          <p:cNvPr id="8" name="Picture 7" descr="Front Cover: E-Commerce 2018: Business. Technology. Society Fourteenth Edition by Laudon and Traver."/>
          <p:cNvPicPr>
            <a:picLocks noChangeAspect="1"/>
          </p:cNvPicPr>
          <p:nvPr/>
        </p:nvPicPr>
        <p:blipFill>
          <a:blip r:embed="rId3"/>
          <a:stretch>
            <a:fillRect/>
          </a:stretch>
        </p:blipFill>
        <p:spPr>
          <a:xfrm>
            <a:off x="673293" y="1965581"/>
            <a:ext cx="3506821" cy="4367210"/>
          </a:xfrm>
          <a:prstGeom prst="rect">
            <a:avLst/>
          </a:prstGeom>
          <a:ln w="9525">
            <a:solidFill>
              <a:schemeClr val="tx1"/>
            </a:solidFill>
          </a:ln>
        </p:spPr>
      </p:pic>
      <p:sp>
        <p:nvSpPr>
          <p:cNvPr id="6" name="Text Placeholder 5"/>
          <p:cNvSpPr>
            <a:spLocks noGrp="1"/>
          </p:cNvSpPr>
          <p:nvPr>
            <p:ph type="body" idx="13"/>
          </p:nvPr>
        </p:nvSpPr>
        <p:spPr>
          <a:xfrm>
            <a:off x="2670048" y="6449931"/>
            <a:ext cx="6089854" cy="231285"/>
          </a:xfrm>
        </p:spPr>
        <p:txBody>
          <a:bodyPr anchor="ct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a:t>
            </a:r>
            <a:r>
              <a:rPr lang="en-US" alt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2019, </a:t>
            </a:r>
            <a:r>
              <a:rPr lang="en-US" alt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2018, 2017</a:t>
            </a:r>
            <a:r>
              <a:rPr lang="en-US" altLang="en-US" sz="1200" dirty="0" smtClean="0">
                <a:solidFill>
                  <a:schemeClr val="tx1"/>
                </a:solidFill>
                <a:latin typeface="Verdana"/>
                <a:ea typeface="Verdana" panose="020B0604030504040204" pitchFamily="34" charset="0"/>
                <a:cs typeface="Verdana" panose="020B0604030504040204" pitchFamily="34" charset="0"/>
              </a:rPr>
              <a:t>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Unique Features of </a:t>
            </a:r>
            <a:r>
              <a:rPr lang="pt-BR" kern="1200" dirty="0" smtClean="0">
                <a:latin typeface="Times New Roman" panose="02020603050405020304" pitchFamily="18" charset="0"/>
                <a:ea typeface="+mj-ea"/>
                <a:cs typeface="Times New Roman" panose="02020603050405020304" pitchFamily="18" charset="0"/>
              </a:rPr>
              <a:t>E-Commerce </a:t>
            </a:r>
            <a:r>
              <a:rPr lang="en-IN" kern="1200" dirty="0" smtClean="0">
                <a:latin typeface="Times New Roman" panose="02020603050405020304" pitchFamily="18" charset="0"/>
                <a:ea typeface="+mj-ea"/>
                <a:cs typeface="Times New Roman" panose="02020603050405020304" pitchFamily="18" charset="0"/>
              </a:rPr>
              <a:t>Technology </a:t>
            </a:r>
            <a:r>
              <a:rPr lang="en-IN" sz="2000" b="0" kern="1200" dirty="0" smtClean="0">
                <a:latin typeface="Times New Roman" panose="02020603050405020304" pitchFamily="18" charset="0"/>
                <a:ea typeface="+mj-ea"/>
                <a:cs typeface="Times New Roman" panose="02020603050405020304" pitchFamily="18" charset="0"/>
              </a:rPr>
              <a:t>(1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239044"/>
          </a:xfrm>
        </p:spPr>
        <p:txBody>
          <a:bodyPr wrap="square" lIns="91425" tIns="91425" rIns="91425" bIns="91425">
            <a:noAutofit/>
          </a:bodyPr>
          <a:lstStyle/>
          <a:p>
            <a:pPr marL="432054" lvl="0" indent="-432054">
              <a:spcAft>
                <a:spcPct val="0"/>
              </a:spcAft>
              <a:buSzPts val="2400"/>
              <a:buFont typeface="+mj-lt"/>
              <a:buAutoNum type="arabicPeriod"/>
              <a:tabLst/>
            </a:pPr>
            <a:r>
              <a:rPr lang="en-US" sz="2400" kern="1200" dirty="0">
                <a:solidFill>
                  <a:srgbClr val="000000"/>
                </a:solidFill>
                <a:latin typeface="Arial (Body)"/>
                <a:ea typeface="+mn-ea"/>
                <a:cs typeface="+mn-cs"/>
              </a:rPr>
              <a:t>Ubiquity</a:t>
            </a:r>
          </a:p>
          <a:p>
            <a:pPr marL="432054" lvl="0" indent="-432054">
              <a:spcAft>
                <a:spcPct val="0"/>
              </a:spcAft>
              <a:buSzPts val="2400"/>
              <a:buFont typeface="+mj-lt"/>
              <a:buAutoNum type="arabicPeriod"/>
              <a:tabLst/>
            </a:pPr>
            <a:r>
              <a:rPr lang="en-US" sz="2400" kern="1200" dirty="0">
                <a:solidFill>
                  <a:srgbClr val="000000"/>
                </a:solidFill>
                <a:latin typeface="Arial (Body)"/>
                <a:ea typeface="+mn-ea"/>
                <a:cs typeface="+mn-cs"/>
              </a:rPr>
              <a:t>Global </a:t>
            </a:r>
            <a:r>
              <a:rPr lang="en-US" sz="2400" kern="1200" dirty="0" smtClean="0">
                <a:solidFill>
                  <a:srgbClr val="000000"/>
                </a:solidFill>
                <a:latin typeface="Arial (Body)"/>
                <a:ea typeface="+mn-ea"/>
                <a:cs typeface="+mn-cs"/>
              </a:rPr>
              <a:t>reach</a:t>
            </a:r>
            <a:endParaRPr lang="en-US" sz="2400" kern="1200" dirty="0">
              <a:solidFill>
                <a:srgbClr val="000000"/>
              </a:solidFill>
              <a:latin typeface="Arial (Body)"/>
              <a:ea typeface="+mn-ea"/>
              <a:cs typeface="+mn-cs"/>
            </a:endParaRPr>
          </a:p>
          <a:p>
            <a:pPr marL="432054" lvl="0" indent="-432054">
              <a:spcAft>
                <a:spcPct val="0"/>
              </a:spcAft>
              <a:buSzPts val="2400"/>
              <a:buFont typeface="+mj-lt"/>
              <a:buAutoNum type="arabicPeriod"/>
              <a:tabLst/>
            </a:pPr>
            <a:r>
              <a:rPr lang="en-US" sz="2400" kern="1200" dirty="0">
                <a:solidFill>
                  <a:srgbClr val="000000"/>
                </a:solidFill>
                <a:latin typeface="Arial (Body)"/>
                <a:ea typeface="+mn-ea"/>
                <a:cs typeface="+mn-cs"/>
              </a:rPr>
              <a:t>Universal </a:t>
            </a:r>
            <a:r>
              <a:rPr lang="en-US" sz="2400" kern="1200" dirty="0" smtClean="0">
                <a:solidFill>
                  <a:srgbClr val="000000"/>
                </a:solidFill>
                <a:latin typeface="Arial (Body)"/>
                <a:ea typeface="+mn-ea"/>
                <a:cs typeface="+mn-cs"/>
              </a:rPr>
              <a:t>standards</a:t>
            </a:r>
            <a:endParaRPr lang="en-US" sz="2400" kern="1200" dirty="0">
              <a:solidFill>
                <a:srgbClr val="000000"/>
              </a:solidFill>
              <a:latin typeface="Arial (Body)"/>
              <a:ea typeface="+mn-ea"/>
              <a:cs typeface="+mn-cs"/>
            </a:endParaRPr>
          </a:p>
          <a:p>
            <a:pPr marL="432054" lvl="0" indent="-432054">
              <a:spcAft>
                <a:spcPct val="0"/>
              </a:spcAft>
              <a:buSzPts val="2400"/>
              <a:buFont typeface="+mj-lt"/>
              <a:buAutoNum type="arabicPeriod"/>
              <a:tabLst/>
            </a:pPr>
            <a:r>
              <a:rPr lang="en-US" sz="2400" kern="1200" dirty="0">
                <a:solidFill>
                  <a:srgbClr val="000000"/>
                </a:solidFill>
                <a:latin typeface="Arial (Body)"/>
                <a:ea typeface="+mn-ea"/>
                <a:cs typeface="+mn-cs"/>
              </a:rPr>
              <a:t>Information </a:t>
            </a:r>
            <a:r>
              <a:rPr lang="en-US" sz="2400" kern="1200" dirty="0" smtClean="0">
                <a:solidFill>
                  <a:srgbClr val="000000"/>
                </a:solidFill>
                <a:latin typeface="Arial (Body)"/>
                <a:ea typeface="+mn-ea"/>
                <a:cs typeface="+mn-cs"/>
              </a:rPr>
              <a:t>richness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9395114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a:latin typeface="Times New Roman" panose="02020603050405020304" pitchFamily="18" charset="0"/>
                <a:cs typeface="Times New Roman" panose="02020603050405020304" pitchFamily="18" charset="0"/>
              </a:rPr>
              <a:t>Unique Features of </a:t>
            </a:r>
            <a:r>
              <a:rPr lang="pt-BR" kern="1200" dirty="0" smtClean="0">
                <a:latin typeface="Times New Roman" panose="02020603050405020304" pitchFamily="18" charset="0"/>
                <a:cs typeface="Times New Roman" panose="02020603050405020304" pitchFamily="18" charset="0"/>
              </a:rPr>
              <a:t>E-Commerce </a:t>
            </a:r>
            <a:r>
              <a:rPr lang="en-IN" kern="1200" dirty="0">
                <a:latin typeface="Times New Roman" panose="02020603050405020304" pitchFamily="18" charset="0"/>
                <a:cs typeface="Times New Roman" panose="02020603050405020304" pitchFamily="18" charset="0"/>
              </a:rPr>
              <a:t>Technology </a:t>
            </a:r>
            <a:r>
              <a:rPr lang="en-IN" sz="2000" b="0" kern="1200" dirty="0" smtClean="0">
                <a:latin typeface="Times New Roman" panose="02020603050405020304" pitchFamily="18" charset="0"/>
                <a:cs typeface="Times New Roman" panose="02020603050405020304" pitchFamily="18" charset="0"/>
              </a:rPr>
              <a:t>(2 </a:t>
            </a:r>
            <a:r>
              <a:rPr lang="en-IN" sz="2000" b="0" kern="1200" dirty="0">
                <a:latin typeface="Times New Roman" panose="02020603050405020304" pitchFamily="18" charset="0"/>
                <a:cs typeface="Times New Roman" panose="02020603050405020304" pitchFamily="18" charset="0"/>
              </a:rPr>
              <a:t>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239044"/>
          </a:xfrm>
        </p:spPr>
        <p:txBody>
          <a:bodyPr wrap="square" lIns="91425" tIns="91425" rIns="91425" bIns="91425">
            <a:noAutofit/>
          </a:bodyPr>
          <a:lstStyle/>
          <a:p>
            <a:pPr marL="432054" lvl="0" indent="-432054">
              <a:spcAft>
                <a:spcPct val="0"/>
              </a:spcAft>
              <a:buSzPts val="2400"/>
              <a:buFont typeface="+mj-lt"/>
              <a:buAutoNum type="arabicPeriod" startAt="5"/>
              <a:tabLst/>
            </a:pPr>
            <a:r>
              <a:rPr lang="en-US" sz="2400" kern="1200" dirty="0" smtClean="0">
                <a:solidFill>
                  <a:srgbClr val="000000"/>
                </a:solidFill>
                <a:latin typeface="Arial (Body)"/>
                <a:ea typeface="+mn-ea"/>
                <a:cs typeface="+mn-cs"/>
              </a:rPr>
              <a:t>Interactivity</a:t>
            </a:r>
            <a:endParaRPr lang="en-US" sz="2400" kern="1200" dirty="0">
              <a:solidFill>
                <a:srgbClr val="000000"/>
              </a:solidFill>
              <a:latin typeface="Arial (Body)"/>
              <a:ea typeface="+mn-ea"/>
              <a:cs typeface="+mn-cs"/>
            </a:endParaRPr>
          </a:p>
          <a:p>
            <a:pPr marL="432054" lvl="0" indent="-432054">
              <a:spcAft>
                <a:spcPct val="0"/>
              </a:spcAft>
              <a:buSzPts val="2400"/>
              <a:buFont typeface="+mj-lt"/>
              <a:buAutoNum type="arabicPeriod" startAt="5"/>
              <a:tabLst/>
            </a:pPr>
            <a:r>
              <a:rPr lang="en-US" sz="2400" kern="1200" dirty="0">
                <a:solidFill>
                  <a:srgbClr val="000000"/>
                </a:solidFill>
                <a:latin typeface="Arial (Body)"/>
                <a:ea typeface="+mn-ea"/>
                <a:cs typeface="+mn-cs"/>
              </a:rPr>
              <a:t>Information density</a:t>
            </a:r>
          </a:p>
          <a:p>
            <a:pPr marL="432054" lvl="0" indent="-432054">
              <a:spcAft>
                <a:spcPct val="0"/>
              </a:spcAft>
              <a:buSzPts val="2400"/>
              <a:buFont typeface="+mj-lt"/>
              <a:buAutoNum type="arabicPeriod" startAt="5"/>
              <a:tabLst/>
            </a:pPr>
            <a:r>
              <a:rPr lang="en-US" sz="2400" kern="1200" dirty="0">
                <a:solidFill>
                  <a:srgbClr val="000000"/>
                </a:solidFill>
                <a:latin typeface="Arial (Body)"/>
                <a:ea typeface="+mn-ea"/>
                <a:cs typeface="+mn-cs"/>
              </a:rPr>
              <a:t>Personalization/customization</a:t>
            </a:r>
          </a:p>
          <a:p>
            <a:pPr marL="432054" lvl="0" indent="-432054">
              <a:spcAft>
                <a:spcPct val="0"/>
              </a:spcAft>
              <a:buSzPts val="2400"/>
              <a:buFont typeface="+mj-lt"/>
              <a:buAutoNum type="arabicPeriod" startAt="5"/>
              <a:tabLst/>
            </a:pPr>
            <a:r>
              <a:rPr lang="en-US" sz="2400" kern="1200" dirty="0">
                <a:solidFill>
                  <a:srgbClr val="000000"/>
                </a:solidFill>
                <a:latin typeface="Arial (Body)"/>
                <a:ea typeface="+mn-ea"/>
                <a:cs typeface="+mn-cs"/>
              </a:rPr>
              <a:t>Social technology</a:t>
            </a:r>
          </a:p>
        </p:txBody>
      </p:sp>
    </p:spTree>
    <p:extLst>
      <p:ext uri="{BB962C8B-B14F-4D97-AF65-F5344CB8AC3E}">
        <p14:creationId xmlns:p14="http://schemas.microsoft.com/office/powerpoint/2010/main" val="4544836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Types of </a:t>
            </a:r>
            <a:r>
              <a:rPr lang="pt-BR" kern="1200" dirty="0" smtClean="0">
                <a:latin typeface="Times New Roman" panose="02020603050405020304" pitchFamily="18" charset="0"/>
                <a:ea typeface="+mj-ea"/>
                <a:cs typeface="Times New Roman" panose="02020603050405020304" pitchFamily="18" charset="0"/>
              </a:rPr>
              <a:t>E-Commerce</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362429"/>
          </a:xfrm>
        </p:spPr>
        <p:txBody>
          <a:bodyPr wrap="square" lIns="91425" tIns="91425" rIns="91425" bIns="91425">
            <a:noAutofit/>
          </a:bodyPr>
          <a:lstStyle/>
          <a:p>
            <a:pPr marL="255651" lvl="0" indent="-255651">
              <a:spcAft>
                <a:spcPct val="0"/>
              </a:spcAft>
              <a:buSzPts val="2400"/>
              <a:tabLst/>
              <a:defRPr/>
            </a:pPr>
            <a:r>
              <a:rPr lang="en-US" sz="2400" kern="1200" dirty="0">
                <a:solidFill>
                  <a:srgbClr val="000000"/>
                </a:solidFill>
                <a:latin typeface="Arial (Body)"/>
                <a:ea typeface="+mn-ea"/>
                <a:cs typeface="+mn-cs"/>
              </a:rPr>
              <a:t>Business-to-Consumer (B2C)</a:t>
            </a:r>
          </a:p>
          <a:p>
            <a:pPr marL="255651" lvl="0" indent="-255651">
              <a:spcAft>
                <a:spcPct val="0"/>
              </a:spcAft>
              <a:buSzPts val="2400"/>
              <a:tabLst/>
              <a:defRPr/>
            </a:pPr>
            <a:r>
              <a:rPr lang="en-US" sz="2400" kern="1200" dirty="0">
                <a:solidFill>
                  <a:srgbClr val="000000"/>
                </a:solidFill>
                <a:latin typeface="Arial (Body)"/>
                <a:ea typeface="+mn-ea"/>
                <a:cs typeface="+mn-cs"/>
              </a:rPr>
              <a:t>Business-to-Business (B2B)</a:t>
            </a:r>
          </a:p>
          <a:p>
            <a:pPr marL="255651" lvl="0" indent="-255651">
              <a:spcAft>
                <a:spcPct val="0"/>
              </a:spcAft>
              <a:buSzPts val="2400"/>
              <a:tabLst/>
              <a:defRPr/>
            </a:pPr>
            <a:r>
              <a:rPr lang="en-US" sz="2400" kern="1200" dirty="0">
                <a:solidFill>
                  <a:srgbClr val="000000"/>
                </a:solidFill>
                <a:latin typeface="Arial (Body)"/>
                <a:ea typeface="+mn-ea"/>
                <a:cs typeface="+mn-cs"/>
              </a:rPr>
              <a:t>Consumer-to-Consumer (C2C)</a:t>
            </a:r>
          </a:p>
          <a:p>
            <a:pPr marL="255651" lvl="0" indent="-255651">
              <a:spcAft>
                <a:spcPct val="0"/>
              </a:spcAft>
              <a:buSzPts val="2400"/>
              <a:tabLst/>
              <a:defRPr/>
            </a:pPr>
            <a:r>
              <a:rPr lang="en-US" sz="2400" kern="1200" dirty="0">
                <a:solidFill>
                  <a:srgbClr val="000000"/>
                </a:solidFill>
                <a:latin typeface="Arial (Body)"/>
                <a:ea typeface="+mn-ea"/>
                <a:cs typeface="+mn-cs"/>
              </a:rPr>
              <a:t>Mobile e-commerce </a:t>
            </a:r>
            <a:r>
              <a:rPr lang="en-US" sz="2400" kern="1200" dirty="0" smtClean="0">
                <a:solidFill>
                  <a:srgbClr val="000000"/>
                </a:solidFill>
                <a:latin typeface="Arial (Body)"/>
                <a:ea typeface="+mn-ea"/>
                <a:cs typeface="+mn-cs"/>
              </a:rPr>
              <a:t>(</a:t>
            </a:r>
            <a:r>
              <a:rPr lang="pt-BR" sz="2400" kern="1200" dirty="0" smtClean="0">
                <a:solidFill>
                  <a:srgbClr val="000000"/>
                </a:solidFill>
                <a:latin typeface="Arial (Body)"/>
                <a:ea typeface="+mn-ea"/>
                <a:cs typeface="+mn-cs"/>
              </a:rPr>
              <a:t>M-commerce</a:t>
            </a:r>
            <a:r>
              <a:rPr lang="en-US" sz="2400" kern="1200" dirty="0" smtClean="0">
                <a:solidFill>
                  <a:srgbClr val="000000"/>
                </a:solidFill>
                <a:latin typeface="Arial (Body)"/>
                <a:ea typeface="+mn-ea"/>
                <a:cs typeface="+mn-cs"/>
              </a:rPr>
              <a:t>)</a:t>
            </a:r>
            <a:endParaRPr lang="en-US" sz="2400" kern="1200" dirty="0">
              <a:solidFill>
                <a:srgbClr val="000000"/>
              </a:solidFill>
              <a:latin typeface="Arial (Body)"/>
              <a:ea typeface="+mn-ea"/>
              <a:cs typeface="+mn-cs"/>
            </a:endParaRPr>
          </a:p>
          <a:p>
            <a:pPr marL="255651" lvl="0" indent="-255651">
              <a:spcAft>
                <a:spcPct val="0"/>
              </a:spcAft>
              <a:buSzPts val="2400"/>
              <a:tabLst/>
              <a:defRPr/>
            </a:pPr>
            <a:r>
              <a:rPr lang="en-US" sz="2400" kern="1200" dirty="0">
                <a:solidFill>
                  <a:srgbClr val="000000"/>
                </a:solidFill>
                <a:latin typeface="Arial (Body)"/>
                <a:ea typeface="+mn-ea"/>
                <a:cs typeface="+mn-cs"/>
              </a:rPr>
              <a:t>Social e-commerce</a:t>
            </a:r>
          </a:p>
          <a:p>
            <a:pPr marL="255651" lvl="0" indent="-255651">
              <a:spcAft>
                <a:spcPct val="0"/>
              </a:spcAft>
              <a:buSzPts val="2400"/>
              <a:tabLst/>
              <a:defRPr/>
            </a:pPr>
            <a:r>
              <a:rPr lang="en-US" sz="2400" kern="1200" dirty="0">
                <a:solidFill>
                  <a:srgbClr val="000000"/>
                </a:solidFill>
                <a:latin typeface="Arial (Body)"/>
                <a:ea typeface="+mn-ea"/>
                <a:cs typeface="+mn-cs"/>
              </a:rPr>
              <a:t>Local e-commerce</a:t>
            </a:r>
          </a:p>
        </p:txBody>
      </p:sp>
    </p:spTree>
    <p:extLst>
      <p:ext uri="{BB962C8B-B14F-4D97-AF65-F5344CB8AC3E}">
        <p14:creationId xmlns:p14="http://schemas.microsoft.com/office/powerpoint/2010/main" val="196847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6736"/>
            <a:ext cx="8229600" cy="1066799"/>
          </a:xfrm>
        </p:spPr>
        <p:txBody>
          <a:bodyPr tIns="91425" anchor="b">
            <a:noAutofit/>
          </a:bodyPr>
          <a:lstStyle/>
          <a:p>
            <a:pPr lvl="0">
              <a:spcBef>
                <a:spcPct val="0"/>
              </a:spcBef>
              <a:buClrTx/>
            </a:pPr>
            <a:r>
              <a:rPr lang="en-IN" sz="3200" kern="1200" dirty="0">
                <a:latin typeface="Times New Roman" panose="02020603050405020304" pitchFamily="18" charset="0"/>
                <a:ea typeface="+mj-ea"/>
                <a:cs typeface="Times New Roman" panose="02020603050405020304" pitchFamily="18" charset="0"/>
              </a:rPr>
              <a:t>Figure </a:t>
            </a:r>
            <a:r>
              <a:rPr lang="en-IN" sz="3200" kern="1200" dirty="0" smtClean="0">
                <a:latin typeface="Times New Roman" panose="02020603050405020304" pitchFamily="18" charset="0"/>
                <a:ea typeface="+mj-ea"/>
                <a:cs typeface="Times New Roman" panose="02020603050405020304" pitchFamily="18" charset="0"/>
              </a:rPr>
              <a:t>1.5 </a:t>
            </a:r>
            <a:r>
              <a:rPr lang="en-IN" sz="3200" kern="1200" dirty="0">
                <a:latin typeface="Times New Roman" panose="02020603050405020304" pitchFamily="18" charset="0"/>
                <a:ea typeface="+mj-ea"/>
                <a:cs typeface="Times New Roman" panose="02020603050405020304" pitchFamily="18" charset="0"/>
              </a:rPr>
              <a:t>The Growth of B2C E-Commerce in the United States</a:t>
            </a:r>
            <a:endParaRPr lang="en-US" sz="3200" kern="1200" dirty="0">
              <a:latin typeface="Times New Roman" panose="02020603050405020304" pitchFamily="18" charset="0"/>
              <a:ea typeface="+mj-ea"/>
              <a:cs typeface="Times New Roman" panose="02020603050405020304" pitchFamily="18" charset="0"/>
            </a:endParaRPr>
          </a:p>
        </p:txBody>
      </p:sp>
      <p:pic>
        <p:nvPicPr>
          <p:cNvPr id="6" name="Picture 5" descr="A graph shows growth of B 2 C e-commerce in the United States during the time period 19 95 to 20 21. The x-axis shows years from 19 95 to 20 21 in increments of 5 years. The y-axis shows revenue in billions of dollars, ranging from 0 to 1 thousand 200 in increments of 200. The graph shows the years and the corresponding revenue as follows. 19 95, 0. 2000, 50 billion dollars. 2005, 170 billion dollars. 20 10, 250 billion dollars. 20 15, 570 billion dollars. 20 20, 970 billion dollars. 20 21, 1080 billion dollars. All data are approximat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3534" y="1639152"/>
            <a:ext cx="6876933" cy="4367491"/>
          </a:xfrm>
          <a:prstGeom prst="rect">
            <a:avLst/>
          </a:prstGeom>
        </p:spPr>
      </p:pic>
    </p:spTree>
    <p:extLst>
      <p:ext uri="{BB962C8B-B14F-4D97-AF65-F5344CB8AC3E}">
        <p14:creationId xmlns:p14="http://schemas.microsoft.com/office/powerpoint/2010/main" val="5288661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tIns="91425" anchor="b">
            <a:noAutofit/>
          </a:bodyPr>
          <a:lstStyle/>
          <a:p>
            <a:pPr lvl="0">
              <a:spcBef>
                <a:spcPct val="0"/>
              </a:spcBef>
              <a:buClrTx/>
            </a:pPr>
            <a:r>
              <a:rPr lang="en-IN" sz="3200" kern="1200" dirty="0">
                <a:latin typeface="Times New Roman" panose="02020603050405020304" pitchFamily="18" charset="0"/>
                <a:ea typeface="+mj-ea"/>
                <a:cs typeface="Times New Roman" panose="02020603050405020304" pitchFamily="18" charset="0"/>
              </a:rPr>
              <a:t>Figure </a:t>
            </a:r>
            <a:r>
              <a:rPr lang="en-IN" sz="3200" kern="1200" dirty="0" smtClean="0">
                <a:latin typeface="Times New Roman" panose="02020603050405020304" pitchFamily="18" charset="0"/>
                <a:ea typeface="+mj-ea"/>
                <a:cs typeface="Times New Roman" panose="02020603050405020304" pitchFamily="18" charset="0"/>
              </a:rPr>
              <a:t>1.7 </a:t>
            </a:r>
            <a:r>
              <a:rPr lang="en-IN" sz="3200" kern="1200" dirty="0">
                <a:latin typeface="Times New Roman" panose="02020603050405020304" pitchFamily="18" charset="0"/>
                <a:ea typeface="+mj-ea"/>
                <a:cs typeface="Times New Roman" panose="02020603050405020304" pitchFamily="18" charset="0"/>
              </a:rPr>
              <a:t>The Growth of B2B E-Commerce in the United States</a:t>
            </a:r>
            <a:endParaRPr lang="en-US" sz="3200" kern="1200" dirty="0">
              <a:latin typeface="Times New Roman" panose="02020603050405020304" pitchFamily="18" charset="0"/>
              <a:ea typeface="+mj-ea"/>
              <a:cs typeface="Times New Roman" panose="02020603050405020304" pitchFamily="18" charset="0"/>
            </a:endParaRPr>
          </a:p>
        </p:txBody>
      </p:sp>
      <p:pic>
        <p:nvPicPr>
          <p:cNvPr id="3" name="Picture 2" descr="A graph shows the growth of B 2 B e-commerce in the United States between 2003 and 20 21, including some projected data. The x-axis shows years between 2003 and 20 21. The y-axis shows revenue in trillions of dollars, ranging from 0.0 to 8.0 in increments of 1.0. The graph shows the years and the corresponding revenue as follows: 2003, 1.8 trillion dollars. 2005, 2.6 trillion dollars. 20 10, 4.0 trillion dollars. 20 15, 5.8 trillion dollars. 20 20, 7.3 trillion dollars. 20 21, 7.6 trillion dollars. All data are approximat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556" y="1649191"/>
            <a:ext cx="7090889" cy="4433080"/>
          </a:xfrm>
          <a:prstGeom prst="rect">
            <a:avLst/>
          </a:prstGeom>
        </p:spPr>
      </p:pic>
    </p:spTree>
    <p:extLst>
      <p:ext uri="{BB962C8B-B14F-4D97-AF65-F5344CB8AC3E}">
        <p14:creationId xmlns:p14="http://schemas.microsoft.com/office/powerpoint/2010/main" val="7642729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tIns="91425" anchor="b">
            <a:noAutofit/>
          </a:bodyPr>
          <a:lstStyle/>
          <a:p>
            <a:pPr lvl="0">
              <a:spcBef>
                <a:spcPct val="0"/>
              </a:spcBef>
              <a:buClrTx/>
            </a:pPr>
            <a:r>
              <a:rPr lang="en-IN" sz="3200" kern="1200" dirty="0">
                <a:latin typeface="Times New Roman" panose="02020603050405020304" pitchFamily="18" charset="0"/>
                <a:ea typeface="+mj-ea"/>
                <a:cs typeface="Times New Roman" panose="02020603050405020304" pitchFamily="18" charset="0"/>
              </a:rPr>
              <a:t>Figure </a:t>
            </a:r>
            <a:r>
              <a:rPr lang="en-IN" sz="3200" kern="1200" dirty="0" smtClean="0">
                <a:latin typeface="Times New Roman" panose="02020603050405020304" pitchFamily="18" charset="0"/>
                <a:ea typeface="+mj-ea"/>
                <a:cs typeface="Times New Roman" panose="02020603050405020304" pitchFamily="18" charset="0"/>
              </a:rPr>
              <a:t>1.8 </a:t>
            </a:r>
            <a:r>
              <a:rPr lang="en-IN" sz="3200" kern="1200" dirty="0">
                <a:latin typeface="Times New Roman" panose="02020603050405020304" pitchFamily="18" charset="0"/>
                <a:ea typeface="+mj-ea"/>
                <a:cs typeface="Times New Roman" panose="02020603050405020304" pitchFamily="18" charset="0"/>
              </a:rPr>
              <a:t>The Growth of M-Commerce in the United States</a:t>
            </a:r>
            <a:endParaRPr lang="en-US" sz="3200" kern="1200" dirty="0">
              <a:latin typeface="Times New Roman" panose="02020603050405020304" pitchFamily="18" charset="0"/>
              <a:ea typeface="+mj-ea"/>
              <a:cs typeface="Times New Roman" panose="02020603050405020304" pitchFamily="18" charset="0"/>
            </a:endParaRPr>
          </a:p>
        </p:txBody>
      </p:sp>
      <p:pic>
        <p:nvPicPr>
          <p:cNvPr id="3" name="Picture 2" descr="A graph shows the growth of M-commerce in the United States, with actual figures depicted for years 20 12 to 20 16, and projected figures for 20 17 to 20 20. The x-axis shows years from 20 12 to 20 21 in increments of 1 year. The y-axis shows revenue in billions of dollars, ranging from 0 to 600 in increments of 100. The graph shows the years and the corresponding revenue as follows: 20 12, 32.8 billion dollars. 20 13, 65 billion dollars. 20 14, 95 billion dollars. 20 15, 140 billion dollars. 20 16, 185 billion dollars. 20 17, 230 billion dollars. 20 18, 290 billion dollars. 20 19, 360 billion dollars. 20 20, 430 billion dollars. 20 21, 510 billion dollars. All values are in approximates onl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379" y="1655896"/>
            <a:ext cx="7183242" cy="4419668"/>
          </a:xfrm>
          <a:prstGeom prst="rect">
            <a:avLst/>
          </a:prstGeom>
        </p:spPr>
      </p:pic>
    </p:spTree>
    <p:extLst>
      <p:ext uri="{BB962C8B-B14F-4D97-AF65-F5344CB8AC3E}">
        <p14:creationId xmlns:p14="http://schemas.microsoft.com/office/powerpoint/2010/main" val="25907176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E-Commerce: A Brief History </a:t>
            </a:r>
            <a:r>
              <a:rPr lang="en-IN" sz="2000" b="0" kern="1200" dirty="0" smtClean="0">
                <a:latin typeface="Times New Roman" panose="02020603050405020304" pitchFamily="18" charset="0"/>
                <a:ea typeface="+mj-ea"/>
                <a:cs typeface="Times New Roman" panose="02020603050405020304" pitchFamily="18" charset="0"/>
              </a:rPr>
              <a:t>(1 of 4)</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339072"/>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Precursors</a:t>
            </a:r>
          </a:p>
          <a:p>
            <a:pPr marL="741553" lvl="1" indent="-284353">
              <a:spcAft>
                <a:spcPct val="0"/>
              </a:spcAft>
              <a:buSzPts val="2400"/>
            </a:pPr>
            <a:r>
              <a:rPr lang="en-US" sz="2400" kern="1200" dirty="0">
                <a:solidFill>
                  <a:srgbClr val="000000"/>
                </a:solidFill>
                <a:latin typeface="Arial (Body)"/>
                <a:ea typeface="+mn-ea"/>
                <a:cs typeface="+mn-cs"/>
              </a:rPr>
              <a:t>Baxter Healthcare modem-based system</a:t>
            </a:r>
          </a:p>
          <a:p>
            <a:pPr marL="741553" lvl="1" indent="-284353">
              <a:spcAft>
                <a:spcPct val="0"/>
              </a:spcAft>
              <a:buSzPts val="2400"/>
            </a:pPr>
            <a:r>
              <a:rPr lang="en-US" sz="2400" kern="1200" dirty="0">
                <a:solidFill>
                  <a:srgbClr val="000000"/>
                </a:solidFill>
                <a:latin typeface="Arial (Body)"/>
                <a:ea typeface="+mn-ea"/>
                <a:cs typeface="+mn-cs"/>
              </a:rPr>
              <a:t>Order entry systems</a:t>
            </a:r>
          </a:p>
          <a:p>
            <a:pPr marL="741553" lvl="1" indent="-284353">
              <a:spcAft>
                <a:spcPct val="0"/>
              </a:spcAft>
              <a:buSzPts val="2400"/>
            </a:pPr>
            <a:r>
              <a:rPr lang="en-US" sz="2400" kern="1200" dirty="0">
                <a:solidFill>
                  <a:srgbClr val="000000"/>
                </a:solidFill>
                <a:latin typeface="Arial (Body)"/>
                <a:ea typeface="+mn-ea"/>
                <a:cs typeface="+mn-cs"/>
              </a:rPr>
              <a:t>Electronic Data Interchange </a:t>
            </a:r>
            <a:r>
              <a:rPr lang="en-US" sz="2400" kern="1200" dirty="0" smtClean="0">
                <a:solidFill>
                  <a:srgbClr val="000000"/>
                </a:solidFill>
                <a:latin typeface="Arial (Body)"/>
                <a:ea typeface="+mn-ea"/>
                <a:cs typeface="+mn-cs"/>
              </a:rPr>
              <a:t>(E</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D</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I) </a:t>
            </a:r>
            <a:r>
              <a:rPr lang="en-US" sz="2400" kern="1200" dirty="0">
                <a:solidFill>
                  <a:srgbClr val="000000"/>
                </a:solidFill>
                <a:latin typeface="Arial (Body)"/>
                <a:ea typeface="+mn-ea"/>
                <a:cs typeface="+mn-cs"/>
              </a:rPr>
              <a:t>standards</a:t>
            </a:r>
          </a:p>
          <a:p>
            <a:pPr marL="741553" lvl="1" indent="-284353">
              <a:spcAft>
                <a:spcPct val="0"/>
              </a:spcAft>
              <a:buSzPts val="2400"/>
            </a:pPr>
            <a:r>
              <a:rPr lang="en-US" sz="2400" kern="1200" dirty="0">
                <a:solidFill>
                  <a:srgbClr val="000000"/>
                </a:solidFill>
                <a:latin typeface="Arial (Body)"/>
                <a:ea typeface="+mn-ea"/>
                <a:cs typeface="+mn-cs"/>
              </a:rPr>
              <a:t>French Minitel</a:t>
            </a:r>
          </a:p>
        </p:txBody>
      </p:sp>
    </p:spTree>
    <p:extLst>
      <p:ext uri="{BB962C8B-B14F-4D97-AF65-F5344CB8AC3E}">
        <p14:creationId xmlns:p14="http://schemas.microsoft.com/office/powerpoint/2010/main" val="19279170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E-Commerce: A Brief History </a:t>
            </a:r>
            <a:r>
              <a:rPr lang="en-IN" sz="2000" b="0" kern="1200" dirty="0" smtClean="0">
                <a:latin typeface="Times New Roman" panose="02020603050405020304" pitchFamily="18" charset="0"/>
                <a:ea typeface="+mj-ea"/>
                <a:cs typeface="Times New Roman" panose="02020603050405020304" pitchFamily="18" charset="0"/>
              </a:rPr>
              <a:t>(2 of 4)</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231624"/>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1995–2000: Invention</a:t>
            </a:r>
          </a:p>
          <a:p>
            <a:pPr marL="741553" lvl="1" indent="-284353">
              <a:spcAft>
                <a:spcPct val="0"/>
              </a:spcAft>
              <a:buSzPts val="2400"/>
            </a:pPr>
            <a:r>
              <a:rPr lang="en-US" altLang="en-US" sz="2400" kern="1200" dirty="0">
                <a:solidFill>
                  <a:srgbClr val="000000"/>
                </a:solidFill>
                <a:latin typeface="Arial (Body)"/>
                <a:ea typeface="+mn-ea"/>
                <a:cs typeface="+mn-cs"/>
              </a:rPr>
              <a:t>Sale of simple retail goods</a:t>
            </a:r>
          </a:p>
          <a:p>
            <a:pPr marL="741553" lvl="1" indent="-284353">
              <a:spcAft>
                <a:spcPct val="0"/>
              </a:spcAft>
              <a:buSzPts val="2400"/>
            </a:pPr>
            <a:r>
              <a:rPr lang="en-US" altLang="en-US" sz="2400" kern="1200" dirty="0">
                <a:solidFill>
                  <a:srgbClr val="000000"/>
                </a:solidFill>
                <a:latin typeface="Arial (Body)"/>
                <a:ea typeface="+mn-ea"/>
                <a:cs typeface="+mn-cs"/>
              </a:rPr>
              <a:t>Limited bandwidth and media</a:t>
            </a:r>
          </a:p>
          <a:p>
            <a:pPr marL="741553" lvl="1" indent="-284353">
              <a:spcAft>
                <a:spcPct val="0"/>
              </a:spcAft>
              <a:buSzPts val="2400"/>
            </a:pPr>
            <a:r>
              <a:rPr lang="en-US" altLang="en-US" sz="2400" kern="1200" dirty="0">
                <a:solidFill>
                  <a:srgbClr val="000000"/>
                </a:solidFill>
                <a:latin typeface="Arial (Body)"/>
                <a:ea typeface="+mn-ea"/>
                <a:cs typeface="+mn-cs"/>
              </a:rPr>
              <a:t>Euphoric visions </a:t>
            </a:r>
            <a:r>
              <a:rPr lang="en-US" altLang="en-US" sz="2400" kern="1200" dirty="0" smtClean="0">
                <a:solidFill>
                  <a:srgbClr val="000000"/>
                </a:solidFill>
                <a:latin typeface="Arial (Body)"/>
                <a:ea typeface="+mn-ea"/>
                <a:cs typeface="+mn-cs"/>
              </a:rPr>
              <a:t>of</a:t>
            </a:r>
            <a:endParaRPr lang="en-US" altLang="en-US" sz="2400" kern="1200" dirty="0">
              <a:solidFill>
                <a:srgbClr val="000000"/>
              </a:solidFill>
              <a:latin typeface="Arial (Body)"/>
              <a:ea typeface="+mn-ea"/>
              <a:cs typeface="+mn-cs"/>
            </a:endParaRPr>
          </a:p>
          <a:p>
            <a:pPr marL="1144778" lvl="2" indent="-230378">
              <a:spcAft>
                <a:spcPct val="0"/>
              </a:spcAft>
              <a:buSzPts val="2400"/>
            </a:pPr>
            <a:r>
              <a:rPr lang="en-US" altLang="en-US" sz="2400" kern="1200" dirty="0">
                <a:solidFill>
                  <a:srgbClr val="000000"/>
                </a:solidFill>
                <a:latin typeface="Arial (Body)"/>
                <a:ea typeface="+mn-ea"/>
                <a:cs typeface="+mn-cs"/>
              </a:rPr>
              <a:t>Friction-free commerce</a:t>
            </a:r>
          </a:p>
          <a:p>
            <a:pPr marL="1144778" lvl="2" indent="-230378">
              <a:spcAft>
                <a:spcPct val="0"/>
              </a:spcAft>
              <a:buSzPts val="2400"/>
            </a:pPr>
            <a:r>
              <a:rPr lang="en-US" altLang="en-US" sz="2400" kern="1200" dirty="0">
                <a:solidFill>
                  <a:srgbClr val="000000"/>
                </a:solidFill>
                <a:latin typeface="Arial (Body)"/>
                <a:ea typeface="+mn-ea"/>
                <a:cs typeface="+mn-cs"/>
              </a:rPr>
              <a:t>First-mover advantages</a:t>
            </a:r>
          </a:p>
          <a:p>
            <a:pPr marL="741553" lvl="1" indent="-284353">
              <a:spcAft>
                <a:spcPct val="0"/>
              </a:spcAft>
              <a:buSzPts val="2400"/>
            </a:pPr>
            <a:r>
              <a:rPr lang="en-US" altLang="en-US" sz="2400" kern="1200" dirty="0">
                <a:solidFill>
                  <a:srgbClr val="000000"/>
                </a:solidFill>
                <a:latin typeface="Arial (Body)"/>
                <a:ea typeface="+mn-ea"/>
                <a:cs typeface="+mn-cs"/>
              </a:rPr>
              <a:t>Dot-com crash of 2000</a:t>
            </a:r>
          </a:p>
        </p:txBody>
      </p:sp>
    </p:spTree>
    <p:extLst>
      <p:ext uri="{BB962C8B-B14F-4D97-AF65-F5344CB8AC3E}">
        <p14:creationId xmlns:p14="http://schemas.microsoft.com/office/powerpoint/2010/main" val="38271812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E-Commerce: A Brief History </a:t>
            </a:r>
            <a:r>
              <a:rPr lang="en-IN" sz="2000" b="0" kern="1200" dirty="0" smtClean="0">
                <a:latin typeface="Times New Roman" panose="02020603050405020304" pitchFamily="18" charset="0"/>
                <a:ea typeface="+mj-ea"/>
                <a:cs typeface="Times New Roman" panose="02020603050405020304" pitchFamily="18" charset="0"/>
              </a:rPr>
              <a:t>(3 of 4)</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231624"/>
          </a:xfrm>
        </p:spPr>
        <p:txBody>
          <a:bodyPr wrap="square" lIns="91425" tIns="91425" rIns="91425" bIns="91425">
            <a:noAutofit/>
          </a:bodyPr>
          <a:lstStyle/>
          <a:p>
            <a:pPr marL="255651" lvl="0" indent="-255651">
              <a:spcAft>
                <a:spcPct val="0"/>
              </a:spcAft>
              <a:buSzPts val="2400"/>
              <a:tabLst/>
              <a:defRPr/>
            </a:pPr>
            <a:r>
              <a:rPr lang="en-US" altLang="en-US" sz="2400" kern="1200" dirty="0">
                <a:solidFill>
                  <a:srgbClr val="000000"/>
                </a:solidFill>
                <a:latin typeface="Arial (Body)"/>
                <a:ea typeface="+mn-ea"/>
                <a:cs typeface="+mn-cs"/>
              </a:rPr>
              <a:t>2001–2006: Consolidation</a:t>
            </a:r>
          </a:p>
          <a:p>
            <a:pPr marL="741553" lvl="1" indent="-284353">
              <a:spcAft>
                <a:spcPct val="0"/>
              </a:spcAft>
              <a:buSzPts val="2400"/>
              <a:defRPr/>
            </a:pPr>
            <a:r>
              <a:rPr lang="en-US" altLang="en-US" sz="2400" kern="1200" dirty="0">
                <a:solidFill>
                  <a:srgbClr val="000000"/>
                </a:solidFill>
                <a:latin typeface="Arial (Body)"/>
                <a:ea typeface="+mn-ea"/>
                <a:cs typeface="+mn-cs"/>
              </a:rPr>
              <a:t>Emphasis on business-driven approach</a:t>
            </a:r>
          </a:p>
          <a:p>
            <a:pPr marL="741553" lvl="1" indent="-284353">
              <a:spcAft>
                <a:spcPct val="0"/>
              </a:spcAft>
              <a:buSzPts val="2400"/>
              <a:defRPr/>
            </a:pPr>
            <a:r>
              <a:rPr lang="en-US" altLang="en-US" sz="2400" kern="1200" dirty="0">
                <a:solidFill>
                  <a:srgbClr val="000000"/>
                </a:solidFill>
                <a:latin typeface="Arial (Body)"/>
                <a:ea typeface="+mn-ea"/>
                <a:cs typeface="+mn-cs"/>
              </a:rPr>
              <a:t>Traditional large firms expand presence</a:t>
            </a:r>
          </a:p>
          <a:p>
            <a:pPr marL="741553" lvl="1" indent="-284353">
              <a:spcAft>
                <a:spcPct val="0"/>
              </a:spcAft>
              <a:buSzPts val="2400"/>
              <a:defRPr/>
            </a:pPr>
            <a:r>
              <a:rPr lang="en-US" altLang="en-US" sz="2400" kern="1200" dirty="0">
                <a:solidFill>
                  <a:srgbClr val="000000"/>
                </a:solidFill>
                <a:latin typeface="Arial (Body)"/>
                <a:ea typeface="+mn-ea"/>
                <a:cs typeface="+mn-cs"/>
              </a:rPr>
              <a:t>Start-up financing shrinks</a:t>
            </a:r>
          </a:p>
          <a:p>
            <a:pPr marL="741553" lvl="1" indent="-284353">
              <a:spcAft>
                <a:spcPct val="0"/>
              </a:spcAft>
              <a:buSzPts val="2400"/>
              <a:defRPr/>
            </a:pPr>
            <a:r>
              <a:rPr lang="en-US" altLang="en-US" sz="2400" kern="1200" dirty="0">
                <a:solidFill>
                  <a:srgbClr val="000000"/>
                </a:solidFill>
                <a:latin typeface="Arial (Body)"/>
                <a:ea typeface="+mn-ea"/>
                <a:cs typeface="+mn-cs"/>
              </a:rPr>
              <a:t>More complex products and services sold</a:t>
            </a:r>
          </a:p>
          <a:p>
            <a:pPr marL="741553" lvl="1" indent="-284353">
              <a:spcAft>
                <a:spcPct val="0"/>
              </a:spcAft>
              <a:buSzPts val="2400"/>
              <a:defRPr/>
            </a:pPr>
            <a:r>
              <a:rPr lang="en-US" altLang="en-US" sz="2400" kern="1200" dirty="0">
                <a:solidFill>
                  <a:srgbClr val="000000"/>
                </a:solidFill>
                <a:latin typeface="Arial (Body)"/>
                <a:ea typeface="+mn-ea"/>
                <a:cs typeface="+mn-cs"/>
              </a:rPr>
              <a:t>Growth of search engine advertising</a:t>
            </a:r>
          </a:p>
          <a:p>
            <a:pPr marL="741553" lvl="1" indent="-284353">
              <a:spcAft>
                <a:spcPct val="0"/>
              </a:spcAft>
              <a:buSzPts val="2400"/>
              <a:defRPr/>
            </a:pPr>
            <a:r>
              <a:rPr lang="en-US" altLang="en-US" sz="2400" kern="1200" dirty="0">
                <a:solidFill>
                  <a:srgbClr val="000000"/>
                </a:solidFill>
                <a:latin typeface="Arial (Body)"/>
                <a:ea typeface="+mn-ea"/>
                <a:cs typeface="+mn-cs"/>
              </a:rPr>
              <a:t>Business web presences expand</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9436755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E-Commerce: A Brief History </a:t>
            </a:r>
            <a:r>
              <a:rPr lang="en-IN" sz="2000" b="0" kern="1200" dirty="0" smtClean="0">
                <a:latin typeface="Times New Roman" panose="02020603050405020304" pitchFamily="18" charset="0"/>
                <a:ea typeface="+mj-ea"/>
                <a:cs typeface="Times New Roman" panose="02020603050405020304" pitchFamily="18" charset="0"/>
              </a:rPr>
              <a:t>(4 of 4)</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047232"/>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2007–Present: Reinvention</a:t>
            </a:r>
          </a:p>
          <a:p>
            <a:pPr marL="741553" lvl="1" indent="-284353">
              <a:spcAft>
                <a:spcPct val="0"/>
              </a:spcAft>
              <a:buSzPts val="2400"/>
            </a:pPr>
            <a:r>
              <a:rPr lang="en-US" altLang="en-US" sz="2400" kern="1200" dirty="0">
                <a:solidFill>
                  <a:srgbClr val="000000"/>
                </a:solidFill>
                <a:latin typeface="Arial (Body)"/>
                <a:ea typeface="+mn-ea"/>
                <a:cs typeface="+mn-cs"/>
              </a:rPr>
              <a:t>Rapid growth </a:t>
            </a:r>
            <a:r>
              <a:rPr lang="en-US" altLang="en-US" sz="2400" kern="1200" dirty="0" smtClean="0">
                <a:solidFill>
                  <a:srgbClr val="000000"/>
                </a:solidFill>
                <a:latin typeface="Arial (Body)"/>
                <a:ea typeface="+mn-ea"/>
                <a:cs typeface="+mn-cs"/>
              </a:rPr>
              <a:t>of:</a:t>
            </a:r>
            <a:endParaRPr lang="en-US" altLang="en-US" sz="2400" kern="1200" dirty="0">
              <a:solidFill>
                <a:srgbClr val="000000"/>
              </a:solidFill>
              <a:latin typeface="Arial (Body)"/>
              <a:ea typeface="+mn-ea"/>
              <a:cs typeface="+mn-cs"/>
            </a:endParaRPr>
          </a:p>
          <a:p>
            <a:pPr marL="1144778" lvl="2" indent="-230378">
              <a:spcAft>
                <a:spcPct val="0"/>
              </a:spcAft>
              <a:buSzPts val="2400"/>
            </a:pPr>
            <a:r>
              <a:rPr lang="en-US" altLang="en-US" sz="2400" kern="1200" dirty="0">
                <a:solidFill>
                  <a:srgbClr val="000000"/>
                </a:solidFill>
                <a:latin typeface="Arial (Body)"/>
                <a:ea typeface="+mn-ea"/>
                <a:cs typeface="+mn-cs"/>
              </a:rPr>
              <a:t>Web 2.0, including online social networks</a:t>
            </a:r>
          </a:p>
          <a:p>
            <a:pPr marL="1144778" lvl="2" indent="-230378">
              <a:spcAft>
                <a:spcPct val="0"/>
              </a:spcAft>
              <a:buSzPts val="2400"/>
            </a:pPr>
            <a:r>
              <a:rPr lang="en-US" altLang="en-US" sz="2400" kern="1200" dirty="0">
                <a:solidFill>
                  <a:srgbClr val="000000"/>
                </a:solidFill>
                <a:latin typeface="Arial (Body)"/>
                <a:ea typeface="+mn-ea"/>
                <a:cs typeface="+mn-cs"/>
              </a:rPr>
              <a:t>Mobile platform</a:t>
            </a:r>
          </a:p>
          <a:p>
            <a:pPr marL="1144778" lvl="2" indent="-230378">
              <a:spcAft>
                <a:spcPct val="0"/>
              </a:spcAft>
              <a:buSzPts val="2400"/>
            </a:pPr>
            <a:r>
              <a:rPr lang="en-US" altLang="en-US" sz="2400" kern="1200" dirty="0">
                <a:solidFill>
                  <a:srgbClr val="000000"/>
                </a:solidFill>
                <a:latin typeface="Arial (Body)"/>
                <a:ea typeface="+mn-ea"/>
                <a:cs typeface="+mn-cs"/>
              </a:rPr>
              <a:t>Local commerce</a:t>
            </a:r>
          </a:p>
          <a:p>
            <a:pPr marL="1144778" lvl="2" indent="-230378">
              <a:spcAft>
                <a:spcPct val="0"/>
              </a:spcAft>
              <a:buSzPts val="2400"/>
            </a:pPr>
            <a:r>
              <a:rPr lang="en-US" altLang="en-US" sz="2400" kern="1200" dirty="0">
                <a:solidFill>
                  <a:srgbClr val="000000"/>
                </a:solidFill>
                <a:latin typeface="Arial (Body)"/>
                <a:ea typeface="+mn-ea"/>
                <a:cs typeface="+mn-cs"/>
              </a:rPr>
              <a:t>On-demand service economy</a:t>
            </a:r>
          </a:p>
          <a:p>
            <a:pPr marL="741553" lvl="1" indent="-284353">
              <a:spcAft>
                <a:spcPct val="0"/>
              </a:spcAft>
              <a:buSzPts val="2400"/>
            </a:pPr>
            <a:r>
              <a:rPr lang="en-US" altLang="en-US" sz="2400" kern="1200" dirty="0">
                <a:solidFill>
                  <a:srgbClr val="000000"/>
                </a:solidFill>
                <a:latin typeface="Arial (Body)"/>
                <a:ea typeface="+mn-ea"/>
                <a:cs typeface="+mn-cs"/>
              </a:rPr>
              <a:t>Entertainment content develops as source of revenues</a:t>
            </a:r>
          </a:p>
          <a:p>
            <a:pPr marL="741553" lvl="1" indent="-284353">
              <a:spcAft>
                <a:spcPct val="0"/>
              </a:spcAft>
              <a:buSzPts val="2400"/>
            </a:pPr>
            <a:r>
              <a:rPr lang="en-US" altLang="en-US" sz="2400" kern="1200" dirty="0">
                <a:solidFill>
                  <a:srgbClr val="000000"/>
                </a:solidFill>
                <a:latin typeface="Arial (Body)"/>
                <a:ea typeface="+mn-ea"/>
                <a:cs typeface="+mn-cs"/>
              </a:rPr>
              <a:t>Transformation of marketing</a:t>
            </a:r>
          </a:p>
        </p:txBody>
      </p:sp>
    </p:spTree>
    <p:extLst>
      <p:ext uri="{BB962C8B-B14F-4D97-AF65-F5344CB8AC3E}">
        <p14:creationId xmlns:p14="http://schemas.microsoft.com/office/powerpoint/2010/main" val="34905613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solidFill>
                  <a:srgbClr val="007FA3"/>
                </a:solidFill>
                <a:latin typeface="Times New Roman" panose="02020603050405020304" pitchFamily="18" charset="0"/>
                <a:ea typeface="+mj-ea"/>
                <a:cs typeface="Times New Roman" panose="02020603050405020304" pitchFamily="18" charset="0"/>
              </a:rPr>
              <a:t>Learning Objectives</a:t>
            </a:r>
            <a:endParaRPr lang="en-US" kern="1200" dirty="0">
              <a:solidFill>
                <a:srgbClr val="007FA3"/>
              </a:solidFill>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idx="1"/>
          </p:nvPr>
        </p:nvSpPr>
        <p:spPr>
          <a:xfrm>
            <a:off x="457200" y="1600200"/>
            <a:ext cx="8229600" cy="4706007"/>
          </a:xfrm>
        </p:spPr>
        <p:txBody>
          <a:bodyPr wrap="square" lIns="91425" tIns="91425" rIns="91425" bIns="91425">
            <a:noAutofit/>
          </a:bodyPr>
          <a:lstStyle/>
          <a:p>
            <a:pPr marL="0" lvl="0" indent="0">
              <a:spcAft>
                <a:spcPct val="0"/>
              </a:spcAft>
              <a:buSzPts val="2400"/>
              <a:buNone/>
            </a:pPr>
            <a:r>
              <a:rPr lang="en-US" sz="2000" b="1" kern="1200" dirty="0">
                <a:solidFill>
                  <a:schemeClr val="tx2"/>
                </a:solidFill>
                <a:latin typeface="Arial (Body)"/>
                <a:ea typeface="+mn-ea"/>
                <a:cs typeface="+mn-cs"/>
              </a:rPr>
              <a:t>1.1</a:t>
            </a:r>
            <a:r>
              <a:rPr lang="en-US" sz="2000" b="1" kern="1200" dirty="0">
                <a:solidFill>
                  <a:srgbClr val="000000"/>
                </a:solidFill>
                <a:latin typeface="Arial (Body)"/>
                <a:ea typeface="+mn-ea"/>
                <a:cs typeface="+mn-cs"/>
              </a:rPr>
              <a:t> </a:t>
            </a:r>
            <a:r>
              <a:rPr lang="en-US" sz="2000" kern="1200" dirty="0">
                <a:solidFill>
                  <a:srgbClr val="000000"/>
                </a:solidFill>
                <a:latin typeface="Arial (Body)"/>
                <a:ea typeface="+mn-ea"/>
                <a:cs typeface="+mn-cs"/>
              </a:rPr>
              <a:t>Understand why it is important to study </a:t>
            </a:r>
            <a:r>
              <a:rPr lang="en-US" sz="2000" kern="1200" dirty="0" smtClean="0">
                <a:solidFill>
                  <a:srgbClr val="000000"/>
                </a:solidFill>
                <a:latin typeface="Arial (Body)"/>
                <a:ea typeface="+mn-ea"/>
                <a:cs typeface="+mn-cs"/>
              </a:rPr>
              <a:t>e-commerce.</a:t>
            </a:r>
          </a:p>
          <a:p>
            <a:pPr marL="0" lvl="0" indent="0">
              <a:spcAft>
                <a:spcPct val="0"/>
              </a:spcAft>
              <a:buSzPts val="2400"/>
              <a:buNone/>
            </a:pPr>
            <a:r>
              <a:rPr lang="en-US" sz="2000" b="1" kern="1200" dirty="0" smtClean="0">
                <a:solidFill>
                  <a:schemeClr val="tx2"/>
                </a:solidFill>
                <a:latin typeface="Arial (Body)"/>
                <a:ea typeface="+mn-ea"/>
                <a:cs typeface="+mn-cs"/>
              </a:rPr>
              <a:t>1.2</a:t>
            </a:r>
            <a:r>
              <a:rPr lang="en-US" sz="2000" b="1" kern="1200" dirty="0" smtClean="0">
                <a:solidFill>
                  <a:srgbClr val="000000"/>
                </a:solidFill>
                <a:latin typeface="Arial (Body)"/>
                <a:ea typeface="+mn-ea"/>
                <a:cs typeface="+mn-cs"/>
              </a:rPr>
              <a:t> </a:t>
            </a:r>
            <a:r>
              <a:rPr lang="en-US" sz="2000" kern="1200" dirty="0">
                <a:solidFill>
                  <a:srgbClr val="000000"/>
                </a:solidFill>
                <a:latin typeface="Arial (Body)"/>
                <a:ea typeface="+mn-ea"/>
                <a:cs typeface="+mn-cs"/>
              </a:rPr>
              <a:t>Define e-commerce, understand how e-commerce differs from e-business, identify the primary technological building blocks underlying e-commerce, and recognize major current themes in e-commerce.</a:t>
            </a:r>
          </a:p>
          <a:p>
            <a:pPr marL="0" lvl="0" indent="0">
              <a:spcAft>
                <a:spcPct val="0"/>
              </a:spcAft>
              <a:buSzPts val="2400"/>
              <a:buNone/>
            </a:pPr>
            <a:r>
              <a:rPr lang="en-US" sz="2000" b="1" kern="1200" dirty="0">
                <a:solidFill>
                  <a:schemeClr val="tx2"/>
                </a:solidFill>
                <a:latin typeface="Arial (Body)"/>
                <a:ea typeface="+mn-ea"/>
                <a:cs typeface="+mn-cs"/>
              </a:rPr>
              <a:t>1.3</a:t>
            </a:r>
            <a:r>
              <a:rPr lang="en-US" sz="2000" b="1" kern="1200" dirty="0">
                <a:solidFill>
                  <a:srgbClr val="000000"/>
                </a:solidFill>
                <a:latin typeface="Arial (Body)"/>
                <a:ea typeface="+mn-ea"/>
                <a:cs typeface="+mn-cs"/>
              </a:rPr>
              <a:t> </a:t>
            </a:r>
            <a:r>
              <a:rPr lang="en-US" sz="2000" kern="1200" dirty="0">
                <a:solidFill>
                  <a:srgbClr val="000000"/>
                </a:solidFill>
                <a:latin typeface="Arial (Body)"/>
                <a:ea typeface="+mn-ea"/>
                <a:cs typeface="+mn-cs"/>
              </a:rPr>
              <a:t>Identify and describe the unique features of e-commerce technology and discuss their business significance</a:t>
            </a:r>
            <a:r>
              <a:rPr lang="en-US" sz="2000" kern="1200" dirty="0" smtClean="0">
                <a:solidFill>
                  <a:srgbClr val="000000"/>
                </a:solidFill>
                <a:latin typeface="Arial (Body)"/>
                <a:ea typeface="+mn-ea"/>
                <a:cs typeface="+mn-cs"/>
              </a:rPr>
              <a:t>.</a:t>
            </a:r>
          </a:p>
          <a:p>
            <a:pPr marL="0" lvl="0" indent="0">
              <a:spcAft>
                <a:spcPct val="0"/>
              </a:spcAft>
              <a:buSzPts val="2400"/>
              <a:buNone/>
            </a:pPr>
            <a:r>
              <a:rPr lang="en-US" sz="2000" b="1" kern="1200" dirty="0" smtClean="0">
                <a:solidFill>
                  <a:schemeClr val="tx2"/>
                </a:solidFill>
                <a:latin typeface="Arial (Body)"/>
                <a:ea typeface="+mn-ea"/>
                <a:cs typeface="+mn-cs"/>
              </a:rPr>
              <a:t>1.4</a:t>
            </a:r>
            <a:r>
              <a:rPr lang="en-US" sz="2000" b="1"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Describe the major types of e-commerce.</a:t>
            </a:r>
          </a:p>
          <a:p>
            <a:pPr marL="0" lvl="0" indent="0">
              <a:spcAft>
                <a:spcPct val="0"/>
              </a:spcAft>
              <a:buSzPts val="2400"/>
              <a:buNone/>
            </a:pPr>
            <a:r>
              <a:rPr lang="en-US" sz="2000" b="1" kern="1200" dirty="0" smtClean="0">
                <a:solidFill>
                  <a:schemeClr val="tx2"/>
                </a:solidFill>
                <a:latin typeface="Arial (Body)"/>
                <a:ea typeface="+mn-ea"/>
                <a:cs typeface="+mn-cs"/>
              </a:rPr>
              <a:t>1.5</a:t>
            </a:r>
            <a:r>
              <a:rPr lang="en-US" sz="2000" b="1"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Understand the evolution of e-commerce from its early years to today.</a:t>
            </a:r>
          </a:p>
          <a:p>
            <a:pPr marL="0" lvl="0" indent="0">
              <a:spcAft>
                <a:spcPct val="0"/>
              </a:spcAft>
              <a:buSzPts val="2400"/>
              <a:buNone/>
            </a:pPr>
            <a:r>
              <a:rPr lang="en-US" sz="2000" b="1" kern="1200" dirty="0" smtClean="0">
                <a:solidFill>
                  <a:schemeClr val="tx2"/>
                </a:solidFill>
                <a:latin typeface="Arial (Body)"/>
                <a:ea typeface="+mn-ea"/>
                <a:cs typeface="+mn-cs"/>
              </a:rPr>
              <a:t>1.6</a:t>
            </a:r>
            <a:r>
              <a:rPr lang="en-US" sz="2000" b="1"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Describe the major themes underlying the study of e-commerce.</a:t>
            </a:r>
          </a:p>
          <a:p>
            <a:pPr marL="0" lvl="0" indent="0">
              <a:spcAft>
                <a:spcPct val="0"/>
              </a:spcAft>
              <a:buSzPts val="2400"/>
              <a:buNone/>
            </a:pPr>
            <a:r>
              <a:rPr lang="en-US" sz="2000" b="1" kern="1200" dirty="0" smtClean="0">
                <a:solidFill>
                  <a:schemeClr val="tx2"/>
                </a:solidFill>
                <a:latin typeface="Arial (Body)"/>
                <a:ea typeface="+mn-ea"/>
                <a:cs typeface="+mn-cs"/>
              </a:rPr>
              <a:t>1.7</a:t>
            </a:r>
            <a:r>
              <a:rPr lang="en-US" sz="2000" b="1"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Identify the major academic disciplines contributing to e-commerce.</a:t>
            </a:r>
            <a:endParaRPr lang="en-US" sz="2000" kern="1200" dirty="0">
              <a:solidFill>
                <a:srgbClr val="000000"/>
              </a:solidFill>
              <a:latin typeface="Arial (Body)"/>
              <a:ea typeface="+mn-ea"/>
              <a:cs typeface="+mn-cs"/>
            </a:endParaRPr>
          </a:p>
        </p:txBody>
      </p:sp>
    </p:spTree>
    <p:extLst>
      <p:ext uri="{BB962C8B-B14F-4D97-AF65-F5344CB8AC3E}">
        <p14:creationId xmlns:p14="http://schemas.microsoft.com/office/powerpoint/2010/main" val="12071828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tIns="91425" anchor="b">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Figure </a:t>
            </a:r>
            <a:r>
              <a:rPr lang="en-IN" kern="1200" dirty="0" smtClean="0">
                <a:latin typeface="Times New Roman" panose="02020603050405020304" pitchFamily="18" charset="0"/>
                <a:ea typeface="+mj-ea"/>
                <a:cs typeface="Times New Roman" panose="02020603050405020304" pitchFamily="18" charset="0"/>
              </a:rPr>
              <a:t>1.10 </a:t>
            </a:r>
            <a:r>
              <a:rPr lang="en-IN" kern="1200" dirty="0" smtClean="0">
                <a:latin typeface="Times New Roman" panose="02020603050405020304" pitchFamily="18" charset="0"/>
                <a:ea typeface="+mj-ea"/>
                <a:cs typeface="Times New Roman" panose="02020603050405020304" pitchFamily="18" charset="0"/>
              </a:rPr>
              <a:t>Periods in the Development of </a:t>
            </a:r>
            <a:r>
              <a:rPr lang="pt-BR" kern="1200" dirty="0" smtClean="0">
                <a:latin typeface="Times New Roman" panose="02020603050405020304" pitchFamily="18" charset="0"/>
                <a:ea typeface="+mj-ea"/>
                <a:cs typeface="Times New Roman" panose="02020603050405020304" pitchFamily="18" charset="0"/>
              </a:rPr>
              <a:t>E-Commerce</a:t>
            </a:r>
            <a:endParaRPr lang="en-US" kern="1200" dirty="0">
              <a:latin typeface="Times New Roman" panose="02020603050405020304" pitchFamily="18" charset="0"/>
              <a:ea typeface="+mj-ea"/>
              <a:cs typeface="Times New Roman" panose="02020603050405020304" pitchFamily="18" charset="0"/>
            </a:endParaRPr>
          </a:p>
        </p:txBody>
      </p:sp>
      <p:pic>
        <p:nvPicPr>
          <p:cNvPr id="3" name="Picture 2" descr="A graph shows the years 19 95 to 20 21 divided into three periods in the development of e-commerce, invention, consolidation, and reinvention. The x-axis depicts years from 19 95 to 20 21 in increments of 5 years. The y-axis shows dollars in billions, ranging from 0 to 800 in increments of 100. The period from 19 95 to 2001 is labeled Invention, retail. The period from 2002 to 20 10 is labeled Consolidation, retail and services. The period from 20 11 onward is labeled Reinvention, social, mobile, and local, retail, services, and content. The graph labels 2000 the year of the crash and 2007 the year of the Smartphone. A line curve labeled retail begins at zero from 19 95 onward and increases gradually after 19 98. It reaches around 140 in 2007 and then rapidly increases from there on to reach 780 by the year 20 21. Another line curve labeled services begins from the year 19 98 and increases gradually over the years, reaching around 100 in 2007 and ending at 205 in 20 21. A third line curve labeled content begins from the year 19 98 and remains near zero until 20 10. It then increases very slowly and reaches close to 80 in the year 20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215" y="1670915"/>
            <a:ext cx="7505571" cy="4253155"/>
          </a:xfrm>
          <a:prstGeom prst="rect">
            <a:avLst/>
          </a:prstGeom>
        </p:spPr>
      </p:pic>
    </p:spTree>
    <p:extLst>
      <p:ext uri="{BB962C8B-B14F-4D97-AF65-F5344CB8AC3E}">
        <p14:creationId xmlns:p14="http://schemas.microsoft.com/office/powerpoint/2010/main" val="31476586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Insight on Business: Startup Boot Camp</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000791"/>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Class Discussion</a:t>
            </a:r>
          </a:p>
          <a:p>
            <a:pPr marL="741553" lvl="1" indent="-284353">
              <a:spcAft>
                <a:spcPct val="0"/>
              </a:spcAft>
              <a:buSzPts val="2400"/>
            </a:pPr>
            <a:r>
              <a:rPr lang="en-US" sz="2400" kern="1200" dirty="0">
                <a:solidFill>
                  <a:srgbClr val="000000"/>
                </a:solidFill>
                <a:latin typeface="Arial (Body)"/>
                <a:ea typeface="+mn-ea"/>
                <a:cs typeface="+mn-cs"/>
              </a:rPr>
              <a:t>Why do you think investors today are still interested in investing in startups?</a:t>
            </a:r>
          </a:p>
          <a:p>
            <a:pPr marL="741553" lvl="1" indent="-284353">
              <a:spcAft>
                <a:spcPct val="0"/>
              </a:spcAft>
              <a:buSzPts val="2400"/>
            </a:pPr>
            <a:r>
              <a:rPr lang="en-US" sz="2400" kern="1200" dirty="0">
                <a:solidFill>
                  <a:srgbClr val="000000"/>
                </a:solidFill>
                <a:latin typeface="Arial (Body)"/>
                <a:ea typeface="+mn-ea"/>
                <a:cs typeface="+mn-cs"/>
              </a:rPr>
              <a:t>What are the benefits of investing in a company that is a graduate of a Y Combinator boot camp?</a:t>
            </a:r>
          </a:p>
          <a:p>
            <a:pPr marL="741553" lvl="1" indent="-284353">
              <a:spcAft>
                <a:spcPct val="0"/>
              </a:spcAft>
              <a:buSzPts val="2400"/>
            </a:pPr>
            <a:r>
              <a:rPr lang="en-US" sz="2400" kern="1200" dirty="0">
                <a:solidFill>
                  <a:srgbClr val="000000"/>
                </a:solidFill>
                <a:latin typeface="Arial (Body)"/>
                <a:ea typeface="+mn-ea"/>
                <a:cs typeface="+mn-cs"/>
              </a:rPr>
              <a:t>Is an incubator the best solution for startups to find funding? Why or why not?</a:t>
            </a:r>
          </a:p>
        </p:txBody>
      </p:sp>
    </p:spTree>
    <p:extLst>
      <p:ext uri="{BB962C8B-B14F-4D97-AF65-F5344CB8AC3E}">
        <p14:creationId xmlns:p14="http://schemas.microsoft.com/office/powerpoint/2010/main" val="32117422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Assessing </a:t>
            </a:r>
            <a:r>
              <a:rPr lang="pt-BR" kern="1200" dirty="0" smtClean="0">
                <a:latin typeface="Times New Roman" panose="02020603050405020304" pitchFamily="18" charset="0"/>
                <a:ea typeface="+mj-ea"/>
                <a:cs typeface="Times New Roman" panose="02020603050405020304" pitchFamily="18" charset="0"/>
              </a:rPr>
              <a:t>E-Commerce </a:t>
            </a:r>
            <a:r>
              <a:rPr lang="en-US" sz="2000" b="0" kern="1200" dirty="0" smtClean="0">
                <a:latin typeface="Times New Roman" panose="02020603050405020304" pitchFamily="18" charset="0"/>
                <a:ea typeface="+mj-ea"/>
                <a:cs typeface="Times New Roman" panose="02020603050405020304" pitchFamily="18" charset="0"/>
              </a:rPr>
              <a:t>(1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908732"/>
          </a:xfrm>
        </p:spPr>
        <p:txBody>
          <a:bodyPr wrap="square" lIns="91425" tIns="91425" rIns="91425" bIns="91425">
            <a:noAutofit/>
          </a:bodyPr>
          <a:lstStyle/>
          <a:p>
            <a:pPr marL="255651" lvl="0" indent="-255651">
              <a:spcAft>
                <a:spcPct val="0"/>
              </a:spcAft>
              <a:buSzPts val="2400"/>
              <a:tabLst/>
              <a:defRPr/>
            </a:pPr>
            <a:r>
              <a:rPr lang="en-US" sz="2400" kern="1200" dirty="0">
                <a:solidFill>
                  <a:srgbClr val="000000"/>
                </a:solidFill>
                <a:latin typeface="Arial (Body)"/>
                <a:ea typeface="+mn-ea"/>
                <a:cs typeface="+mn-cs"/>
              </a:rPr>
              <a:t>Stunning technological success</a:t>
            </a:r>
          </a:p>
          <a:p>
            <a:pPr marL="255651" lvl="0" indent="-255651">
              <a:spcAft>
                <a:spcPct val="0"/>
              </a:spcAft>
              <a:buSzPts val="2400"/>
              <a:tabLst/>
              <a:defRPr/>
            </a:pPr>
            <a:r>
              <a:rPr lang="en-US" sz="2400" kern="1200" dirty="0">
                <a:solidFill>
                  <a:srgbClr val="000000"/>
                </a:solidFill>
                <a:latin typeface="Arial (Body)"/>
                <a:ea typeface="+mn-ea"/>
                <a:cs typeface="+mn-cs"/>
              </a:rPr>
              <a:t>Early years a mixed business </a:t>
            </a:r>
            <a:r>
              <a:rPr lang="en-US" sz="2400" kern="1200" dirty="0" smtClean="0">
                <a:solidFill>
                  <a:srgbClr val="000000"/>
                </a:solidFill>
                <a:latin typeface="Arial (Body)"/>
                <a:ea typeface="+mn-ea"/>
                <a:cs typeface="+mn-cs"/>
              </a:rPr>
              <a:t>success</a:t>
            </a:r>
            <a:endParaRPr lang="en-US" sz="2400" kern="1200" dirty="0">
              <a:solidFill>
                <a:srgbClr val="000000"/>
              </a:solidFill>
              <a:latin typeface="Arial (Body)"/>
              <a:ea typeface="+mn-ea"/>
              <a:cs typeface="+mn-cs"/>
            </a:endParaRPr>
          </a:p>
          <a:p>
            <a:pPr marL="741553" lvl="1" indent="-284353">
              <a:spcAft>
                <a:spcPct val="0"/>
              </a:spcAft>
              <a:buSzPts val="2400"/>
              <a:defRPr/>
            </a:pPr>
            <a:r>
              <a:rPr lang="en-US" sz="2400" kern="1200" dirty="0">
                <a:solidFill>
                  <a:srgbClr val="000000"/>
                </a:solidFill>
                <a:latin typeface="Arial (Body)"/>
                <a:ea typeface="ＭＳ Ｐゴシック" charset="0"/>
                <a:cs typeface="+mn-cs"/>
              </a:rPr>
              <a:t>Few early dot-coms have survived</a:t>
            </a:r>
          </a:p>
          <a:p>
            <a:pPr marL="741553" lvl="1" indent="-284353">
              <a:spcAft>
                <a:spcPct val="0"/>
              </a:spcAft>
              <a:buSzPts val="2400"/>
              <a:defRPr/>
            </a:pPr>
            <a:r>
              <a:rPr lang="en-US" sz="2400" kern="1200" dirty="0">
                <a:solidFill>
                  <a:srgbClr val="000000"/>
                </a:solidFill>
                <a:latin typeface="Arial (Body)"/>
                <a:ea typeface="ＭＳ Ｐゴシック" charset="0"/>
                <a:cs typeface="+mn-cs"/>
              </a:rPr>
              <a:t>Online sales growing rapidly</a:t>
            </a:r>
          </a:p>
          <a:p>
            <a:pPr marL="255651" lvl="0" indent="-255651">
              <a:spcAft>
                <a:spcPct val="0"/>
              </a:spcAft>
              <a:buSzPts val="2400"/>
              <a:tabLst/>
              <a:defRPr/>
            </a:pPr>
            <a:r>
              <a:rPr lang="en-US" sz="2400" kern="1200" dirty="0">
                <a:solidFill>
                  <a:srgbClr val="000000"/>
                </a:solidFill>
                <a:latin typeface="Arial (Body)"/>
                <a:ea typeface="+mn-ea"/>
                <a:cs typeface="+mn-cs"/>
              </a:rPr>
              <a:t>Many early visions not fulfilled</a:t>
            </a:r>
          </a:p>
          <a:p>
            <a:pPr marL="741553" lvl="1" indent="-284353">
              <a:spcAft>
                <a:spcPct val="0"/>
              </a:spcAft>
              <a:buSzPts val="2400"/>
              <a:defRPr/>
            </a:pPr>
            <a:r>
              <a:rPr lang="en-US" sz="2400" kern="1200" dirty="0">
                <a:solidFill>
                  <a:srgbClr val="000000"/>
                </a:solidFill>
                <a:latin typeface="Arial (Body)"/>
                <a:ea typeface="+mn-ea"/>
                <a:cs typeface="+mn-cs"/>
              </a:rPr>
              <a:t>Price dispersion</a:t>
            </a:r>
          </a:p>
          <a:p>
            <a:pPr marL="741553" lvl="1" indent="-284353">
              <a:spcAft>
                <a:spcPct val="0"/>
              </a:spcAft>
              <a:buSzPts val="2400"/>
              <a:defRPr/>
            </a:pPr>
            <a:r>
              <a:rPr lang="en-US" sz="2400" kern="1200" dirty="0">
                <a:solidFill>
                  <a:srgbClr val="000000"/>
                </a:solidFill>
                <a:latin typeface="Arial (Body)"/>
                <a:ea typeface="+mn-ea"/>
                <a:cs typeface="+mn-cs"/>
              </a:rPr>
              <a:t>Information asymmetry</a:t>
            </a:r>
          </a:p>
          <a:p>
            <a:pPr marL="741553" lvl="1" indent="-284353">
              <a:spcAft>
                <a:spcPct val="0"/>
              </a:spcAft>
              <a:buSzPts val="2400"/>
              <a:defRPr/>
            </a:pPr>
            <a:r>
              <a:rPr lang="en-US" sz="2400" kern="1200" dirty="0">
                <a:solidFill>
                  <a:srgbClr val="000000"/>
                </a:solidFill>
                <a:latin typeface="Arial (Body)"/>
                <a:ea typeface="+mn-ea"/>
                <a:cs typeface="+mn-cs"/>
              </a:rPr>
              <a:t>New intermediaries</a:t>
            </a:r>
          </a:p>
        </p:txBody>
      </p:sp>
    </p:spTree>
    <p:extLst>
      <p:ext uri="{BB962C8B-B14F-4D97-AF65-F5344CB8AC3E}">
        <p14:creationId xmlns:p14="http://schemas.microsoft.com/office/powerpoint/2010/main" val="1846894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Assessing </a:t>
            </a:r>
            <a:r>
              <a:rPr lang="pt-BR" kern="1200" dirty="0" smtClean="0">
                <a:latin typeface="Times New Roman" panose="02020603050405020304" pitchFamily="18" charset="0"/>
                <a:ea typeface="+mj-ea"/>
                <a:cs typeface="Times New Roman" panose="02020603050405020304" pitchFamily="18" charset="0"/>
              </a:rPr>
              <a:t>E-Commerce </a:t>
            </a:r>
            <a:r>
              <a:rPr lang="en-US" sz="2000" b="0" kern="1200" dirty="0" smtClean="0">
                <a:latin typeface="Times New Roman" panose="02020603050405020304" pitchFamily="18" charset="0"/>
                <a:ea typeface="+mj-ea"/>
                <a:cs typeface="Times New Roman" panose="02020603050405020304" pitchFamily="18" charset="0"/>
              </a:rPr>
              <a:t>(2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339072"/>
          </a:xfrm>
        </p:spPr>
        <p:txBody>
          <a:bodyPr wrap="square" lIns="91425" tIns="91425" rIns="91425" bIns="91425">
            <a:noAutofit/>
          </a:bodyPr>
          <a:lstStyle/>
          <a:p>
            <a:pPr marL="255651" lvl="0" indent="-255651">
              <a:spcAft>
                <a:spcPct val="0"/>
              </a:spcAft>
              <a:buSzPts val="2400"/>
              <a:tabLst/>
              <a:defRPr/>
            </a:pPr>
            <a:r>
              <a:rPr lang="en-US" sz="2400" kern="1200" dirty="0">
                <a:solidFill>
                  <a:srgbClr val="000000"/>
                </a:solidFill>
                <a:latin typeface="Arial (Body)"/>
                <a:ea typeface="+mn-ea"/>
                <a:cs typeface="+mn-cs"/>
              </a:rPr>
              <a:t>Other surprises</a:t>
            </a:r>
          </a:p>
          <a:p>
            <a:pPr marL="741553" lvl="1" indent="-284353">
              <a:spcAft>
                <a:spcPct val="0"/>
              </a:spcAft>
              <a:buSzPts val="2400"/>
              <a:defRPr/>
            </a:pPr>
            <a:r>
              <a:rPr lang="en-US" sz="2400" kern="1200" dirty="0">
                <a:solidFill>
                  <a:srgbClr val="000000"/>
                </a:solidFill>
                <a:latin typeface="Arial (Body)"/>
                <a:ea typeface="+mn-ea"/>
                <a:cs typeface="+mn-cs"/>
              </a:rPr>
              <a:t>Fast-follower advantages</a:t>
            </a:r>
          </a:p>
          <a:p>
            <a:pPr marL="741553" lvl="1" indent="-284353">
              <a:spcAft>
                <a:spcPct val="0"/>
              </a:spcAft>
              <a:buSzPts val="2400"/>
              <a:defRPr/>
            </a:pPr>
            <a:r>
              <a:rPr lang="en-US" sz="2400" kern="1200" dirty="0">
                <a:solidFill>
                  <a:srgbClr val="000000"/>
                </a:solidFill>
                <a:latin typeface="Arial (Body)"/>
                <a:ea typeface="+mn-ea"/>
                <a:cs typeface="+mn-cs"/>
              </a:rPr>
              <a:t>Start-up costs</a:t>
            </a:r>
          </a:p>
          <a:p>
            <a:pPr marL="741553" lvl="1" indent="-284353">
              <a:spcAft>
                <a:spcPct val="0"/>
              </a:spcAft>
              <a:buSzPts val="2400"/>
              <a:defRPr/>
            </a:pPr>
            <a:r>
              <a:rPr lang="en-US" sz="2400" kern="1200" dirty="0">
                <a:solidFill>
                  <a:srgbClr val="000000"/>
                </a:solidFill>
                <a:latin typeface="Arial (Body)"/>
                <a:ea typeface="+mn-ea"/>
                <a:cs typeface="+mn-cs"/>
              </a:rPr>
              <a:t>Impact of mobile platform</a:t>
            </a:r>
          </a:p>
          <a:p>
            <a:pPr marL="741553" lvl="1" indent="-284353">
              <a:spcAft>
                <a:spcPct val="0"/>
              </a:spcAft>
              <a:buSzPts val="2400"/>
              <a:defRPr/>
            </a:pPr>
            <a:r>
              <a:rPr lang="en-US" sz="2400" kern="1200" dirty="0">
                <a:solidFill>
                  <a:srgbClr val="000000"/>
                </a:solidFill>
                <a:latin typeface="Arial (Body)"/>
                <a:ea typeface="+mn-ea"/>
                <a:cs typeface="+mn-cs"/>
              </a:rPr>
              <a:t>Emergence of on-demand e-commerce</a:t>
            </a:r>
          </a:p>
        </p:txBody>
      </p:sp>
    </p:spTree>
    <p:extLst>
      <p:ext uri="{BB962C8B-B14F-4D97-AF65-F5344CB8AC3E}">
        <p14:creationId xmlns:p14="http://schemas.microsoft.com/office/powerpoint/2010/main" val="2780955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Understanding </a:t>
            </a:r>
            <a:r>
              <a:rPr lang="pt-BR" kern="1200" dirty="0" smtClean="0">
                <a:latin typeface="Times New Roman" panose="02020603050405020304" pitchFamily="18" charset="0"/>
                <a:ea typeface="+mj-ea"/>
                <a:cs typeface="Times New Roman" panose="02020603050405020304" pitchFamily="18" charset="0"/>
              </a:rPr>
              <a:t>E-Commerce</a:t>
            </a:r>
            <a:r>
              <a:rPr lang="en-US" kern="1200" dirty="0" smtClean="0">
                <a:latin typeface="Times New Roman" panose="02020603050405020304" pitchFamily="18" charset="0"/>
                <a:ea typeface="+mj-ea"/>
                <a:cs typeface="Times New Roman" panose="02020603050405020304" pitchFamily="18" charset="0"/>
              </a:rPr>
              <a:t>: Organizing Themes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124176"/>
          </a:xfrm>
        </p:spPr>
        <p:txBody>
          <a:bodyPr wrap="square" lIns="91425" tIns="91425" rIns="91425" bIns="91425">
            <a:noAutofit/>
          </a:bodyPr>
          <a:lstStyle/>
          <a:p>
            <a:pPr marL="255651" lvl="0" indent="-255651">
              <a:spcAft>
                <a:spcPct val="0"/>
              </a:spcAft>
              <a:buSzPts val="2400"/>
              <a:tabLst/>
              <a:defRPr/>
            </a:pPr>
            <a:r>
              <a:rPr lang="en-US" sz="2400" kern="1200" dirty="0" smtClean="0">
                <a:solidFill>
                  <a:srgbClr val="000000"/>
                </a:solidFill>
                <a:latin typeface="Arial (Body)"/>
                <a:ea typeface="+mn-ea"/>
                <a:cs typeface="+mn-cs"/>
              </a:rPr>
              <a:t>Technology:</a:t>
            </a:r>
            <a:endParaRPr lang="en-US" sz="2400" kern="1200" dirty="0">
              <a:solidFill>
                <a:srgbClr val="000000"/>
              </a:solidFill>
              <a:latin typeface="Arial (Body)"/>
              <a:ea typeface="+mn-ea"/>
              <a:cs typeface="+mn-cs"/>
            </a:endParaRPr>
          </a:p>
          <a:p>
            <a:pPr marL="741553" lvl="1" indent="-284353">
              <a:spcAft>
                <a:spcPct val="0"/>
              </a:spcAft>
              <a:buSzPts val="2400"/>
              <a:defRPr/>
            </a:pPr>
            <a:r>
              <a:rPr lang="en-US" sz="2400" kern="1200" dirty="0">
                <a:solidFill>
                  <a:srgbClr val="000000"/>
                </a:solidFill>
                <a:latin typeface="Arial (Body)"/>
                <a:ea typeface="ＭＳ Ｐゴシック" charset="0"/>
                <a:cs typeface="+mn-cs"/>
              </a:rPr>
              <a:t>Development and mastery of digital computing and communications </a:t>
            </a:r>
            <a:r>
              <a:rPr lang="en-US" sz="2400" kern="1200" dirty="0" smtClean="0">
                <a:solidFill>
                  <a:srgbClr val="000000"/>
                </a:solidFill>
                <a:latin typeface="Arial (Body)"/>
                <a:ea typeface="ＭＳ Ｐゴシック" charset="0"/>
                <a:cs typeface="+mn-cs"/>
              </a:rPr>
              <a:t>technology</a:t>
            </a:r>
            <a:endParaRPr lang="en-US" sz="2400" kern="1200" dirty="0">
              <a:solidFill>
                <a:srgbClr val="000000"/>
              </a:solidFill>
              <a:latin typeface="Arial (Body)"/>
              <a:ea typeface="ＭＳ Ｐゴシック" charset="0"/>
              <a:cs typeface="+mn-cs"/>
            </a:endParaRPr>
          </a:p>
          <a:p>
            <a:pPr marL="255651" lvl="0" indent="-255651">
              <a:spcAft>
                <a:spcPct val="0"/>
              </a:spcAft>
              <a:buSzPts val="2400"/>
              <a:tabLst/>
              <a:defRPr/>
            </a:pPr>
            <a:r>
              <a:rPr lang="en-US" sz="2400" kern="1200" dirty="0" smtClean="0">
                <a:solidFill>
                  <a:srgbClr val="000000"/>
                </a:solidFill>
                <a:latin typeface="Arial (Body)"/>
                <a:ea typeface="+mn-ea"/>
                <a:cs typeface="+mn-cs"/>
              </a:rPr>
              <a:t>Business:</a:t>
            </a:r>
            <a:endParaRPr lang="en-US" sz="2400" kern="1200" dirty="0">
              <a:solidFill>
                <a:srgbClr val="000000"/>
              </a:solidFill>
              <a:latin typeface="Arial (Body)"/>
              <a:ea typeface="+mn-ea"/>
              <a:cs typeface="+mn-cs"/>
            </a:endParaRPr>
          </a:p>
          <a:p>
            <a:pPr marL="741553" lvl="1" indent="-284353">
              <a:spcAft>
                <a:spcPct val="0"/>
              </a:spcAft>
              <a:buSzPts val="2400"/>
              <a:defRPr/>
            </a:pPr>
            <a:r>
              <a:rPr lang="en-US" sz="2400" kern="1200" dirty="0">
                <a:solidFill>
                  <a:srgbClr val="000000"/>
                </a:solidFill>
                <a:latin typeface="Arial (Body)"/>
                <a:ea typeface="ＭＳ Ｐゴシック" charset="0"/>
                <a:cs typeface="+mn-cs"/>
              </a:rPr>
              <a:t>New technologies present businesses with new ways of organizing production and transacting business</a:t>
            </a:r>
          </a:p>
          <a:p>
            <a:pPr marL="255651" lvl="0" indent="-255651">
              <a:spcAft>
                <a:spcPct val="0"/>
              </a:spcAft>
              <a:buSzPts val="2400"/>
              <a:tabLst/>
              <a:defRPr/>
            </a:pPr>
            <a:r>
              <a:rPr lang="en-US" sz="2400" kern="1200" dirty="0" smtClean="0">
                <a:solidFill>
                  <a:srgbClr val="000000"/>
                </a:solidFill>
                <a:latin typeface="Arial (Body)"/>
                <a:ea typeface="+mn-ea"/>
                <a:cs typeface="+mn-cs"/>
              </a:rPr>
              <a:t>Society:</a:t>
            </a:r>
            <a:endParaRPr lang="en-US" sz="2400" kern="1200" dirty="0">
              <a:solidFill>
                <a:srgbClr val="000000"/>
              </a:solidFill>
              <a:latin typeface="Arial (Body)"/>
              <a:ea typeface="+mn-ea"/>
              <a:cs typeface="+mn-cs"/>
            </a:endParaRPr>
          </a:p>
          <a:p>
            <a:pPr marL="741553" lvl="1" indent="-284353">
              <a:spcAft>
                <a:spcPct val="0"/>
              </a:spcAft>
              <a:buSzPts val="2400"/>
              <a:defRPr/>
            </a:pPr>
            <a:r>
              <a:rPr lang="en-US" sz="2400" kern="1200" dirty="0">
                <a:solidFill>
                  <a:srgbClr val="000000"/>
                </a:solidFill>
                <a:latin typeface="Arial (Body)"/>
                <a:ea typeface="ＭＳ Ｐゴシック" charset="0"/>
                <a:cs typeface="+mn-cs"/>
              </a:rPr>
              <a:t>Intellectual property, individual privacy, public welfare policy</a:t>
            </a:r>
          </a:p>
        </p:txBody>
      </p:sp>
    </p:spTree>
    <p:extLst>
      <p:ext uri="{BB962C8B-B14F-4D97-AF65-F5344CB8AC3E}">
        <p14:creationId xmlns:p14="http://schemas.microsoft.com/office/powerpoint/2010/main" val="30317831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tIns="91425" anchor="b">
            <a:noAutofit/>
          </a:bodyPr>
          <a:lstStyle/>
          <a:p>
            <a:pPr lvl="0">
              <a:spcBef>
                <a:spcPct val="0"/>
              </a:spcBef>
              <a:buClrTx/>
            </a:pPr>
            <a:r>
              <a:rPr lang="en-IN" kern="1200" dirty="0">
                <a:latin typeface="Times New Roman" panose="02020603050405020304" pitchFamily="18" charset="0"/>
                <a:ea typeface="+mj-ea"/>
                <a:cs typeface="Times New Roman" panose="02020603050405020304" pitchFamily="18" charset="0"/>
              </a:rPr>
              <a:t>Figure </a:t>
            </a:r>
            <a:r>
              <a:rPr lang="en-IN" kern="1200" dirty="0" smtClean="0">
                <a:latin typeface="Times New Roman" panose="02020603050405020304" pitchFamily="18" charset="0"/>
                <a:ea typeface="+mj-ea"/>
                <a:cs typeface="Times New Roman" panose="02020603050405020304" pitchFamily="18" charset="0"/>
              </a:rPr>
              <a:t>1.11 </a:t>
            </a:r>
            <a:r>
              <a:rPr lang="en-IN" kern="1200" dirty="0">
                <a:latin typeface="Times New Roman" panose="02020603050405020304" pitchFamily="18" charset="0"/>
                <a:ea typeface="+mj-ea"/>
                <a:cs typeface="Times New Roman" panose="02020603050405020304" pitchFamily="18" charset="0"/>
              </a:rPr>
              <a:t>The Internet and the Evolution of Corporate Computing</a:t>
            </a:r>
            <a:endParaRPr lang="en-US" kern="1200" dirty="0">
              <a:latin typeface="Times New Roman" panose="02020603050405020304" pitchFamily="18" charset="0"/>
              <a:ea typeface="+mj-ea"/>
              <a:cs typeface="Times New Roman" panose="02020603050405020304" pitchFamily="18" charset="0"/>
            </a:endParaRPr>
          </a:p>
        </p:txBody>
      </p:sp>
      <p:pic>
        <p:nvPicPr>
          <p:cNvPr id="3" name="Picture 2" descr="A figure illustrates the major stages in the development of corporate computing and the role of the Internet in this evolution. There are two columns. One column contains each category of computer technology and the years in use. The other contains business application. The information is as follows. Mainframe computers were in use from 19 50 to 19 75, and were used for transaction automation, payroll, and account receivable. Minicomputers were in use from 19 70 to 19 75, and were used for business function automation, marketing, human resources, and design. Personal computers have been used since 19 80 to the present, and are used for desktop automation, word processing, spreadsheets, and databases. Local area networks client and server computing have been used since 19 80 to the present, and are used for workgroup automation, document sharing, project management, messaging, and email. Enterprise-wide computing has been in use since 19 90 to the present, and are used for enterprise-wide automation, resource planning systems, integrated finance manufacturing systems, and human resource planning. Internet and web mobile platform cloud computing has been in use since 19 95 to the present, and is used for industrial system automation, supply chain management, customer relationship management, channel management systems, and web and cloud servic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6881" y="1511213"/>
            <a:ext cx="4431622" cy="4736333"/>
          </a:xfrm>
          <a:prstGeom prst="rect">
            <a:avLst/>
          </a:prstGeom>
        </p:spPr>
      </p:pic>
    </p:spTree>
    <p:extLst>
      <p:ext uri="{BB962C8B-B14F-4D97-AF65-F5344CB8AC3E}">
        <p14:creationId xmlns:p14="http://schemas.microsoft.com/office/powerpoint/2010/main" val="41849196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Insight on Society: Facebook and the Age of Privacy</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816399"/>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Class discussion:</a:t>
            </a:r>
          </a:p>
          <a:p>
            <a:pPr marL="741553" lvl="1" indent="-284353">
              <a:spcAft>
                <a:spcPct val="0"/>
              </a:spcAft>
              <a:buSzPts val="2400"/>
            </a:pPr>
            <a:r>
              <a:rPr lang="en-US" altLang="en-US" sz="2400" kern="1200" dirty="0">
                <a:solidFill>
                  <a:srgbClr val="000000"/>
                </a:solidFill>
                <a:latin typeface="Arial (Body)"/>
                <a:ea typeface="+mn-ea"/>
                <a:cs typeface="+mn-cs"/>
              </a:rPr>
              <a:t>Why are social networks interested in collecting user information?</a:t>
            </a:r>
          </a:p>
          <a:p>
            <a:pPr marL="741553" lvl="1" indent="-284353">
              <a:spcAft>
                <a:spcPct val="0"/>
              </a:spcAft>
              <a:buSzPts val="2400"/>
            </a:pPr>
            <a:r>
              <a:rPr lang="en-US" altLang="en-US" sz="2400" kern="1200" dirty="0">
                <a:solidFill>
                  <a:srgbClr val="000000"/>
                </a:solidFill>
                <a:latin typeface="Arial (Body)"/>
                <a:ea typeface="+mn-ea"/>
                <a:cs typeface="+mn-cs"/>
              </a:rPr>
              <a:t>What types of privacy invasion are described in the case? Which is the most privacy-invading, and why?</a:t>
            </a:r>
          </a:p>
          <a:p>
            <a:pPr marL="741553" lvl="1" indent="-284353">
              <a:spcAft>
                <a:spcPct val="0"/>
              </a:spcAft>
              <a:buSzPts val="2400"/>
            </a:pPr>
            <a:r>
              <a:rPr lang="en-US" altLang="en-US" sz="2400" kern="1200" dirty="0">
                <a:solidFill>
                  <a:srgbClr val="000000"/>
                </a:solidFill>
                <a:latin typeface="Arial (Body)"/>
                <a:ea typeface="+mn-ea"/>
                <a:cs typeface="+mn-cs"/>
              </a:rPr>
              <a:t>Is e-commerce any different than traditional markets with respect to privacy? Don’</a:t>
            </a:r>
            <a:r>
              <a:rPr lang="en-US" altLang="ja-JP" sz="2400" kern="1200" dirty="0">
                <a:solidFill>
                  <a:srgbClr val="000000"/>
                </a:solidFill>
                <a:latin typeface="Arial (Body)"/>
                <a:cs typeface="+mn-cs"/>
              </a:rPr>
              <a:t>t merchants always want to know their customer?</a:t>
            </a:r>
          </a:p>
          <a:p>
            <a:pPr marL="741553" lvl="1" indent="-284353">
              <a:spcAft>
                <a:spcPct val="0"/>
              </a:spcAft>
              <a:buSzPts val="2400"/>
            </a:pPr>
            <a:r>
              <a:rPr lang="en-US" altLang="en-US" sz="2400" kern="1200" dirty="0">
                <a:solidFill>
                  <a:srgbClr val="000000"/>
                </a:solidFill>
                <a:latin typeface="Arial (Body)"/>
                <a:ea typeface="+mn-ea"/>
                <a:cs typeface="+mn-cs"/>
              </a:rPr>
              <a:t>How do you protect your privacy on the Web</a:t>
            </a:r>
            <a:r>
              <a:rPr lang="en-US" altLang="en-US" sz="2400" kern="1200" dirty="0" smtClean="0">
                <a:solidFill>
                  <a:srgbClr val="000000"/>
                </a:solidFill>
                <a:latin typeface="Arial (Body)"/>
                <a:ea typeface="+mn-ea"/>
                <a:cs typeface="+mn-cs"/>
              </a:rPr>
              <a:t>?</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7354611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Academic Disciplines Concerned with Technology</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746876"/>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Technical</a:t>
            </a:r>
          </a:p>
          <a:p>
            <a:pPr marL="741553" lvl="1" indent="-284353">
              <a:spcAft>
                <a:spcPct val="0"/>
              </a:spcAft>
              <a:buSzPts val="2400"/>
            </a:pPr>
            <a:r>
              <a:rPr lang="en-US" sz="2400" kern="1200" dirty="0">
                <a:solidFill>
                  <a:srgbClr val="000000"/>
                </a:solidFill>
                <a:latin typeface="Arial (Body)"/>
                <a:ea typeface="+mn-ea"/>
                <a:cs typeface="+mn-cs"/>
              </a:rPr>
              <a:t>Computer science, management science, information systems</a:t>
            </a:r>
          </a:p>
          <a:p>
            <a:pPr marL="255651" lvl="0" indent="-255651">
              <a:spcAft>
                <a:spcPct val="0"/>
              </a:spcAft>
              <a:buSzPts val="2400"/>
              <a:tabLst/>
            </a:pPr>
            <a:r>
              <a:rPr lang="en-US" sz="2400" kern="1200" dirty="0">
                <a:solidFill>
                  <a:srgbClr val="000000"/>
                </a:solidFill>
                <a:latin typeface="Arial (Body)"/>
                <a:ea typeface="+mn-ea"/>
                <a:cs typeface="+mn-cs"/>
              </a:rPr>
              <a:t>Behavioral</a:t>
            </a:r>
          </a:p>
          <a:p>
            <a:pPr marL="741553" lvl="1" indent="-284353">
              <a:spcAft>
                <a:spcPct val="0"/>
              </a:spcAft>
              <a:buSzPts val="2400"/>
            </a:pPr>
            <a:r>
              <a:rPr lang="en-US" sz="2400" kern="1200" dirty="0">
                <a:solidFill>
                  <a:srgbClr val="000000"/>
                </a:solidFill>
                <a:latin typeface="Arial (Body)"/>
                <a:ea typeface="+mn-ea"/>
                <a:cs typeface="+mn-cs"/>
              </a:rPr>
              <a:t>Information systems research, economics, marketing, management, finance/accounting, sociology</a:t>
            </a:r>
          </a:p>
        </p:txBody>
      </p:sp>
    </p:spTree>
    <p:extLst>
      <p:ext uri="{BB962C8B-B14F-4D97-AF65-F5344CB8AC3E}">
        <p14:creationId xmlns:p14="http://schemas.microsoft.com/office/powerpoint/2010/main" val="42830975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Careers in </a:t>
            </a:r>
            <a:r>
              <a:rPr lang="pt-BR" kern="1200" dirty="0" smtClean="0">
                <a:latin typeface="Times New Roman" panose="02020603050405020304" pitchFamily="18" charset="0"/>
                <a:ea typeface="+mj-ea"/>
                <a:cs typeface="Times New Roman" panose="02020603050405020304" pitchFamily="18" charset="0"/>
              </a:rPr>
              <a:t>E-Commerce</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608376"/>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Position: Category specialist in </a:t>
            </a:r>
            <a:r>
              <a:rPr lang="pt-BR" sz="2400" kern="1200" dirty="0" smtClean="0">
                <a:solidFill>
                  <a:srgbClr val="000000"/>
                </a:solidFill>
                <a:latin typeface="Arial (Body)"/>
                <a:ea typeface="+mn-ea"/>
                <a:cs typeface="+mn-cs"/>
              </a:rPr>
              <a:t>E-commerce </a:t>
            </a:r>
            <a:r>
              <a:rPr lang="en-US" sz="2400" kern="1200" dirty="0" smtClean="0">
                <a:solidFill>
                  <a:srgbClr val="000000"/>
                </a:solidFill>
                <a:latin typeface="Arial (Body)"/>
                <a:ea typeface="+mn-ea"/>
                <a:cs typeface="+mn-cs"/>
              </a:rPr>
              <a:t>Retail </a:t>
            </a:r>
            <a:r>
              <a:rPr lang="en-US" sz="2400" kern="1200" dirty="0">
                <a:solidFill>
                  <a:srgbClr val="000000"/>
                </a:solidFill>
                <a:latin typeface="Arial (Body)"/>
                <a:ea typeface="+mn-ea"/>
                <a:cs typeface="+mn-cs"/>
              </a:rPr>
              <a:t>Program</a:t>
            </a:r>
          </a:p>
          <a:p>
            <a:pPr marL="255651" lvl="0" indent="-255651">
              <a:spcAft>
                <a:spcPct val="0"/>
              </a:spcAft>
              <a:buSzPts val="2400"/>
              <a:tabLst/>
            </a:pPr>
            <a:r>
              <a:rPr lang="en-US" sz="2400" kern="1200" dirty="0">
                <a:solidFill>
                  <a:srgbClr val="000000"/>
                </a:solidFill>
                <a:latin typeface="Arial (Body)"/>
                <a:ea typeface="+mn-ea"/>
                <a:cs typeface="+mn-cs"/>
              </a:rPr>
              <a:t>Qualification/Skills</a:t>
            </a:r>
          </a:p>
          <a:p>
            <a:pPr marL="255651" lvl="0" indent="-255651">
              <a:spcAft>
                <a:spcPct val="0"/>
              </a:spcAft>
              <a:buSzPts val="2400"/>
              <a:tabLst/>
            </a:pPr>
            <a:r>
              <a:rPr lang="en-US" sz="2400" kern="1200" dirty="0">
                <a:solidFill>
                  <a:srgbClr val="000000"/>
                </a:solidFill>
                <a:latin typeface="Arial (Body)"/>
                <a:ea typeface="+mn-ea"/>
                <a:cs typeface="+mn-cs"/>
              </a:rPr>
              <a:t>Preparing for the Interview</a:t>
            </a:r>
          </a:p>
          <a:p>
            <a:pPr marL="255651" lvl="0" indent="-255651">
              <a:spcAft>
                <a:spcPct val="0"/>
              </a:spcAft>
              <a:buSzPts val="2400"/>
              <a:tabLst/>
            </a:pPr>
            <a:r>
              <a:rPr lang="en-US" sz="2400" kern="1200" dirty="0">
                <a:solidFill>
                  <a:srgbClr val="000000"/>
                </a:solidFill>
                <a:latin typeface="Arial (Body)"/>
                <a:ea typeface="+mn-ea"/>
                <a:cs typeface="+mn-cs"/>
              </a:rPr>
              <a:t>Possible Interview Questions</a:t>
            </a:r>
          </a:p>
        </p:txBody>
      </p:sp>
    </p:spTree>
    <p:extLst>
      <p:ext uri="{BB962C8B-B14F-4D97-AF65-F5344CB8AC3E}">
        <p14:creationId xmlns:p14="http://schemas.microsoft.com/office/powerpoint/2010/main" val="32246228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tIns="91425">
            <a:noAutofit/>
          </a:bodyPr>
          <a:lstStyle/>
          <a:p>
            <a:r>
              <a:rPr lang="en-US" dirty="0" smtClean="0">
                <a:latin typeface="Times New Roman" panose="02020603050405020304" pitchFamily="18" charset="0"/>
              </a:rPr>
              <a:t>Copyright</a:t>
            </a:r>
            <a:endParaRPr lang="en-US" sz="2000" b="0" dirty="0">
              <a:latin typeface="Times New Roman" panose="02020603050405020304" pitchFamily="18" charset="0"/>
            </a:endParaRP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3"/>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9643619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a:latin typeface="Times New Roman" panose="02020603050405020304" pitchFamily="18" charset="0"/>
                <a:ea typeface="+mj-ea"/>
                <a:cs typeface="Times New Roman" panose="02020603050405020304" pitchFamily="18" charset="0"/>
              </a:rPr>
              <a:t>Uber: The New Face of </a:t>
            </a:r>
            <a:r>
              <a:rPr lang="en-IN" kern="1200" dirty="0" smtClean="0">
                <a:latin typeface="Times New Roman" panose="02020603050405020304" pitchFamily="18" charset="0"/>
                <a:ea typeface="+mj-ea"/>
                <a:cs typeface="Times New Roman" panose="02020603050405020304" pitchFamily="18" charset="0"/>
              </a:rPr>
              <a:t>E-Commerce?</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370123"/>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Class Discussion</a:t>
            </a:r>
          </a:p>
          <a:p>
            <a:pPr marL="741553" lvl="1" indent="-284353">
              <a:spcAft>
                <a:spcPct val="0"/>
              </a:spcAft>
              <a:buSzPts val="2400"/>
            </a:pPr>
            <a:r>
              <a:rPr lang="en-US" sz="2400" kern="1200" dirty="0">
                <a:solidFill>
                  <a:srgbClr val="000000"/>
                </a:solidFill>
                <a:latin typeface="Arial (Body)"/>
                <a:ea typeface="+mn-ea"/>
                <a:cs typeface="+mn-cs"/>
              </a:rPr>
              <a:t>Have you used Uber or any other on-demand service </a:t>
            </a:r>
            <a:r>
              <a:rPr lang="en-US" sz="2400" kern="1200" dirty="0" smtClean="0">
                <a:solidFill>
                  <a:srgbClr val="000000"/>
                </a:solidFill>
                <a:latin typeface="Arial (Body)"/>
                <a:ea typeface="+mn-ea"/>
                <a:cs typeface="+mn-cs"/>
              </a:rPr>
              <a:t>companies?</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What is the appeal of these companies for users and providers?</a:t>
            </a:r>
          </a:p>
          <a:p>
            <a:pPr marL="741553" lvl="1" indent="-284353">
              <a:spcAft>
                <a:spcPct val="0"/>
              </a:spcAft>
              <a:buSzPts val="2400"/>
            </a:pPr>
            <a:r>
              <a:rPr lang="en-US" sz="2400" kern="1200" dirty="0">
                <a:solidFill>
                  <a:srgbClr val="000000"/>
                </a:solidFill>
                <a:latin typeface="Arial (Body)"/>
                <a:ea typeface="+mn-ea"/>
                <a:cs typeface="+mn-cs"/>
              </a:rPr>
              <a:t>Are there any negative consequences to the increased use of on-demand services like Uber and Airbnb?</a:t>
            </a:r>
          </a:p>
        </p:txBody>
      </p:sp>
    </p:spTree>
    <p:extLst>
      <p:ext uri="{BB962C8B-B14F-4D97-AF65-F5344CB8AC3E}">
        <p14:creationId xmlns:p14="http://schemas.microsoft.com/office/powerpoint/2010/main" val="23379550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The First Thirty Seconds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First 20 years of e-commerce</a:t>
            </a:r>
          </a:p>
          <a:p>
            <a:pPr marL="741553" lvl="1" indent="-284353">
              <a:spcAft>
                <a:spcPct val="0"/>
              </a:spcAft>
              <a:buSzPts val="2400"/>
            </a:pPr>
            <a:r>
              <a:rPr lang="en-US" sz="2400" kern="1200" dirty="0">
                <a:solidFill>
                  <a:srgbClr val="000000"/>
                </a:solidFill>
                <a:latin typeface="Arial (Body)"/>
                <a:ea typeface="+mn-ea"/>
                <a:cs typeface="+mn-cs"/>
              </a:rPr>
              <a:t>Just the beginning</a:t>
            </a:r>
          </a:p>
          <a:p>
            <a:pPr marL="741553" lvl="1" indent="-284353">
              <a:spcAft>
                <a:spcPct val="0"/>
              </a:spcAft>
              <a:buSzPts val="2400"/>
            </a:pPr>
            <a:r>
              <a:rPr lang="en-US" sz="2400" kern="1200" dirty="0">
                <a:solidFill>
                  <a:srgbClr val="000000"/>
                </a:solidFill>
                <a:latin typeface="Arial (Body)"/>
                <a:ea typeface="+mn-ea"/>
                <a:cs typeface="+mn-cs"/>
              </a:rPr>
              <a:t>Rapid growth and change</a:t>
            </a:r>
          </a:p>
          <a:p>
            <a:pPr marL="255651" lvl="0" indent="-255651">
              <a:spcAft>
                <a:spcPct val="0"/>
              </a:spcAft>
              <a:buSzPts val="2400"/>
              <a:tabLst/>
            </a:pPr>
            <a:r>
              <a:rPr lang="en-US" sz="2400" kern="1200" dirty="0">
                <a:solidFill>
                  <a:srgbClr val="000000"/>
                </a:solidFill>
                <a:latin typeface="Arial (Body)"/>
                <a:ea typeface="+mn-ea"/>
                <a:cs typeface="+mn-cs"/>
              </a:rPr>
              <a:t>Technologies evolve at exponential rates</a:t>
            </a:r>
          </a:p>
          <a:p>
            <a:pPr marL="741553" lvl="1" indent="-284353">
              <a:spcAft>
                <a:spcPct val="0"/>
              </a:spcAft>
              <a:buSzPts val="2400"/>
            </a:pPr>
            <a:r>
              <a:rPr lang="en-US" sz="2400" kern="1200" dirty="0">
                <a:solidFill>
                  <a:srgbClr val="000000"/>
                </a:solidFill>
                <a:latin typeface="Arial (Body)"/>
                <a:ea typeface="+mn-ea"/>
                <a:cs typeface="+mn-cs"/>
              </a:rPr>
              <a:t>Disruptive business change</a:t>
            </a:r>
          </a:p>
          <a:p>
            <a:pPr marL="741553" lvl="1" indent="-284353">
              <a:spcAft>
                <a:spcPct val="0"/>
              </a:spcAft>
              <a:buSzPts val="2400"/>
            </a:pPr>
            <a:r>
              <a:rPr lang="en-US" sz="2400" kern="1200" dirty="0">
                <a:solidFill>
                  <a:srgbClr val="000000"/>
                </a:solidFill>
                <a:latin typeface="Arial (Body)"/>
                <a:ea typeface="+mn-ea"/>
                <a:cs typeface="+mn-cs"/>
              </a:rPr>
              <a:t>New opportunities</a:t>
            </a:r>
          </a:p>
          <a:p>
            <a:pPr marL="255651" lvl="0" indent="-255651">
              <a:spcAft>
                <a:spcPct val="0"/>
              </a:spcAft>
              <a:buSzPts val="2400"/>
              <a:tabLst/>
            </a:pPr>
            <a:r>
              <a:rPr lang="en-US" sz="2400" kern="1200" dirty="0">
                <a:solidFill>
                  <a:srgbClr val="000000"/>
                </a:solidFill>
                <a:latin typeface="Arial (Body)"/>
                <a:ea typeface="+mn-ea"/>
                <a:cs typeface="+mn-cs"/>
              </a:rPr>
              <a:t>Why study e-commerce</a:t>
            </a:r>
          </a:p>
          <a:p>
            <a:pPr marL="741553" lvl="1" indent="-284353">
              <a:spcAft>
                <a:spcPct val="0"/>
              </a:spcAft>
              <a:buSzPts val="2400"/>
            </a:pPr>
            <a:r>
              <a:rPr lang="en-US" sz="2400" kern="1200" dirty="0">
                <a:solidFill>
                  <a:srgbClr val="000000"/>
                </a:solidFill>
                <a:latin typeface="Arial (Body)"/>
                <a:ea typeface="+mn-ea"/>
                <a:cs typeface="+mn-cs"/>
              </a:rPr>
              <a:t>Understand opportunities and risks</a:t>
            </a:r>
          </a:p>
          <a:p>
            <a:pPr marL="741553" lvl="1" indent="-284353">
              <a:spcAft>
                <a:spcPct val="0"/>
              </a:spcAft>
              <a:buSzPts val="2400"/>
            </a:pPr>
            <a:r>
              <a:rPr lang="en-US" sz="2400" kern="1200" dirty="0">
                <a:solidFill>
                  <a:srgbClr val="000000"/>
                </a:solidFill>
                <a:latin typeface="Arial (Body)"/>
                <a:ea typeface="+mn-ea"/>
                <a:cs typeface="+mn-cs"/>
              </a:rPr>
              <a:t>Analyze e-commerce ideas, models, issues</a:t>
            </a:r>
          </a:p>
        </p:txBody>
      </p:sp>
    </p:spTree>
    <p:extLst>
      <p:ext uri="{BB962C8B-B14F-4D97-AF65-F5344CB8AC3E}">
        <p14:creationId xmlns:p14="http://schemas.microsoft.com/office/powerpoint/2010/main" val="38681534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Introduction to </a:t>
            </a:r>
            <a:r>
              <a:rPr lang="pt-BR" kern="1200" dirty="0" smtClean="0">
                <a:latin typeface="Times New Roman" panose="02020603050405020304" pitchFamily="18" charset="0"/>
                <a:ea typeface="+mj-ea"/>
                <a:cs typeface="Times New Roman" panose="02020603050405020304" pitchFamily="18" charset="0"/>
              </a:rPr>
              <a:t>E</a:t>
            </a:r>
            <a:r>
              <a:rPr lang="pt-BR" sz="100" kern="1200" dirty="0" smtClean="0">
                <a:latin typeface="Times New Roman" panose="02020603050405020304" pitchFamily="18" charset="0"/>
                <a:ea typeface="+mj-ea"/>
                <a:cs typeface="Times New Roman" panose="02020603050405020304" pitchFamily="18" charset="0"/>
              </a:rPr>
              <a:t> </a:t>
            </a:r>
            <a:r>
              <a:rPr lang="pt-BR" kern="1200" dirty="0" smtClean="0">
                <a:latin typeface="Times New Roman" panose="02020603050405020304" pitchFamily="18" charset="0"/>
                <a:ea typeface="+mj-ea"/>
                <a:cs typeface="Times New Roman" panose="02020603050405020304" pitchFamily="18" charset="0"/>
              </a:rPr>
              <a:t>-</a:t>
            </a:r>
            <a:r>
              <a:rPr lang="pt-BR" sz="100" kern="1200" dirty="0" smtClean="0">
                <a:latin typeface="Times New Roman" panose="02020603050405020304" pitchFamily="18" charset="0"/>
                <a:ea typeface="+mj-ea"/>
                <a:cs typeface="Times New Roman" panose="02020603050405020304" pitchFamily="18" charset="0"/>
              </a:rPr>
              <a:t> </a:t>
            </a:r>
            <a:r>
              <a:rPr lang="pt-BR" kern="1200" dirty="0" smtClean="0">
                <a:latin typeface="Times New Roman" panose="02020603050405020304" pitchFamily="18" charset="0"/>
                <a:ea typeface="+mj-ea"/>
                <a:cs typeface="Times New Roman" panose="02020603050405020304" pitchFamily="18" charset="0"/>
              </a:rPr>
              <a:t>c</a:t>
            </a:r>
            <a:r>
              <a:rPr lang="pt-BR" sz="100" kern="1200" dirty="0" smtClean="0">
                <a:latin typeface="Times New Roman" panose="02020603050405020304" pitchFamily="18" charset="0"/>
                <a:ea typeface="+mj-ea"/>
                <a:cs typeface="Times New Roman" panose="02020603050405020304" pitchFamily="18" charset="0"/>
              </a:rPr>
              <a:t> </a:t>
            </a:r>
            <a:r>
              <a:rPr lang="pt-BR" kern="1200" dirty="0" smtClean="0">
                <a:latin typeface="Times New Roman" panose="02020603050405020304" pitchFamily="18" charset="0"/>
                <a:ea typeface="+mj-ea"/>
                <a:cs typeface="Times New Roman" panose="02020603050405020304" pitchFamily="18" charset="0"/>
              </a:rPr>
              <a:t>o</a:t>
            </a:r>
            <a:r>
              <a:rPr lang="pt-BR" sz="100" kern="1200" dirty="0" smtClean="0">
                <a:latin typeface="Times New Roman" panose="02020603050405020304" pitchFamily="18" charset="0"/>
                <a:ea typeface="+mj-ea"/>
                <a:cs typeface="Times New Roman" panose="02020603050405020304" pitchFamily="18" charset="0"/>
              </a:rPr>
              <a:t> </a:t>
            </a:r>
            <a:r>
              <a:rPr lang="pt-BR" kern="1200" dirty="0" smtClean="0">
                <a:latin typeface="Times New Roman" panose="02020603050405020304" pitchFamily="18" charset="0"/>
                <a:ea typeface="+mj-ea"/>
                <a:cs typeface="Times New Roman" panose="02020603050405020304" pitchFamily="18" charset="0"/>
              </a:rPr>
              <a:t>m</a:t>
            </a:r>
            <a:r>
              <a:rPr lang="pt-BR" sz="100" kern="1200" dirty="0" smtClean="0">
                <a:latin typeface="Times New Roman" panose="02020603050405020304" pitchFamily="18" charset="0"/>
                <a:ea typeface="+mj-ea"/>
                <a:cs typeface="Times New Roman" panose="02020603050405020304" pitchFamily="18" charset="0"/>
              </a:rPr>
              <a:t> </a:t>
            </a:r>
            <a:r>
              <a:rPr lang="pt-BR" kern="1200" dirty="0" smtClean="0">
                <a:latin typeface="Times New Roman" panose="02020603050405020304" pitchFamily="18" charset="0"/>
                <a:ea typeface="+mj-ea"/>
                <a:cs typeface="Times New Roman" panose="02020603050405020304" pitchFamily="18" charset="0"/>
              </a:rPr>
              <a:t>m</a:t>
            </a:r>
            <a:r>
              <a:rPr lang="pt-BR" sz="100" kern="1200" dirty="0" smtClean="0">
                <a:latin typeface="Times New Roman" panose="02020603050405020304" pitchFamily="18" charset="0"/>
                <a:ea typeface="+mj-ea"/>
                <a:cs typeface="Times New Roman" panose="02020603050405020304" pitchFamily="18" charset="0"/>
              </a:rPr>
              <a:t> </a:t>
            </a:r>
            <a:r>
              <a:rPr lang="pt-BR" kern="1200" dirty="0" smtClean="0">
                <a:latin typeface="Times New Roman" panose="02020603050405020304" pitchFamily="18" charset="0"/>
                <a:ea typeface="+mj-ea"/>
                <a:cs typeface="Times New Roman" panose="02020603050405020304" pitchFamily="18" charset="0"/>
              </a:rPr>
              <a:t>e</a:t>
            </a:r>
            <a:r>
              <a:rPr lang="pt-BR" sz="100" kern="1200" dirty="0" smtClean="0">
                <a:latin typeface="Times New Roman" panose="02020603050405020304" pitchFamily="18" charset="0"/>
                <a:ea typeface="+mj-ea"/>
                <a:cs typeface="Times New Roman" panose="02020603050405020304" pitchFamily="18" charset="0"/>
              </a:rPr>
              <a:t> </a:t>
            </a:r>
            <a:r>
              <a:rPr lang="pt-BR" kern="1200" dirty="0" smtClean="0">
                <a:latin typeface="Times New Roman" panose="02020603050405020304" pitchFamily="18" charset="0"/>
                <a:ea typeface="+mj-ea"/>
                <a:cs typeface="Times New Roman" panose="02020603050405020304" pitchFamily="18" charset="0"/>
              </a:rPr>
              <a:t>r</a:t>
            </a:r>
            <a:r>
              <a:rPr lang="pt-BR" sz="100" kern="1200" dirty="0" smtClean="0">
                <a:latin typeface="Times New Roman" panose="02020603050405020304" pitchFamily="18" charset="0"/>
                <a:ea typeface="+mj-ea"/>
                <a:cs typeface="Times New Roman" panose="02020603050405020304" pitchFamily="18" charset="0"/>
              </a:rPr>
              <a:t> </a:t>
            </a:r>
            <a:r>
              <a:rPr lang="pt-BR" kern="1200" dirty="0" smtClean="0">
                <a:latin typeface="Times New Roman" panose="02020603050405020304" pitchFamily="18" charset="0"/>
                <a:ea typeface="+mj-ea"/>
                <a:cs typeface="Times New Roman" panose="02020603050405020304" pitchFamily="18" charset="0"/>
              </a:rPr>
              <a:t>c</a:t>
            </a:r>
            <a:r>
              <a:rPr lang="pt-BR" sz="100" kern="1200" dirty="0" smtClean="0">
                <a:latin typeface="Times New Roman" panose="02020603050405020304" pitchFamily="18" charset="0"/>
                <a:ea typeface="+mj-ea"/>
                <a:cs typeface="Times New Roman" panose="02020603050405020304" pitchFamily="18" charset="0"/>
              </a:rPr>
              <a:t> </a:t>
            </a:r>
            <a:r>
              <a:rPr lang="pt-BR" kern="1200" dirty="0" smtClean="0">
                <a:latin typeface="Times New Roman" panose="02020603050405020304" pitchFamily="18" charset="0"/>
                <a:ea typeface="+mj-ea"/>
                <a:cs typeface="Times New Roman" panose="02020603050405020304" pitchFamily="18" charset="0"/>
              </a:rPr>
              <a:t>e</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377544"/>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Use of Internet to transact business</a:t>
            </a:r>
          </a:p>
          <a:p>
            <a:pPr marL="741553" lvl="1" indent="-284353">
              <a:spcAft>
                <a:spcPct val="0"/>
              </a:spcAft>
              <a:buSzPts val="2400"/>
            </a:pPr>
            <a:r>
              <a:rPr lang="en-US" sz="2400" kern="1200" dirty="0">
                <a:solidFill>
                  <a:srgbClr val="000000"/>
                </a:solidFill>
                <a:latin typeface="Arial (Body)"/>
                <a:ea typeface="+mn-ea"/>
                <a:cs typeface="+mn-cs"/>
              </a:rPr>
              <a:t>Includes Web, mobile browsers and apps</a:t>
            </a:r>
          </a:p>
          <a:p>
            <a:pPr marL="255651" lvl="0" indent="-255651">
              <a:spcAft>
                <a:spcPct val="0"/>
              </a:spcAft>
              <a:buSzPts val="2400"/>
              <a:tabLst/>
            </a:pPr>
            <a:r>
              <a:rPr lang="en-US" sz="2400" kern="1200" dirty="0">
                <a:solidFill>
                  <a:srgbClr val="000000"/>
                </a:solidFill>
                <a:latin typeface="Arial (Body)"/>
                <a:ea typeface="+mn-ea"/>
                <a:cs typeface="+mn-cs"/>
              </a:rPr>
              <a:t>More formally:</a:t>
            </a:r>
          </a:p>
          <a:p>
            <a:pPr marL="741553" lvl="1" indent="-284353">
              <a:spcAft>
                <a:spcPct val="0"/>
              </a:spcAft>
              <a:buSzPts val="2400"/>
            </a:pPr>
            <a:r>
              <a:rPr lang="en-US" sz="2400" kern="1200" dirty="0">
                <a:solidFill>
                  <a:srgbClr val="000000"/>
                </a:solidFill>
                <a:latin typeface="Arial (Body)"/>
                <a:ea typeface="+mn-ea"/>
                <a:cs typeface="+mn-cs"/>
              </a:rPr>
              <a:t>Digitally enabled commercial transactions between and among organizations and individuals</a:t>
            </a:r>
          </a:p>
        </p:txBody>
      </p:sp>
    </p:spTree>
    <p:extLst>
      <p:ext uri="{BB962C8B-B14F-4D97-AF65-F5344CB8AC3E}">
        <p14:creationId xmlns:p14="http://schemas.microsoft.com/office/powerpoint/2010/main" val="3549797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The Difference between </a:t>
            </a:r>
            <a:r>
              <a:rPr lang="pt-BR" kern="1200" dirty="0" smtClean="0">
                <a:latin typeface="Times New Roman" panose="02020603050405020304" pitchFamily="18" charset="0"/>
                <a:ea typeface="+mj-ea"/>
                <a:cs typeface="Times New Roman" panose="02020603050405020304" pitchFamily="18" charset="0"/>
              </a:rPr>
              <a:t>E-Commerce </a:t>
            </a:r>
            <a:r>
              <a:rPr lang="en-IN" kern="1200" dirty="0" smtClean="0">
                <a:latin typeface="Times New Roman" panose="02020603050405020304" pitchFamily="18" charset="0"/>
                <a:ea typeface="+mj-ea"/>
                <a:cs typeface="Times New Roman" panose="02020603050405020304" pitchFamily="18" charset="0"/>
              </a:rPr>
              <a:t>and </a:t>
            </a:r>
            <a:r>
              <a:rPr lang="pt-BR" kern="1200" dirty="0" smtClean="0">
                <a:latin typeface="Times New Roman" panose="02020603050405020304" pitchFamily="18" charset="0"/>
                <a:ea typeface="+mj-ea"/>
                <a:cs typeface="Times New Roman" panose="02020603050405020304" pitchFamily="18" charset="0"/>
              </a:rPr>
              <a:t>E-Business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923847"/>
          </a:xfrm>
        </p:spPr>
        <p:txBody>
          <a:bodyPr wrap="square" lIns="91425" tIns="91425" rIns="91425" bIns="91425">
            <a:noAutofit/>
          </a:bodyPr>
          <a:lstStyle/>
          <a:p>
            <a:pPr marL="255651" lvl="0" indent="-255651">
              <a:spcAft>
                <a:spcPct val="0"/>
              </a:spcAft>
              <a:buSzPts val="2400"/>
              <a:tabLst/>
              <a:defRPr/>
            </a:pPr>
            <a:r>
              <a:rPr lang="en-US" altLang="en-US" sz="2400" kern="1200" dirty="0">
                <a:solidFill>
                  <a:srgbClr val="000000"/>
                </a:solidFill>
                <a:latin typeface="Arial (Body)"/>
                <a:ea typeface="+mn-ea"/>
                <a:cs typeface="+mn-cs"/>
              </a:rPr>
              <a:t>E-business:</a:t>
            </a:r>
          </a:p>
          <a:p>
            <a:pPr marL="741553" lvl="1" indent="-284353">
              <a:spcAft>
                <a:spcPct val="0"/>
              </a:spcAft>
              <a:buSzPts val="2400"/>
              <a:defRPr/>
            </a:pPr>
            <a:r>
              <a:rPr lang="en-US" altLang="en-US" sz="2400" kern="1200" dirty="0">
                <a:solidFill>
                  <a:srgbClr val="000000"/>
                </a:solidFill>
                <a:latin typeface="Arial (Body)"/>
                <a:ea typeface="+mn-ea"/>
                <a:cs typeface="+mn-cs"/>
              </a:rPr>
              <a:t>Digital enabling of transactions and processes within a firm, involving information systems under firm</a:t>
            </a:r>
            <a:r>
              <a:rPr lang="ja-JP" altLang="en-US" sz="2400" kern="1200" dirty="0">
                <a:solidFill>
                  <a:srgbClr val="000000"/>
                </a:solidFill>
                <a:latin typeface="Arial (Body)"/>
                <a:cs typeface="+mn-cs"/>
              </a:rPr>
              <a:t>’</a:t>
            </a:r>
            <a:r>
              <a:rPr lang="en-US" altLang="ja-JP" sz="2400" kern="1200" dirty="0">
                <a:solidFill>
                  <a:srgbClr val="000000"/>
                </a:solidFill>
                <a:latin typeface="Arial (Body)"/>
                <a:cs typeface="+mn-cs"/>
              </a:rPr>
              <a:t>s control</a:t>
            </a:r>
          </a:p>
          <a:p>
            <a:pPr marL="741553" lvl="1" indent="-284353">
              <a:spcAft>
                <a:spcPct val="0"/>
              </a:spcAft>
              <a:buSzPts val="2400"/>
              <a:defRPr/>
            </a:pPr>
            <a:r>
              <a:rPr lang="en-US" altLang="en-US" sz="2400" kern="1200" dirty="0">
                <a:solidFill>
                  <a:srgbClr val="000000"/>
                </a:solidFill>
                <a:latin typeface="Arial (Body)"/>
                <a:ea typeface="+mn-ea"/>
                <a:cs typeface="+mn-cs"/>
              </a:rPr>
              <a:t>Does not include commercial transactions involving an exchange of value across organizational boundaries</a:t>
            </a:r>
          </a:p>
        </p:txBody>
      </p:sp>
    </p:spTree>
    <p:extLst>
      <p:ext uri="{BB962C8B-B14F-4D97-AF65-F5344CB8AC3E}">
        <p14:creationId xmlns:p14="http://schemas.microsoft.com/office/powerpoint/2010/main" val="6584232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Technological Building Blocks Underlying </a:t>
            </a:r>
            <a:r>
              <a:rPr lang="pt-BR" kern="1200" dirty="0" smtClean="0">
                <a:latin typeface="Times New Roman" panose="02020603050405020304" pitchFamily="18" charset="0"/>
                <a:ea typeface="+mj-ea"/>
                <a:cs typeface="Times New Roman" panose="02020603050405020304" pitchFamily="18" charset="0"/>
              </a:rPr>
              <a:t>E -Commerce</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016180"/>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Internet</a:t>
            </a:r>
          </a:p>
          <a:p>
            <a:pPr marL="255651" lvl="0" indent="-255651">
              <a:spcAft>
                <a:spcPct val="0"/>
              </a:spcAft>
              <a:buSzPts val="2400"/>
              <a:tabLst/>
            </a:pPr>
            <a:r>
              <a:rPr lang="en-US" sz="2400" kern="1200" dirty="0">
                <a:solidFill>
                  <a:srgbClr val="000000"/>
                </a:solidFill>
                <a:latin typeface="Arial (Body)"/>
                <a:ea typeface="+mn-ea"/>
                <a:cs typeface="+mn-cs"/>
              </a:rPr>
              <a:t>World Wide Web</a:t>
            </a:r>
          </a:p>
          <a:p>
            <a:pPr marL="741553" lvl="1" indent="-284353">
              <a:spcAft>
                <a:spcPct val="0"/>
              </a:spcAft>
              <a:buSzPts val="2400"/>
            </a:pPr>
            <a:r>
              <a:rPr lang="en-US" sz="2400" kern="1200" dirty="0" smtClean="0">
                <a:solidFill>
                  <a:srgbClr val="000000"/>
                </a:solidFill>
                <a:latin typeface="Arial (Body)"/>
                <a:ea typeface="+mn-ea"/>
                <a:cs typeface="+mn-cs"/>
              </a:rPr>
              <a:t>H</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T</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M</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L</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Deep Web </a:t>
            </a:r>
            <a:r>
              <a:rPr lang="en-US" sz="2400" kern="1200" dirty="0" smtClean="0">
                <a:solidFill>
                  <a:srgbClr val="000000"/>
                </a:solidFill>
                <a:latin typeface="Arial (Body)"/>
                <a:ea typeface="+mn-ea"/>
                <a:cs typeface="+mn-cs"/>
              </a:rPr>
              <a:t>v</a:t>
            </a:r>
            <a:r>
              <a:rPr lang="en-US" sz="100" kern="1200" dirty="0" smtClean="0">
                <a:solidFill>
                  <a:schemeClr val="bg1"/>
                </a:solidFill>
                <a:latin typeface="Arial (Body)"/>
                <a:ea typeface="+mn-ea"/>
                <a:cs typeface="+mn-cs"/>
              </a:rPr>
              <a:t>ersu</a:t>
            </a:r>
            <a:r>
              <a:rPr lang="en-US" sz="2400" kern="1200" dirty="0" smtClean="0">
                <a:solidFill>
                  <a:srgbClr val="000000"/>
                </a:solidFill>
                <a:latin typeface="Arial (Body)"/>
                <a:ea typeface="+mn-ea"/>
                <a:cs typeface="+mn-cs"/>
              </a:rPr>
              <a:t>s</a:t>
            </a:r>
            <a:r>
              <a:rPr lang="en-US" sz="2400" kern="1200" dirty="0">
                <a:solidFill>
                  <a:srgbClr val="000000"/>
                </a:solidFill>
                <a:latin typeface="Arial (Body)"/>
                <a:ea typeface="+mn-ea"/>
                <a:cs typeface="+mn-cs"/>
              </a:rPr>
              <a:t>. “surface” Web</a:t>
            </a:r>
          </a:p>
          <a:p>
            <a:pPr marL="255651" lvl="0" indent="-255651">
              <a:spcAft>
                <a:spcPct val="0"/>
              </a:spcAft>
              <a:buSzPts val="2400"/>
              <a:tabLst/>
            </a:pPr>
            <a:r>
              <a:rPr lang="en-US" sz="2400" kern="1200" dirty="0">
                <a:solidFill>
                  <a:srgbClr val="000000"/>
                </a:solidFill>
                <a:latin typeface="Arial (Body)"/>
                <a:ea typeface="+mn-ea"/>
                <a:cs typeface="+mn-cs"/>
              </a:rPr>
              <a:t>Mobile platform</a:t>
            </a:r>
          </a:p>
          <a:p>
            <a:pPr marL="741553" lvl="1" indent="-284353">
              <a:spcAft>
                <a:spcPct val="0"/>
              </a:spcAft>
              <a:buSzPts val="2400"/>
            </a:pPr>
            <a:r>
              <a:rPr lang="en-US" sz="2400" kern="1200" dirty="0">
                <a:solidFill>
                  <a:srgbClr val="000000"/>
                </a:solidFill>
                <a:latin typeface="Arial (Body)"/>
                <a:ea typeface="+mn-ea"/>
                <a:cs typeface="+mn-cs"/>
              </a:rPr>
              <a:t>Mobile apps</a:t>
            </a:r>
          </a:p>
        </p:txBody>
      </p:sp>
    </p:spTree>
    <p:extLst>
      <p:ext uri="{BB962C8B-B14F-4D97-AF65-F5344CB8AC3E}">
        <p14:creationId xmlns:p14="http://schemas.microsoft.com/office/powerpoint/2010/main" val="10726378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Insight on Technology: Will Apps Make the Web Irrelevant?</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000791"/>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Class Discussion</a:t>
            </a:r>
          </a:p>
          <a:p>
            <a:pPr marL="741553" lvl="1" indent="-284353">
              <a:spcAft>
                <a:spcPct val="0"/>
              </a:spcAft>
              <a:buSzPts val="2400"/>
            </a:pPr>
            <a:r>
              <a:rPr lang="en-US" sz="2400" kern="1200" dirty="0">
                <a:solidFill>
                  <a:srgbClr val="000000"/>
                </a:solidFill>
                <a:latin typeface="Arial (Body)"/>
                <a:ea typeface="+mn-ea"/>
                <a:cs typeface="+mn-cs"/>
              </a:rPr>
              <a:t>What are the advantages and disadvantages of apps, compared with websites, for mobile users?</a:t>
            </a:r>
          </a:p>
          <a:p>
            <a:pPr marL="741553" lvl="1" indent="-284353">
              <a:spcAft>
                <a:spcPct val="0"/>
              </a:spcAft>
              <a:buSzPts val="2400"/>
            </a:pPr>
            <a:r>
              <a:rPr lang="en-US" sz="2400" kern="1200" dirty="0">
                <a:solidFill>
                  <a:srgbClr val="000000"/>
                </a:solidFill>
                <a:latin typeface="Arial (Body)"/>
                <a:ea typeface="+mn-ea"/>
                <a:cs typeface="+mn-cs"/>
              </a:rPr>
              <a:t>What are the benefits of apps for content owners and creators?</a:t>
            </a:r>
          </a:p>
          <a:p>
            <a:pPr marL="741553" lvl="1" indent="-284353">
              <a:spcAft>
                <a:spcPct val="0"/>
              </a:spcAft>
              <a:buSzPts val="2400"/>
            </a:pPr>
            <a:r>
              <a:rPr lang="en-US" sz="2400" kern="1200" dirty="0">
                <a:solidFill>
                  <a:srgbClr val="000000"/>
                </a:solidFill>
                <a:latin typeface="Arial (Body)"/>
                <a:ea typeface="+mn-ea"/>
                <a:cs typeface="+mn-cs"/>
              </a:rPr>
              <a:t>Will apps eventually make the Web irrelevant? Why or why not?</a:t>
            </a:r>
          </a:p>
        </p:txBody>
      </p:sp>
    </p:spTree>
    <p:extLst>
      <p:ext uri="{BB962C8B-B14F-4D97-AF65-F5344CB8AC3E}">
        <p14:creationId xmlns:p14="http://schemas.microsoft.com/office/powerpoint/2010/main" val="33581655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Major Trends in </a:t>
            </a:r>
            <a:r>
              <a:rPr lang="pt-BR" kern="1200" dirty="0" smtClean="0">
                <a:latin typeface="Times New Roman" panose="02020603050405020304" pitchFamily="18" charset="0"/>
                <a:ea typeface="+mj-ea"/>
                <a:cs typeface="Times New Roman" panose="02020603050405020304" pitchFamily="18" charset="0"/>
              </a:rPr>
              <a:t>E-Commerce</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016180"/>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Business trends include:</a:t>
            </a:r>
          </a:p>
          <a:p>
            <a:pPr marL="741553" lvl="1" indent="-284353">
              <a:spcAft>
                <a:spcPct val="0"/>
              </a:spcAft>
              <a:buSzPts val="2400"/>
            </a:pPr>
            <a:r>
              <a:rPr lang="en-US" sz="2400" kern="1200" dirty="0">
                <a:solidFill>
                  <a:srgbClr val="000000"/>
                </a:solidFill>
                <a:latin typeface="Arial (Body)"/>
                <a:ea typeface="+mn-ea"/>
                <a:cs typeface="+mn-cs"/>
              </a:rPr>
              <a:t>All forms of e-commerce show very strong growth</a:t>
            </a:r>
          </a:p>
          <a:p>
            <a:pPr marL="255651" lvl="0" indent="-255651">
              <a:spcAft>
                <a:spcPct val="0"/>
              </a:spcAft>
              <a:buSzPts val="2400"/>
              <a:tabLst/>
            </a:pPr>
            <a:r>
              <a:rPr lang="en-US" sz="2400" kern="1200" dirty="0">
                <a:solidFill>
                  <a:srgbClr val="000000"/>
                </a:solidFill>
                <a:latin typeface="Arial (Body)"/>
                <a:ea typeface="+mn-ea"/>
                <a:cs typeface="+mn-cs"/>
              </a:rPr>
              <a:t>Technology trends include:</a:t>
            </a:r>
          </a:p>
          <a:p>
            <a:pPr marL="741553" lvl="1" indent="-284353">
              <a:spcAft>
                <a:spcPct val="0"/>
              </a:spcAft>
              <a:buSzPts val="2400"/>
            </a:pPr>
            <a:r>
              <a:rPr lang="en-US" sz="2400" kern="1200" dirty="0">
                <a:solidFill>
                  <a:srgbClr val="000000"/>
                </a:solidFill>
                <a:latin typeface="Arial (Body)"/>
                <a:ea typeface="+mn-ea"/>
                <a:cs typeface="+mn-cs"/>
              </a:rPr>
              <a:t>Mobile platform has made mobile e-commerce reality</a:t>
            </a:r>
          </a:p>
          <a:p>
            <a:pPr marL="255651" lvl="0" indent="-255651">
              <a:spcAft>
                <a:spcPct val="0"/>
              </a:spcAft>
              <a:buSzPts val="2400"/>
              <a:tabLst/>
            </a:pPr>
            <a:r>
              <a:rPr lang="en-US" sz="2400" kern="1200" dirty="0">
                <a:solidFill>
                  <a:srgbClr val="000000"/>
                </a:solidFill>
                <a:latin typeface="Arial (Body)"/>
                <a:ea typeface="+mn-ea"/>
                <a:cs typeface="+mn-cs"/>
              </a:rPr>
              <a:t>Societal trends include:</a:t>
            </a:r>
          </a:p>
          <a:p>
            <a:pPr marL="741553" lvl="1" indent="-284353">
              <a:spcAft>
                <a:spcPct val="0"/>
              </a:spcAft>
              <a:buSzPts val="2400"/>
            </a:pPr>
            <a:r>
              <a:rPr lang="en-US" sz="2400" kern="1200" dirty="0">
                <a:solidFill>
                  <a:srgbClr val="000000"/>
                </a:solidFill>
                <a:latin typeface="Arial (Body)"/>
                <a:ea typeface="+mn-ea"/>
                <a:cs typeface="+mn-cs"/>
              </a:rPr>
              <a:t>Increased online social interaction and sharing</a:t>
            </a:r>
          </a:p>
        </p:txBody>
      </p:sp>
    </p:spTree>
    <p:extLst>
      <p:ext uri="{BB962C8B-B14F-4D97-AF65-F5344CB8AC3E}">
        <p14:creationId xmlns:p14="http://schemas.microsoft.com/office/powerpoint/2010/main" val="3089277584"/>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8443</TotalTime>
  <Words>1358</Words>
  <Application>Microsoft Office PowerPoint</Application>
  <PresentationFormat>On-screen Show (4:3)</PresentationFormat>
  <Paragraphs>184</Paragraphs>
  <Slides>29</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29</vt:i4>
      </vt:variant>
    </vt:vector>
  </HeadingPairs>
  <TitlesOfParts>
    <vt:vector size="37" baseType="lpstr">
      <vt:lpstr>Arial</vt:lpstr>
      <vt:lpstr>Arial (Body)</vt:lpstr>
      <vt:lpstr>ＭＳ Ｐゴシック</vt:lpstr>
      <vt:lpstr>Noto Sans Symbols</vt:lpstr>
      <vt:lpstr>Times New Roman</vt:lpstr>
      <vt:lpstr>Verdana</vt:lpstr>
      <vt:lpstr>508 Lecture</vt:lpstr>
      <vt:lpstr>1_508 Lecture</vt:lpstr>
      <vt:lpstr>E-Commerce 2018: Business. Technology. Society</vt:lpstr>
      <vt:lpstr>Learning Objectives</vt:lpstr>
      <vt:lpstr>Uber: The New Face of E-Commerce?</vt:lpstr>
      <vt:lpstr>The First Thirty Seconds</vt:lpstr>
      <vt:lpstr>Introduction to E - c o m m e r c e</vt:lpstr>
      <vt:lpstr>The Difference between E-Commerce and E-Business</vt:lpstr>
      <vt:lpstr>Technological Building Blocks Underlying E -Commerce</vt:lpstr>
      <vt:lpstr>Insight on Technology: Will Apps Make the Web Irrelevant?</vt:lpstr>
      <vt:lpstr>Major Trends in E-Commerce</vt:lpstr>
      <vt:lpstr>Unique Features of E-Commerce Technology (1 of 2)</vt:lpstr>
      <vt:lpstr>Unique Features of E-Commerce Technology (2 of 2)</vt:lpstr>
      <vt:lpstr>Types of E-Commerce</vt:lpstr>
      <vt:lpstr>Figure 1.5 The Growth of B2C E-Commerce in the United States</vt:lpstr>
      <vt:lpstr>Figure 1.7 The Growth of B2B E-Commerce in the United States</vt:lpstr>
      <vt:lpstr>Figure 1.8 The Growth of M-Commerce in the United States</vt:lpstr>
      <vt:lpstr>E-Commerce: A Brief History (1 of 4)</vt:lpstr>
      <vt:lpstr>E-Commerce: A Brief History (2 of 4)</vt:lpstr>
      <vt:lpstr>E-Commerce: A Brief History (3 of 4)</vt:lpstr>
      <vt:lpstr>E-Commerce: A Brief History (4 of 4)</vt:lpstr>
      <vt:lpstr>Figure 1.10 Periods in the Development of E-Commerce</vt:lpstr>
      <vt:lpstr>Insight on Business: Startup Boot Camp</vt:lpstr>
      <vt:lpstr>Assessing E-Commerce (1 of 2)</vt:lpstr>
      <vt:lpstr>Assessing E-Commerce (2 of 2)</vt:lpstr>
      <vt:lpstr>Understanding E-Commerce: Organizing Themes</vt:lpstr>
      <vt:lpstr>Figure 1.11 The Internet and the Evolution of Corporate Computing</vt:lpstr>
      <vt:lpstr>Insight on Society: Facebook and the Age of Privacy</vt:lpstr>
      <vt:lpstr>Academic Disciplines Concerned with Technology</vt:lpstr>
      <vt:lpstr>Careers in E-Commerce</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2018: Business. Technology. Society, 14e</dc:title>
  <dc:subject>Business</dc:subject>
  <dc:creator>Laudon/Traver</dc:creator>
  <cp:keywords>E-Commerce 2018</cp:keywords>
  <cp:lastModifiedBy>Prabhu K</cp:lastModifiedBy>
  <cp:revision>940</cp:revision>
  <dcterms:modified xsi:type="dcterms:W3CDTF">2018-01-27T09:36:58Z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