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9"/>
  </p:notesMasterIdLst>
  <p:handoutMasterIdLst>
    <p:handoutMasterId r:id="rId60"/>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05" r:id="rId5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4.11(a), Page 215. </a:t>
            </a:r>
          </a:p>
          <a:p>
            <a:pPr lvl="0" defTabSz="914400"/>
            <a:r>
              <a:rPr lang="en-US">
                <a:solidFill>
                  <a:prstClr val="black"/>
                </a:solidFill>
                <a:ea typeface="+mn-ea"/>
                <a:cs typeface="+mn-cs"/>
              </a:rPr>
              <a:t>In a two-tier architecture, a web server responds to requests for web pages and a database server provides backend data storage.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1774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4.11(b), Page 215. </a:t>
            </a:r>
          </a:p>
          <a:p>
            <a:pPr lvl="0" defTabSz="914400"/>
            <a:r>
              <a:rPr lang="en-US">
                <a:solidFill>
                  <a:prstClr val="black"/>
                </a:solidFill>
                <a:ea typeface="+mn-ea"/>
                <a:cs typeface="+mn-cs"/>
              </a:rPr>
              <a:t>In a multi-tier architecture, a web server is linked to a middle-tier layer that typically includes a series of application servers that perform specific tasks, as well as to a backend layer of existing corporate systems.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209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742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4.1, Page 197. </a:t>
            </a:r>
          </a:p>
          <a:p>
            <a:pPr lvl="0" defTabSz="914400">
              <a:defRPr/>
            </a:pPr>
            <a:r>
              <a:rPr lang="en-US">
                <a:solidFill>
                  <a:prstClr val="black"/>
                </a:solidFill>
                <a:ea typeface="+mn-ea"/>
                <a:cs typeface="+mn-cs"/>
              </a:rPr>
              <a:t>A SWOT analysis describes your firm’s strengths, weaknesses, opportunities, and threats.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1450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4.2, Page 198. </a:t>
            </a:r>
          </a:p>
          <a:p>
            <a:pPr lvl="0" defTabSz="914400"/>
            <a:r>
              <a:rPr lang="en-US">
                <a:solidFill>
                  <a:prstClr val="black"/>
                </a:solidFill>
                <a:ea typeface="+mn-ea"/>
                <a:cs typeface="+mn-cs"/>
              </a:rPr>
              <a:t>An e-commerce presence requires firms to consider the four different kinds of presence, and the platforms and activities associated with each type of presence.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9932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4.5, Page 202.</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5118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4.6(a), Page 205. </a:t>
            </a:r>
          </a:p>
          <a:p>
            <a:pPr lvl="0" defTabSz="914400">
              <a:defRPr/>
            </a:pPr>
            <a:r>
              <a:rPr lang="en-US">
                <a:solidFill>
                  <a:prstClr val="black"/>
                </a:solidFill>
                <a:ea typeface="+mn-ea"/>
                <a:cs typeface="+mn-cs"/>
              </a:rPr>
              <a:t>This data flow diagram describes the flow of information requests and responses for a simple website.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1798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4.6(b), Page 205. </a:t>
            </a:r>
          </a:p>
          <a:p>
            <a:pPr lvl="0" defTabSz="914400">
              <a:defRPr/>
            </a:pPr>
            <a:r>
              <a:rPr lang="en-US">
                <a:solidFill>
                  <a:prstClr val="black"/>
                </a:solidFill>
                <a:ea typeface="+mn-ea"/>
                <a:cs typeface="+mn-cs"/>
              </a:rPr>
              <a:t>A physical design describes the hardware and software needed to realize the logical design.</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71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4.7, Page 206. </a:t>
            </a:r>
          </a:p>
          <a:p>
            <a:pPr lvl="0" defTabSz="914400">
              <a:defRPr/>
            </a:pPr>
            <a:r>
              <a:rPr lang="en-US">
                <a:solidFill>
                  <a:prstClr val="black"/>
                </a:solidFill>
                <a:ea typeface="+mn-ea"/>
                <a:cs typeface="+mn-cs"/>
              </a:rPr>
              <a:t>You have a number of alternatives to consider when building and hosting an e-commerce site.</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5247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4.10, Page 213. </a:t>
            </a:r>
          </a:p>
          <a:p>
            <a:pPr lvl="0" defTabSz="914400"/>
            <a:r>
              <a:rPr lang="en-US">
                <a:solidFill>
                  <a:prstClr val="black"/>
                </a:solidFill>
                <a:ea typeface="+mn-ea"/>
                <a:cs typeface="+mn-cs"/>
              </a:rPr>
              <a:t>Website optimization requires that you consider three factors: page content, page generation, and page delivery.</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0203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009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4</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defRPr/>
            </a:pPr>
            <a:r>
              <a:rPr lang="en-US" altLang="en-US" dirty="0">
                <a:solidFill>
                  <a:schemeClr val="tx1"/>
                </a:solidFill>
                <a:latin typeface="+mn-lt"/>
              </a:rPr>
              <a:t>Building an </a:t>
            </a:r>
            <a:r>
              <a:rPr lang="en-US" altLang="en-US" dirty="0" smtClean="0">
                <a:solidFill>
                  <a:schemeClr val="tx1"/>
                </a:solidFill>
                <a:latin typeface="+mn-lt"/>
              </a:rPr>
              <a:t>E-Commerce </a:t>
            </a:r>
            <a:r>
              <a:rPr lang="en-US" altLang="en-US" dirty="0">
                <a:solidFill>
                  <a:schemeClr val="tx1"/>
                </a:solidFill>
                <a:latin typeface="+mn-lt"/>
              </a:rPr>
              <a:t>Presence: Websites, </a:t>
            </a:r>
            <a:r>
              <a:rPr lang="en-US" altLang="en-US" dirty="0" smtClean="0">
                <a:solidFill>
                  <a:schemeClr val="tx1"/>
                </a:solidFill>
                <a:latin typeface="+mn-lt"/>
              </a:rPr>
              <a:t>Mobile Sites</a:t>
            </a:r>
            <a:r>
              <a:rPr lang="en-US" altLang="en-US" dirty="0">
                <a:solidFill>
                  <a:schemeClr val="tx1"/>
                </a:solidFill>
                <a:latin typeface="+mn-lt"/>
              </a:rPr>
              <a:t>, and Apps</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Planning: The Systems Development Life Cycle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Methodology for understanding business objectives of a system and designing an appropriate solution</a:t>
            </a:r>
          </a:p>
          <a:p>
            <a:pPr marL="256032" lvl="0" indent="-256032">
              <a:buSzPts val="2400"/>
              <a:tabLst/>
            </a:pPr>
            <a:r>
              <a:rPr lang="en-US" sz="2400" kern="1200" dirty="0">
                <a:solidFill>
                  <a:srgbClr val="000000"/>
                </a:solidFill>
                <a:latin typeface="Arial (Body)"/>
                <a:ea typeface="+mn-ea"/>
                <a:cs typeface="+mn-cs"/>
              </a:rPr>
              <a:t>Five major steps: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Systems analysis/planning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Systems design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Building the system</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Testing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Implementation</a:t>
            </a:r>
          </a:p>
        </p:txBody>
      </p:sp>
    </p:spTree>
    <p:extLst>
      <p:ext uri="{BB962C8B-B14F-4D97-AF65-F5344CB8AC3E}">
        <p14:creationId xmlns:p14="http://schemas.microsoft.com/office/powerpoint/2010/main" val="4226411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4.5 </a:t>
            </a:r>
            <a:r>
              <a:rPr lang="en-IN" kern="1200" dirty="0" smtClean="0">
                <a:latin typeface="Times New Roman" panose="02020603050405020304" pitchFamily="18" charset="0"/>
                <a:ea typeface="+mj-ea"/>
                <a:cs typeface="Times New Roman" panose="02020603050405020304" pitchFamily="18" charset="0"/>
              </a:rPr>
              <a:t>Website Systems Development Life Cycle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flow diagram shows the life cycle of website systems development. The loop follows the following route. Systems Analysis and Planning, leading to Systems Design, leading to Building the System, leading to Testing, and finally leading to Implementation Service Delivery. After this step, the process again loops back to the Systems Analysis and Planning stage. &#10;The best practices are listed below as, continuous availability 99 percent plus, design for scalability, build in management for end-to-end delivery, plan for growth, design pages for high-speed performance, understand and optimize workload on syste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19" y="1581021"/>
            <a:ext cx="7360362" cy="4460241"/>
          </a:xfrm>
          <a:prstGeom prst="rect">
            <a:avLst/>
          </a:prstGeom>
        </p:spPr>
      </p:pic>
    </p:spTree>
    <p:extLst>
      <p:ext uri="{BB962C8B-B14F-4D97-AF65-F5344CB8AC3E}">
        <p14:creationId xmlns:p14="http://schemas.microsoft.com/office/powerpoint/2010/main" val="4125046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System Analysis/Planning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Business </a:t>
            </a:r>
            <a:r>
              <a:rPr lang="en-US" sz="2400" kern="1200" dirty="0" smtClean="0">
                <a:solidFill>
                  <a:srgbClr val="000000"/>
                </a:solidFill>
                <a:latin typeface="Arial (Body)"/>
                <a:ea typeface="+mn-ea"/>
                <a:cs typeface="+mn-cs"/>
              </a:rPr>
              <a:t>objectives: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List of capabilities you want your site to have</a:t>
            </a:r>
          </a:p>
          <a:p>
            <a:pPr marL="256032" lvl="0" indent="-256032">
              <a:buSzPts val="2400"/>
              <a:tabLst/>
            </a:pPr>
            <a:r>
              <a:rPr lang="en-US" sz="2400" kern="1200" dirty="0">
                <a:solidFill>
                  <a:srgbClr val="000000"/>
                </a:solidFill>
                <a:latin typeface="Arial (Body)"/>
                <a:ea typeface="+mn-ea"/>
                <a:cs typeface="+mn-cs"/>
              </a:rPr>
              <a:t>System </a:t>
            </a:r>
            <a:r>
              <a:rPr lang="en-US" sz="2400" kern="1200" dirty="0" smtClean="0">
                <a:solidFill>
                  <a:srgbClr val="000000"/>
                </a:solidFill>
                <a:latin typeface="Arial (Body)"/>
                <a:ea typeface="+mn-ea"/>
                <a:cs typeface="+mn-cs"/>
              </a:rPr>
              <a:t>functionalities: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List of information system capabilities needed to achieve business objectives</a:t>
            </a:r>
          </a:p>
          <a:p>
            <a:pPr marL="256032" lvl="0" indent="-256032">
              <a:buSzPts val="2400"/>
              <a:tabLst/>
            </a:pPr>
            <a:r>
              <a:rPr lang="en-US" sz="2400" kern="1200" dirty="0">
                <a:solidFill>
                  <a:srgbClr val="000000"/>
                </a:solidFill>
                <a:latin typeface="Arial (Body)"/>
                <a:ea typeface="+mn-ea"/>
                <a:cs typeface="+mn-cs"/>
              </a:rPr>
              <a:t>Information </a:t>
            </a:r>
            <a:r>
              <a:rPr lang="en-US" sz="2400" kern="1200" dirty="0" smtClean="0">
                <a:solidFill>
                  <a:srgbClr val="000000"/>
                </a:solidFill>
                <a:latin typeface="Arial (Body)"/>
                <a:ea typeface="+mn-ea"/>
                <a:cs typeface="+mn-cs"/>
              </a:rPr>
              <a:t>requirements: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Information elements that system must produce in order to achieve business objectives</a:t>
            </a:r>
          </a:p>
        </p:txBody>
      </p:sp>
    </p:spTree>
    <p:extLst>
      <p:ext uri="{BB962C8B-B14F-4D97-AF65-F5344CB8AC3E}">
        <p14:creationId xmlns:p14="http://schemas.microsoft.com/office/powerpoint/2010/main" val="536059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54540"/>
          </a:xfrm>
        </p:spPr>
        <p:txBody>
          <a:bodyPr tIns="91425" anchor="b">
            <a:noAutofit/>
          </a:bodyPr>
          <a:lstStyle/>
          <a:p>
            <a:pPr lvl="0">
              <a:spcBef>
                <a:spcPct val="0"/>
              </a:spcBef>
              <a:buClrTx/>
            </a:pPr>
            <a:r>
              <a:rPr lang="en-IN" sz="2800" kern="1200" dirty="0" smtClean="0">
                <a:solidFill>
                  <a:srgbClr val="007FA3"/>
                </a:solidFill>
                <a:latin typeface="Times New Roman" panose="02020603050405020304" pitchFamily="18" charset="0"/>
                <a:ea typeface="+mj-ea"/>
                <a:cs typeface="Times New Roman" panose="02020603050405020304" pitchFamily="18" charset="0"/>
              </a:rPr>
              <a:t>Table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4.2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System Analysis, Business Objectives, System Functionalities, and Information Requirements for a Typical </a:t>
            </a:r>
            <a:r>
              <a:rPr lang="pt-BR" sz="2800" kern="1200" dirty="0" smtClean="0">
                <a:solidFill>
                  <a:srgbClr val="007FA3"/>
                </a:solidFill>
                <a:latin typeface="Times New Roman" panose="02020603050405020304" pitchFamily="18" charset="0"/>
                <a:ea typeface="+mj-ea"/>
                <a:cs typeface="Times New Roman" panose="02020603050405020304" pitchFamily="18" charset="0"/>
              </a:rPr>
              <a:t>E-Commerce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Site </a:t>
            </a:r>
            <a:r>
              <a:rPr lang="en-IN" sz="2000" b="0" kern="1200" dirty="0" smtClean="0">
                <a:solidFill>
                  <a:srgbClr val="007FA3"/>
                </a:solidFill>
                <a:latin typeface="Times New Roman" panose="02020603050405020304" pitchFamily="18" charset="0"/>
                <a:ea typeface="+mj-ea"/>
                <a:cs typeface="Times New Roman" panose="02020603050405020304" pitchFamily="18" charset="0"/>
              </a:rPr>
              <a:t>(1 of 2)</a:t>
            </a:r>
            <a:endParaRPr 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242120167"/>
              </p:ext>
            </p:extLst>
          </p:nvPr>
        </p:nvGraphicFramePr>
        <p:xfrm>
          <a:off x="457200" y="2094821"/>
          <a:ext cx="8229600" cy="34137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smtClean="0">
                          <a:solidFill>
                            <a:srgbClr val="000000"/>
                          </a:solidFill>
                        </a:rPr>
                        <a:t>Business Objective</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smtClean="0">
                          <a:solidFill>
                            <a:srgbClr val="000000"/>
                          </a:solidFill>
                        </a:rPr>
                        <a:t>System</a:t>
                      </a:r>
                      <a:r>
                        <a:rPr lang="en-US" sz="1400" baseline="0" dirty="0" smtClean="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smtClean="0">
                          <a:solidFill>
                            <a:srgbClr val="000000"/>
                          </a:solidFill>
                        </a:rPr>
                        <a:t>Information Requirements</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dirty="0" smtClean="0"/>
                        <a:t>Display</a:t>
                      </a:r>
                      <a:r>
                        <a:rPr lang="en-US" sz="1400" baseline="0" dirty="0" smtClean="0"/>
                        <a:t> goods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smtClean="0"/>
                        <a:t>Digital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dirty="0" smtClean="0"/>
                        <a:t>Dynamic</a:t>
                      </a:r>
                      <a:r>
                        <a:rPr lang="en-US" sz="1400" baseline="0" dirty="0" smtClean="0"/>
                        <a:t> text and graphics catalog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dirty="0" smtClean="0"/>
                        <a:t>Provide product</a:t>
                      </a:r>
                      <a:r>
                        <a:rPr lang="en-US" sz="1400" baseline="0" dirty="0" smtClean="0"/>
                        <a:t>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Product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Product description, stocking numbers, inventory levels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smtClean="0"/>
                        <a:t>Personalize/customize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Customer on-site tracking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Site log for every customer visit; data mining capability to identify common customer paths and appropriate responses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smtClean="0"/>
                        <a:t>Engage customers in conversations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On-site blog; user forums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Software with blogging and community forum functionality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u="none" strike="noStrike" kern="1200" baseline="0" dirty="0" smtClean="0"/>
                        <a:t>Execute a transaction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Shopping cart/payment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Secure credit card clearing; multiple payment options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5"/>
                  </a:ext>
                </a:extLst>
              </a:tr>
              <a:tr h="0">
                <a:tc>
                  <a:txBody>
                    <a:bodyPr/>
                    <a:lstStyle/>
                    <a:p>
                      <a:r>
                        <a:rPr lang="en-US" sz="1400" u="none" strike="noStrike" kern="1200" baseline="0" dirty="0" smtClean="0"/>
                        <a:t>Accumulate customer information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Customer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Name, address, phone, and e-mail for all customers; online customer registration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701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248"/>
            <a:ext cx="8229600" cy="1340893"/>
          </a:xfrm>
        </p:spPr>
        <p:txBody>
          <a:bodyPr tIns="91425" anchor="b">
            <a:noAutofit/>
          </a:bodyPr>
          <a:lstStyle/>
          <a:p>
            <a:pPr lvl="0">
              <a:spcBef>
                <a:spcPct val="0"/>
              </a:spcBef>
              <a:buClrTx/>
            </a:pPr>
            <a:r>
              <a:rPr lang="en-IN" sz="2800" kern="1200" dirty="0" smtClean="0">
                <a:solidFill>
                  <a:srgbClr val="007FA3"/>
                </a:solidFill>
                <a:latin typeface="Times New Roman" panose="02020603050405020304" pitchFamily="18" charset="0"/>
                <a:ea typeface="+mj-ea"/>
                <a:cs typeface="Times New Roman" panose="02020603050405020304" pitchFamily="18" charset="0"/>
              </a:rPr>
              <a:t>Table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4.2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System Analysis, Business Objectives, System Functionalities, and Information Requirements for a Typical </a:t>
            </a:r>
            <a:r>
              <a:rPr lang="pt-BR" sz="2800" kern="1200" dirty="0" smtClean="0">
                <a:solidFill>
                  <a:srgbClr val="007FA3"/>
                </a:solidFill>
                <a:latin typeface="Times New Roman" panose="02020603050405020304" pitchFamily="18" charset="0"/>
                <a:ea typeface="+mj-ea"/>
                <a:cs typeface="Times New Roman" panose="02020603050405020304" pitchFamily="18" charset="0"/>
              </a:rPr>
              <a:t>E-Commerce </a:t>
            </a:r>
            <a:r>
              <a:rPr lang="en-IN" sz="2800" kern="1200" dirty="0" smtClean="0">
                <a:solidFill>
                  <a:srgbClr val="007FA3"/>
                </a:solidFill>
                <a:latin typeface="Times New Roman" panose="02020603050405020304" pitchFamily="18" charset="0"/>
                <a:ea typeface="+mj-ea"/>
                <a:cs typeface="Times New Roman" panose="02020603050405020304" pitchFamily="18" charset="0"/>
              </a:rPr>
              <a:t>Site </a:t>
            </a:r>
            <a:r>
              <a:rPr lang="en-IN" sz="2000" b="0" kern="1200" dirty="0" smtClean="0">
                <a:solidFill>
                  <a:srgbClr val="007FA3"/>
                </a:solidFill>
                <a:latin typeface="Times New Roman" panose="02020603050405020304" pitchFamily="18" charset="0"/>
                <a:ea typeface="+mj-ea"/>
                <a:cs typeface="Times New Roman" panose="02020603050405020304" pitchFamily="18" charset="0"/>
              </a:rPr>
              <a:t>(2 of 2)</a:t>
            </a:r>
            <a:endParaRPr lang="en-US" sz="2000" b="0" kern="1200" dirty="0">
              <a:solidFill>
                <a:srgbClr val="007FA3"/>
              </a:solidFill>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865017327"/>
              </p:ext>
            </p:extLst>
          </p:nvPr>
        </p:nvGraphicFramePr>
        <p:xfrm>
          <a:off x="457200" y="2097502"/>
          <a:ext cx="8229600" cy="301752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0">
                <a:tc>
                  <a:txBody>
                    <a:bodyPr/>
                    <a:lstStyle/>
                    <a:p>
                      <a:r>
                        <a:rPr lang="en-US" sz="1400" dirty="0" smtClean="0">
                          <a:solidFill>
                            <a:srgbClr val="000000"/>
                          </a:solidFill>
                        </a:rPr>
                        <a:t>Business Objective</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smtClean="0">
                          <a:solidFill>
                            <a:srgbClr val="000000"/>
                          </a:solidFill>
                        </a:rPr>
                        <a:t>System</a:t>
                      </a:r>
                      <a:r>
                        <a:rPr lang="en-US" sz="1400" baseline="0" dirty="0" smtClean="0">
                          <a:solidFill>
                            <a:srgbClr val="000000"/>
                          </a:solidFill>
                        </a:rPr>
                        <a:t> Functionality</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dirty="0" smtClean="0">
                          <a:solidFill>
                            <a:srgbClr val="000000"/>
                          </a:solidFill>
                        </a:rPr>
                        <a:t>Information Requirements</a:t>
                      </a:r>
                      <a:endParaRPr lang="en-US" sz="14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r>
                        <a:rPr lang="en-US" sz="1400" u="none" strike="noStrike" kern="1200" baseline="0" dirty="0" smtClean="0"/>
                        <a:t>Provide after-sale customer support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Sales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Customer I</a:t>
                      </a:r>
                      <a:r>
                        <a:rPr lang="en-US" sz="100" u="none" strike="noStrike" kern="1200" baseline="0" dirty="0" smtClean="0"/>
                        <a:t> </a:t>
                      </a:r>
                      <a:r>
                        <a:rPr lang="en-US" sz="1400" u="none" strike="noStrike" kern="1200" baseline="0" dirty="0" smtClean="0"/>
                        <a:t>D, product, date, payment, shipment date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1"/>
                  </a:ext>
                </a:extLst>
              </a:tr>
              <a:tr h="0">
                <a:tc>
                  <a:txBody>
                    <a:bodyPr/>
                    <a:lstStyle/>
                    <a:p>
                      <a:r>
                        <a:rPr lang="en-US" sz="1400" u="none" strike="noStrike" kern="1200" baseline="0" dirty="0" smtClean="0"/>
                        <a:t>Coordinate marketing/advertising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u="none" strike="noStrike" kern="1200" baseline="0" dirty="0" smtClean="0"/>
                        <a:t>Ad server, e-mail server, e-mail, </a:t>
                      </a:r>
                      <a:r>
                        <a:rPr lang="en-US" sz="1400" u="none" strike="noStrike" kern="1200" baseline="0" dirty="0" smtClean="0"/>
                        <a:t>campaign manager, ad banner</a:t>
                      </a:r>
                    </a:p>
                    <a:p>
                      <a:r>
                        <a:rPr lang="en-US" sz="1400" u="none" strike="noStrike" kern="1200" baseline="0" dirty="0" smtClean="0"/>
                        <a:t>manager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Site behavior log of prospects and customers linked to e-mail and banner ad campaigns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u="none" strike="noStrike" kern="1200" baseline="0" dirty="0" smtClean="0"/>
                        <a:t>Understand marketing effectiveness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Site tracking and reporting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tc>
                  <a:txBody>
                    <a:bodyPr/>
                    <a:lstStyle/>
                    <a:p>
                      <a:r>
                        <a:rPr lang="en-US" sz="1400" u="none" strike="noStrike" kern="1200" baseline="0" dirty="0" smtClean="0"/>
                        <a:t>Number of unique visitors, pages visited, products purchased, identified by marketing campaign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20000"/>
                      </a:srgbClr>
                    </a:solidFill>
                  </a:tcPr>
                </a:tc>
                <a:extLst>
                  <a:ext uri="{0D108BD9-81ED-4DB2-BD59-A6C34878D82A}">
                    <a16:rowId xmlns:a16="http://schemas.microsoft.com/office/drawing/2014/main" val="10003"/>
                  </a:ext>
                </a:extLst>
              </a:tr>
              <a:tr h="0">
                <a:tc>
                  <a:txBody>
                    <a:bodyPr/>
                    <a:lstStyle/>
                    <a:p>
                      <a:r>
                        <a:rPr lang="en-US" sz="1400" u="none" strike="noStrike" kern="1200" baseline="0" dirty="0" smtClean="0"/>
                        <a:t>Provide production and supplier links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Inventory management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400" u="none" strike="noStrike" kern="1200" baseline="0" dirty="0" smtClean="0"/>
                        <a:t>Product and inventory levels, supplier I</a:t>
                      </a:r>
                      <a:r>
                        <a:rPr lang="en-US" sz="100" u="none" strike="noStrike" kern="1200" baseline="0" dirty="0" smtClean="0"/>
                        <a:t> </a:t>
                      </a:r>
                      <a:r>
                        <a:rPr lang="en-US" sz="1400" u="none" strike="noStrike" kern="1200" baseline="0" dirty="0" smtClean="0"/>
                        <a:t>D and contact, order quantity data by product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060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Systems Design: Hardware and Software Platforms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System design </a:t>
            </a:r>
            <a:r>
              <a:rPr lang="en-US" sz="2400" kern="1200" dirty="0" smtClean="0">
                <a:solidFill>
                  <a:srgbClr val="000000"/>
                </a:solidFill>
                <a:latin typeface="Arial (Body)"/>
                <a:ea typeface="+mn-ea"/>
                <a:cs typeface="+mn-cs"/>
              </a:rPr>
              <a:t>specification:</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Description of main components of a system and their relationship to one </a:t>
            </a:r>
            <a:r>
              <a:rPr lang="en-US" sz="2400" kern="1200" dirty="0" smtClean="0">
                <a:solidFill>
                  <a:srgbClr val="000000"/>
                </a:solidFill>
                <a:latin typeface="Arial (Body)"/>
                <a:ea typeface="+mn-ea"/>
                <a:cs typeface="+mn-cs"/>
              </a:rPr>
              <a:t>another</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Two components of system design: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Logical design</a:t>
            </a:r>
          </a:p>
          <a:p>
            <a:pPr lvl="2">
              <a:buSzPts val="2400"/>
              <a:buFontTx/>
              <a:buChar char="▪"/>
            </a:pPr>
            <a:r>
              <a:rPr lang="en-US" sz="2400" kern="1200" dirty="0">
                <a:solidFill>
                  <a:srgbClr val="000000"/>
                </a:solidFill>
                <a:latin typeface="Arial (Body)"/>
                <a:ea typeface="+mn-ea"/>
                <a:cs typeface="+mn-cs"/>
              </a:rPr>
              <a:t>Data flow diagrams, processing functions, databases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Physical design</a:t>
            </a:r>
          </a:p>
          <a:p>
            <a:pPr lvl="2">
              <a:buSzPts val="2400"/>
              <a:buFontTx/>
              <a:buChar char="▪"/>
            </a:pPr>
            <a:r>
              <a:rPr lang="en-US" sz="2400" kern="1200" dirty="0">
                <a:solidFill>
                  <a:srgbClr val="000000"/>
                </a:solidFill>
                <a:latin typeface="Arial (Body)"/>
                <a:ea typeface="+mn-ea"/>
                <a:cs typeface="+mn-cs"/>
              </a:rPr>
              <a:t>Specifies actual physical, software components, models, and so on</a:t>
            </a:r>
          </a:p>
        </p:txBody>
      </p:sp>
    </p:spTree>
    <p:extLst>
      <p:ext uri="{BB962C8B-B14F-4D97-AF65-F5344CB8AC3E}">
        <p14:creationId xmlns:p14="http://schemas.microsoft.com/office/powerpoint/2010/main" val="2756276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4.6(a</a:t>
            </a:r>
            <a:r>
              <a:rPr lang="en-IN"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Logical Design for a Simple Website</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 simple data flow diagram depicts the logical design for a simple website. The data flow diagram connects five processes in a loop. These five processes are: 1. Web Site customer sends an H T T P request to verify login. 2. The verify login stage leads to display catalog pages after the visitor is accepted or rejected. 3. Display Catalog pages has a two-way connection with the next stage, which is purchase products. 4. When order is fulfilled, purchase products leads to ship products. 5. When order shipped is confirmed, ship products again connects to website customer. Processes have a two-way connection with three databases: Customer database, catalog database, and order database. 1. Verify login stage and purchase products stage connect to customer database. 2. Display catalog pages and purchase products stages connect to catalog database. 3. Purchase products stage also connects to the order database."/>
          <p:cNvPicPr>
            <a:picLocks noChangeAspect="1"/>
          </p:cNvPicPr>
          <p:nvPr/>
        </p:nvPicPr>
        <p:blipFill>
          <a:blip r:embed="rId3"/>
          <a:stretch>
            <a:fillRect/>
          </a:stretch>
        </p:blipFill>
        <p:spPr>
          <a:xfrm>
            <a:off x="2242897" y="1655408"/>
            <a:ext cx="4211601" cy="3270467"/>
          </a:xfrm>
          <a:prstGeom prst="rect">
            <a:avLst/>
          </a:prstGeom>
        </p:spPr>
      </p:pic>
      <p:sp>
        <p:nvSpPr>
          <p:cNvPr id="5" name="Text Placeholder 4"/>
          <p:cNvSpPr>
            <a:spLocks noGrp="1"/>
          </p:cNvSpPr>
          <p:nvPr>
            <p:ph type="body" idx="1"/>
          </p:nvPr>
        </p:nvSpPr>
        <p:spPr>
          <a:xfrm>
            <a:off x="457200" y="5149404"/>
            <a:ext cx="8229600" cy="1135612"/>
          </a:xfrm>
        </p:spPr>
        <p:txBody>
          <a:bodyPr/>
          <a:lstStyle/>
          <a:p>
            <a:r>
              <a:rPr lang="en-IN" sz="2000" b="1" dirty="0">
                <a:latin typeface="+mn-lt"/>
              </a:rPr>
              <a:t>(a) Simple Data Flow </a:t>
            </a:r>
            <a:r>
              <a:rPr lang="en-IN" sz="2000" b="1" dirty="0" smtClean="0">
                <a:latin typeface="+mn-lt"/>
              </a:rPr>
              <a:t>Diagram</a:t>
            </a:r>
            <a:endParaRPr lang="en-IN" sz="2000" dirty="0">
              <a:latin typeface="+mn-lt"/>
            </a:endParaRPr>
          </a:p>
          <a:p>
            <a:pPr>
              <a:spcBef>
                <a:spcPts val="600"/>
              </a:spcBef>
            </a:pPr>
            <a:r>
              <a:rPr lang="en-IN" sz="2000" dirty="0">
                <a:latin typeface="+mn-lt"/>
              </a:rPr>
              <a:t>This data flow diagram describes the flow of information requests and responses for a sample Web site</a:t>
            </a:r>
          </a:p>
        </p:txBody>
      </p:sp>
    </p:spTree>
    <p:extLst>
      <p:ext uri="{BB962C8B-B14F-4D97-AF65-F5344CB8AC3E}">
        <p14:creationId xmlns:p14="http://schemas.microsoft.com/office/powerpoint/2010/main" val="1117899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4.6(b</a:t>
            </a:r>
            <a:r>
              <a:rPr lang="en-IN" kern="1200" dirty="0" smtClean="0">
                <a:latin typeface="Times New Roman" panose="02020603050405020304" pitchFamily="18" charset="0"/>
                <a:ea typeface="+mj-ea"/>
                <a:cs typeface="Times New Roman" panose="02020603050405020304" pitchFamily="18" charset="0"/>
              </a:rPr>
              <a:t>) </a:t>
            </a:r>
            <a:r>
              <a:rPr lang="en-IN" kern="1200" dirty="0" smtClean="0">
                <a:latin typeface="Times New Roman" panose="02020603050405020304" pitchFamily="18" charset="0"/>
                <a:ea typeface="+mj-ea"/>
                <a:cs typeface="Times New Roman" panose="02020603050405020304" pitchFamily="18" charset="0"/>
              </a:rPr>
              <a:t>Physical Design for a Simple Website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simple data flow chart that depicts the physical design for a simple website. The simple physical design shows the following: 1. Customer connects from a mobile phone, smartphone, or desktop to Internet through a cable, D S L, or T 1. 2. Your firm’s website connects to the Internet through T 1 Verizon line at 1.54 M B P S. 3. At your firm’s end, hardware needed are H P or Dell quad-core web servers and 5 terabytes of storage. 4. Software needed are Oracle S Q L database, I B M WebSphere e-commerce suite, Ad server, online catalog, mail server, and shopping c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95" y="1887251"/>
            <a:ext cx="7859210" cy="3684002"/>
          </a:xfrm>
          <a:prstGeom prst="rect">
            <a:avLst/>
          </a:prstGeom>
        </p:spPr>
      </p:pic>
    </p:spTree>
    <p:extLst>
      <p:ext uri="{BB962C8B-B14F-4D97-AF65-F5344CB8AC3E}">
        <p14:creationId xmlns:p14="http://schemas.microsoft.com/office/powerpoint/2010/main" val="302050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Building the System: In-House Versus Outsourcing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tabLst/>
            </a:pPr>
            <a:r>
              <a:rPr lang="en-US" altLang="en-US" sz="2200" kern="1200" dirty="0">
                <a:solidFill>
                  <a:srgbClr val="000000"/>
                </a:solidFill>
                <a:latin typeface="+mn-lt"/>
                <a:ea typeface="+mn-ea"/>
                <a:cs typeface="+mn-cs"/>
              </a:rPr>
              <a:t>Outsourcing: Hiring vendors to provide services involved in building </a:t>
            </a:r>
            <a:r>
              <a:rPr lang="en-US" altLang="en-US" sz="2200" kern="1200" dirty="0" smtClean="0">
                <a:solidFill>
                  <a:srgbClr val="000000"/>
                </a:solidFill>
                <a:latin typeface="+mn-lt"/>
                <a:ea typeface="+mn-ea"/>
                <a:cs typeface="+mn-cs"/>
              </a:rPr>
              <a:t>site</a:t>
            </a:r>
            <a:endParaRPr lang="en-US" altLang="en-US" sz="2200" kern="1200" dirty="0">
              <a:solidFill>
                <a:srgbClr val="000000"/>
              </a:solidFill>
              <a:latin typeface="+mn-lt"/>
              <a:ea typeface="+mn-ea"/>
              <a:cs typeface="+mn-cs"/>
            </a:endParaRPr>
          </a:p>
          <a:p>
            <a:pPr marL="256032" lvl="0" indent="-256032">
              <a:tabLst/>
            </a:pPr>
            <a:r>
              <a:rPr lang="en-US" altLang="en-US" sz="2200" kern="1200" dirty="0">
                <a:solidFill>
                  <a:srgbClr val="000000"/>
                </a:solidFill>
                <a:latin typeface="+mn-lt"/>
                <a:ea typeface="+mn-ea"/>
                <a:cs typeface="+mn-cs"/>
              </a:rPr>
              <a:t>Build own </a:t>
            </a:r>
            <a:r>
              <a:rPr lang="en-US" altLang="en-US" sz="2200" kern="1200" dirty="0" smtClean="0">
                <a:solidFill>
                  <a:srgbClr val="000000"/>
                </a:solidFill>
                <a:latin typeface="+mn-lt"/>
                <a:ea typeface="+mn-ea"/>
                <a:cs typeface="+mn-cs"/>
              </a:rPr>
              <a:t>v</a:t>
            </a:r>
            <a:r>
              <a:rPr lang="en-US" altLang="en-US" sz="100" kern="1200" dirty="0" smtClean="0">
                <a:solidFill>
                  <a:schemeClr val="bg1"/>
                </a:solidFill>
                <a:latin typeface="+mn-lt"/>
                <a:ea typeface="+mn-ea"/>
                <a:cs typeface="+mn-cs"/>
              </a:rPr>
              <a:t>ersu</a:t>
            </a:r>
            <a:r>
              <a:rPr lang="en-US" altLang="en-US" sz="2200" kern="1200" dirty="0" smtClean="0">
                <a:solidFill>
                  <a:srgbClr val="000000"/>
                </a:solidFill>
                <a:latin typeface="+mn-lt"/>
                <a:ea typeface="+mn-ea"/>
                <a:cs typeface="+mn-cs"/>
              </a:rPr>
              <a:t>s</a:t>
            </a:r>
            <a:r>
              <a:rPr lang="en-US" altLang="en-US" sz="2200" kern="1200" dirty="0">
                <a:solidFill>
                  <a:srgbClr val="000000"/>
                </a:solidFill>
                <a:latin typeface="+mn-lt"/>
                <a:ea typeface="+mn-ea"/>
                <a:cs typeface="+mn-cs"/>
              </a:rPr>
              <a:t>. outsourcing:</a:t>
            </a:r>
          </a:p>
          <a:p>
            <a:pPr lvl="1" indent="-285750">
              <a:buFont typeface="Arial" panose="020B0604020202020204" pitchFamily="34" charset="0"/>
              <a:buChar char="–"/>
            </a:pPr>
            <a:r>
              <a:rPr lang="en-US" altLang="en-US" sz="2200" kern="1200" dirty="0">
                <a:solidFill>
                  <a:srgbClr val="000000"/>
                </a:solidFill>
                <a:latin typeface="+mn-lt"/>
                <a:ea typeface="+mn-ea"/>
                <a:cs typeface="+mn-cs"/>
              </a:rPr>
              <a:t>Build your own requires team with diverse skill set; choice of software tools; both risks and possible benefits</a:t>
            </a:r>
          </a:p>
          <a:p>
            <a:pPr marL="256032" lvl="0" indent="-256032">
              <a:tabLst/>
            </a:pPr>
            <a:r>
              <a:rPr lang="en-US" altLang="en-US" sz="2200" kern="1200" dirty="0">
                <a:solidFill>
                  <a:srgbClr val="000000"/>
                </a:solidFill>
                <a:latin typeface="+mn-lt"/>
                <a:ea typeface="+mn-ea"/>
                <a:cs typeface="+mn-cs"/>
              </a:rPr>
              <a:t>Host own </a:t>
            </a:r>
            <a:r>
              <a:rPr lang="en-US" altLang="en-US" sz="2200" kern="1200" dirty="0" smtClean="0">
                <a:solidFill>
                  <a:srgbClr val="000000"/>
                </a:solidFill>
                <a:latin typeface="+mn-lt"/>
                <a:ea typeface="+mn-ea"/>
                <a:cs typeface="+mn-cs"/>
              </a:rPr>
              <a:t>v</a:t>
            </a:r>
            <a:r>
              <a:rPr lang="en-US" altLang="en-US" sz="100" kern="1200" dirty="0" smtClean="0">
                <a:solidFill>
                  <a:schemeClr val="bg1"/>
                </a:solidFill>
                <a:latin typeface="+mn-lt"/>
                <a:ea typeface="+mn-ea"/>
                <a:cs typeface="+mn-cs"/>
              </a:rPr>
              <a:t>ersu</a:t>
            </a:r>
            <a:r>
              <a:rPr lang="en-US" altLang="en-US" sz="2200" kern="1200" dirty="0" smtClean="0">
                <a:solidFill>
                  <a:srgbClr val="000000"/>
                </a:solidFill>
                <a:latin typeface="+mn-lt"/>
                <a:ea typeface="+mn-ea"/>
                <a:cs typeface="+mn-cs"/>
              </a:rPr>
              <a:t>s</a:t>
            </a:r>
            <a:r>
              <a:rPr lang="en-US" altLang="en-US" sz="2200" kern="1200" dirty="0">
                <a:solidFill>
                  <a:srgbClr val="000000"/>
                </a:solidFill>
                <a:latin typeface="+mn-lt"/>
                <a:ea typeface="+mn-ea"/>
                <a:cs typeface="+mn-cs"/>
              </a:rPr>
              <a:t>. outsourcing</a:t>
            </a:r>
          </a:p>
          <a:p>
            <a:pPr lvl="1" indent="-285750">
              <a:buFont typeface="Arial" panose="020B0604020202020204" pitchFamily="34" charset="0"/>
              <a:buChar char="–"/>
            </a:pPr>
            <a:r>
              <a:rPr lang="en-US" altLang="en-US" sz="2200" kern="1200" dirty="0">
                <a:solidFill>
                  <a:srgbClr val="000000"/>
                </a:solidFill>
                <a:latin typeface="+mn-lt"/>
                <a:ea typeface="+mn-ea"/>
                <a:cs typeface="+mn-cs"/>
              </a:rPr>
              <a:t>Hosting: Hosting company responsible for ensuring site is accessible </a:t>
            </a:r>
            <a:r>
              <a:rPr lang="en-US" altLang="en-US" sz="2200" kern="1200" dirty="0" smtClean="0">
                <a:solidFill>
                  <a:srgbClr val="000000"/>
                </a:solidFill>
                <a:latin typeface="+mn-lt"/>
                <a:ea typeface="+mn-ea"/>
                <a:cs typeface="+mn-cs"/>
              </a:rPr>
              <a:t>24/7, </a:t>
            </a:r>
            <a:r>
              <a:rPr lang="en-US" altLang="en-US" sz="2200" kern="1200" dirty="0">
                <a:solidFill>
                  <a:srgbClr val="000000"/>
                </a:solidFill>
                <a:latin typeface="+mn-lt"/>
                <a:ea typeface="+mn-ea"/>
                <a:cs typeface="+mn-cs"/>
              </a:rPr>
              <a:t>for monthly fee</a:t>
            </a:r>
          </a:p>
          <a:p>
            <a:pPr lvl="1" indent="-285750">
              <a:buFont typeface="Arial" panose="020B0604020202020204" pitchFamily="34" charset="0"/>
              <a:buChar char="–"/>
            </a:pPr>
            <a:r>
              <a:rPr lang="en-US" altLang="en-US" sz="2200" kern="1200" dirty="0">
                <a:solidFill>
                  <a:srgbClr val="000000"/>
                </a:solidFill>
                <a:latin typeface="+mn-lt"/>
                <a:ea typeface="+mn-ea"/>
                <a:cs typeface="+mn-cs"/>
              </a:rPr>
              <a:t>Co-location: Firm purchases or leases Web server (with control over its operation), but server is located at </a:t>
            </a:r>
            <a:r>
              <a:rPr lang="en-US" altLang="en-US" sz="2200" kern="1200" dirty="0" smtClean="0">
                <a:solidFill>
                  <a:srgbClr val="000000"/>
                </a:solidFill>
                <a:latin typeface="+mn-lt"/>
                <a:ea typeface="+mn-ea"/>
                <a:cs typeface="+mn-cs"/>
              </a:rPr>
              <a:t>vendor</a:t>
            </a:r>
            <a:r>
              <a:rPr lang="en-IN" altLang="ja-JP" sz="2200" kern="1200" dirty="0" smtClean="0">
                <a:solidFill>
                  <a:srgbClr val="000000"/>
                </a:solidFill>
                <a:latin typeface="+mn-lt"/>
                <a:cs typeface="+mn-cs"/>
              </a:rPr>
              <a:t>’</a:t>
            </a:r>
            <a:r>
              <a:rPr lang="en-US" altLang="ja-JP" sz="2200" kern="1200" dirty="0" smtClean="0">
                <a:solidFill>
                  <a:srgbClr val="000000"/>
                </a:solidFill>
                <a:latin typeface="+mn-lt"/>
                <a:cs typeface="+mn-cs"/>
              </a:rPr>
              <a:t>s </a:t>
            </a:r>
            <a:r>
              <a:rPr lang="en-US" altLang="ja-JP" sz="2200" kern="1200" dirty="0">
                <a:solidFill>
                  <a:srgbClr val="000000"/>
                </a:solidFill>
                <a:latin typeface="+mn-lt"/>
                <a:cs typeface="+mn-cs"/>
              </a:rPr>
              <a:t>facility</a:t>
            </a:r>
            <a:endParaRPr lang="en-US" altLang="en-US" sz="2200" kern="1200" dirty="0">
              <a:solidFill>
                <a:srgbClr val="000000"/>
              </a:solidFill>
              <a:latin typeface="+mn-lt"/>
              <a:ea typeface="+mn-ea"/>
              <a:cs typeface="+mn-cs"/>
            </a:endParaRPr>
          </a:p>
        </p:txBody>
      </p:sp>
    </p:spTree>
    <p:extLst>
      <p:ext uri="{BB962C8B-B14F-4D97-AF65-F5344CB8AC3E}">
        <p14:creationId xmlns:p14="http://schemas.microsoft.com/office/powerpoint/2010/main" val="1836033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331958"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4.7 </a:t>
            </a:r>
            <a:r>
              <a:rPr lang="en-IN" kern="1200" dirty="0" smtClean="0">
                <a:latin typeface="Times New Roman" panose="02020603050405020304" pitchFamily="18" charset="0"/>
                <a:ea typeface="+mj-ea"/>
                <a:cs typeface="Times New Roman" panose="02020603050405020304" pitchFamily="18" charset="0"/>
              </a:rPr>
              <a:t>Choices in Building and Hosting</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matrix shows the various possible combinations in building and hosting the site. The four possible combinations are as follows. 1. When both the building and hosting are done in-house, the responsibility is completely in-house. 2. When the building is done in-house and the hosting is outsourced, there is mixed responsibility. 3. When the building is outsourced and the hosting is done in-house, there is mixed responsibility. 4. When both the building and hosting are outsourced, the product is completely outsourc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92" y="2103489"/>
            <a:ext cx="8035617" cy="3060457"/>
          </a:xfrm>
          <a:prstGeom prst="rect">
            <a:avLst/>
          </a:prstGeom>
        </p:spPr>
      </p:pic>
    </p:spTree>
    <p:extLst>
      <p:ext uri="{BB962C8B-B14F-4D97-AF65-F5344CB8AC3E}">
        <p14:creationId xmlns:p14="http://schemas.microsoft.com/office/powerpoint/2010/main" val="140361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000" b="1" kern="1200" dirty="0">
                <a:solidFill>
                  <a:schemeClr val="tx2"/>
                </a:solidFill>
                <a:latin typeface="Arial (Body)"/>
                <a:ea typeface="+mn-ea"/>
                <a:cs typeface="+mn-cs"/>
              </a:rPr>
              <a:t>4.1</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the questions you must ask and answer, and the steps you should take, in developing an e-commerce presence.</a:t>
            </a:r>
          </a:p>
          <a:p>
            <a:pPr marL="0" lvl="0" indent="0">
              <a:buSzPts val="2400"/>
              <a:buNone/>
            </a:pPr>
            <a:r>
              <a:rPr lang="en-US" sz="2000" b="1" kern="1200" dirty="0">
                <a:solidFill>
                  <a:schemeClr val="tx2"/>
                </a:solidFill>
                <a:latin typeface="Arial (Body)"/>
                <a:ea typeface="+mn-ea"/>
                <a:cs typeface="+mn-cs"/>
              </a:rPr>
              <a:t>4.2</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Explain the process that should be followed in building an e-commerce presence.</a:t>
            </a:r>
          </a:p>
          <a:p>
            <a:pPr marL="0" lvl="0" indent="0">
              <a:buSzPts val="2400"/>
              <a:buNone/>
            </a:pPr>
            <a:r>
              <a:rPr lang="en-US" sz="2000" b="1" kern="1200" dirty="0">
                <a:solidFill>
                  <a:schemeClr val="tx2"/>
                </a:solidFill>
                <a:latin typeface="Arial (Body)"/>
                <a:ea typeface="+mn-ea"/>
                <a:cs typeface="+mn-cs"/>
              </a:rPr>
              <a:t>4.3</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and understand the major considerations involved in choosing web server and e-commerce merchant server software.</a:t>
            </a:r>
          </a:p>
          <a:p>
            <a:pPr marL="0" lvl="0" indent="0">
              <a:buSzPts val="2400"/>
              <a:buNone/>
            </a:pPr>
            <a:r>
              <a:rPr lang="en-US" sz="2000" b="1" kern="1200" dirty="0">
                <a:solidFill>
                  <a:schemeClr val="tx2"/>
                </a:solidFill>
                <a:latin typeface="Arial (Body)"/>
                <a:ea typeface="+mn-ea"/>
                <a:cs typeface="+mn-cs"/>
              </a:rPr>
              <a:t>4.4</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the issues involved in choosing the most appropriate hardware for an e-commerce site.</a:t>
            </a:r>
          </a:p>
          <a:p>
            <a:pPr marL="0" lvl="0" indent="0">
              <a:buSzPts val="2400"/>
              <a:buNone/>
            </a:pPr>
            <a:r>
              <a:rPr lang="en-US" sz="2000" b="1" kern="1200" dirty="0">
                <a:solidFill>
                  <a:schemeClr val="tx2"/>
                </a:solidFill>
                <a:latin typeface="Arial (Body)"/>
                <a:ea typeface="+mn-ea"/>
                <a:cs typeface="+mn-cs"/>
              </a:rPr>
              <a:t>4.5</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Identify additional tools that can improve website performance.</a:t>
            </a:r>
          </a:p>
          <a:p>
            <a:pPr marL="0" lvl="0" indent="0">
              <a:buSzPts val="2400"/>
              <a:buNone/>
            </a:pPr>
            <a:r>
              <a:rPr lang="en-US" sz="2000" b="1" kern="1200" dirty="0">
                <a:solidFill>
                  <a:schemeClr val="tx2"/>
                </a:solidFill>
                <a:latin typeface="Arial (Body)"/>
                <a:ea typeface="+mn-ea"/>
                <a:cs typeface="+mn-cs"/>
              </a:rPr>
              <a:t>4.6</a:t>
            </a:r>
            <a:r>
              <a:rPr lang="en-US" sz="2000" b="1" kern="1200" dirty="0">
                <a:solidFill>
                  <a:srgbClr val="000000"/>
                </a:solidFill>
                <a:latin typeface="Arial (Body)"/>
                <a:ea typeface="+mn-ea"/>
                <a:cs typeface="+mn-cs"/>
              </a:rPr>
              <a:t> </a:t>
            </a:r>
            <a:r>
              <a:rPr lang="en-US" sz="2000" kern="1200" dirty="0">
                <a:solidFill>
                  <a:srgbClr val="000000"/>
                </a:solidFill>
                <a:latin typeface="Arial (Body)"/>
                <a:ea typeface="+mn-ea"/>
                <a:cs typeface="+mn-cs"/>
              </a:rPr>
              <a:t>Understand the important considerations involved in developing a mobile website and building mobile applications.</a:t>
            </a:r>
          </a:p>
        </p:txBody>
      </p:sp>
    </p:spTree>
    <p:extLst>
      <p:ext uri="{BB962C8B-B14F-4D97-AF65-F5344CB8AC3E}">
        <p14:creationId xmlns:p14="http://schemas.microsoft.com/office/powerpoint/2010/main" val="3224129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Weebly Makes Creating Websites Easy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31459"/>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Class Discussion</a:t>
            </a:r>
          </a:p>
          <a:p>
            <a:pPr lvl="1" indent="-285750">
              <a:buSzPts val="2400"/>
              <a:buFont typeface="Arial" panose="020B0604020202020204" pitchFamily="34" charset="0"/>
              <a:buChar char="–"/>
              <a:defRPr/>
            </a:pPr>
            <a:r>
              <a:rPr lang="en-US" sz="2400" kern="1200" dirty="0">
                <a:solidFill>
                  <a:srgbClr val="000000"/>
                </a:solidFill>
                <a:latin typeface="Arial (Body)"/>
                <a:ea typeface="+mn-ea"/>
                <a:cs typeface="+mn-cs"/>
              </a:rPr>
              <a:t>What value does Weebly offer to small businesses?</a:t>
            </a:r>
          </a:p>
          <a:p>
            <a:pPr lvl="1" indent="-285750">
              <a:buSzPts val="2400"/>
              <a:buFont typeface="Arial" panose="020B0604020202020204" pitchFamily="34" charset="0"/>
              <a:buChar char="–"/>
              <a:defRPr/>
            </a:pPr>
            <a:r>
              <a:rPr lang="en-US" sz="2400" kern="1200" dirty="0">
                <a:solidFill>
                  <a:srgbClr val="000000"/>
                </a:solidFill>
                <a:latin typeface="Arial (Body)"/>
                <a:ea typeface="+mn-ea"/>
                <a:cs typeface="+mn-cs"/>
              </a:rPr>
              <a:t>Are there any drawbacks to using Weebly to create an e-commerce presence?</a:t>
            </a:r>
          </a:p>
          <a:p>
            <a:pPr lvl="1" indent="-285750">
              <a:buSzPts val="2400"/>
              <a:buFont typeface="Arial" panose="020B0604020202020204" pitchFamily="34" charset="0"/>
              <a:buChar char="–"/>
              <a:defRPr/>
            </a:pPr>
            <a:r>
              <a:rPr lang="en-US" sz="2400" kern="1200" dirty="0">
                <a:solidFill>
                  <a:srgbClr val="000000"/>
                </a:solidFill>
                <a:latin typeface="Arial (Body)"/>
                <a:ea typeface="+mn-ea"/>
                <a:cs typeface="+mn-cs"/>
              </a:rPr>
              <a:t>How are service providers like Weebly changing the nature of e-commerce?</a:t>
            </a:r>
          </a:p>
        </p:txBody>
      </p:sp>
    </p:spTree>
    <p:extLst>
      <p:ext uri="{BB962C8B-B14F-4D97-AF65-F5344CB8AC3E}">
        <p14:creationId xmlns:p14="http://schemas.microsoft.com/office/powerpoint/2010/main" val="1100030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Testing the System</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Testing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Unit testing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System testing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Acceptance testing</a:t>
            </a:r>
          </a:p>
          <a:p>
            <a:pPr lvl="1" indent="-285750">
              <a:buSzPts val="2400"/>
              <a:buFont typeface="Arial" panose="020B0604020202020204" pitchFamily="34" charset="0"/>
              <a:buChar char="–"/>
            </a:pPr>
            <a:r>
              <a:rPr lang="en-US" sz="2400" kern="1200" dirty="0" smtClean="0">
                <a:solidFill>
                  <a:srgbClr val="000000"/>
                </a:solidFill>
                <a:latin typeface="Arial (Body)"/>
                <a:ea typeface="+mn-ea"/>
                <a:cs typeface="+mn-cs"/>
              </a:rPr>
              <a:t>A/B testing </a:t>
            </a:r>
            <a:r>
              <a:rPr lang="en-US" sz="2400" kern="1200" dirty="0">
                <a:solidFill>
                  <a:srgbClr val="000000"/>
                </a:solidFill>
                <a:latin typeface="Arial (Body)"/>
                <a:ea typeface="+mn-ea"/>
                <a:cs typeface="+mn-cs"/>
              </a:rPr>
              <a:t>(split testing)</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Multivariate testing</a:t>
            </a:r>
          </a:p>
        </p:txBody>
      </p:sp>
    </p:spTree>
    <p:extLst>
      <p:ext uri="{BB962C8B-B14F-4D97-AF65-F5344CB8AC3E}">
        <p14:creationId xmlns:p14="http://schemas.microsoft.com/office/powerpoint/2010/main" val="3967774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Implementation and Maintenance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54652"/>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Systems break down unpredictably</a:t>
            </a:r>
          </a:p>
          <a:p>
            <a:pPr marL="256032" lvl="0" indent="-256032">
              <a:buSzPts val="2400"/>
              <a:tabLst/>
            </a:pPr>
            <a:r>
              <a:rPr lang="en-US" sz="2400" kern="1200" dirty="0">
                <a:solidFill>
                  <a:srgbClr val="000000"/>
                </a:solidFill>
                <a:latin typeface="Arial (Body)"/>
                <a:ea typeface="+mn-ea"/>
                <a:cs typeface="+mn-cs"/>
              </a:rPr>
              <a:t>Maintenance is ongoing</a:t>
            </a:r>
          </a:p>
          <a:p>
            <a:pPr marL="256032" lvl="0" indent="-256032">
              <a:buSzPts val="2400"/>
              <a:tabLst/>
            </a:pPr>
            <a:r>
              <a:rPr lang="en-US" sz="2400" kern="1200" dirty="0">
                <a:solidFill>
                  <a:srgbClr val="000000"/>
                </a:solidFill>
                <a:latin typeface="Arial (Body)"/>
                <a:ea typeface="+mn-ea"/>
                <a:cs typeface="+mn-cs"/>
              </a:rPr>
              <a:t>Maintenance costs: Similar to development </a:t>
            </a:r>
            <a:r>
              <a:rPr lang="en-US" sz="2400" kern="1200" dirty="0" smtClean="0">
                <a:solidFill>
                  <a:srgbClr val="000000"/>
                </a:solidFill>
                <a:latin typeface="Arial (Body)"/>
                <a:ea typeface="+mn-ea"/>
                <a:cs typeface="+mn-cs"/>
              </a:rPr>
              <a:t>costs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 $40K e-commerce site may require $40K annually to upkeep</a:t>
            </a:r>
          </a:p>
          <a:p>
            <a:pPr marL="256032" lvl="0" indent="-256032">
              <a:buSzPts val="2400"/>
              <a:tabLst/>
            </a:pPr>
            <a:r>
              <a:rPr lang="en-US" sz="2400" kern="1200" dirty="0">
                <a:solidFill>
                  <a:srgbClr val="000000"/>
                </a:solidFill>
                <a:latin typeface="Arial (Body)"/>
                <a:ea typeface="+mn-ea"/>
                <a:cs typeface="+mn-cs"/>
              </a:rPr>
              <a:t>Benchmarking</a:t>
            </a:r>
          </a:p>
        </p:txBody>
      </p:sp>
    </p:spTree>
    <p:extLst>
      <p:ext uri="{BB962C8B-B14F-4D97-AF65-F5344CB8AC3E}">
        <p14:creationId xmlns:p14="http://schemas.microsoft.com/office/powerpoint/2010/main" val="1840916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Figure </a:t>
            </a:r>
            <a:r>
              <a:rPr lang="en-IN" sz="3200" kern="1200" dirty="0" smtClean="0">
                <a:latin typeface="Times New Roman" panose="02020603050405020304" pitchFamily="18" charset="0"/>
                <a:ea typeface="+mj-ea"/>
                <a:cs typeface="Times New Roman" panose="02020603050405020304" pitchFamily="18" charset="0"/>
              </a:rPr>
              <a:t>4.10 </a:t>
            </a:r>
            <a:r>
              <a:rPr lang="en-IN" sz="3200" kern="1200" dirty="0" smtClean="0">
                <a:latin typeface="Times New Roman" panose="02020603050405020304" pitchFamily="18" charset="0"/>
                <a:ea typeface="+mj-ea"/>
                <a:cs typeface="Times New Roman" panose="02020603050405020304" pitchFamily="18" charset="0"/>
              </a:rPr>
              <a:t>Factors in Website Optimization</a:t>
            </a:r>
            <a:endParaRPr lang="en-US" sz="3200" kern="1200" dirty="0">
              <a:latin typeface="Times New Roman" panose="02020603050405020304" pitchFamily="18" charset="0"/>
              <a:ea typeface="+mj-ea"/>
              <a:cs typeface="Times New Roman" panose="02020603050405020304" pitchFamily="18" charset="0"/>
            </a:endParaRPr>
          </a:p>
        </p:txBody>
      </p:sp>
      <p:pic>
        <p:nvPicPr>
          <p:cNvPr id="4" name="Picture 3" descr="An image depicts factors in optimizing website performance. There are three factors in website optimization along with the following items pertaining to each factor. First, Page delivery entails, content delivery networks, edge caching, and Bandwidth. Second, page generation entails, server response time, device-based accelerators, efficient resource allocation, resource utilization thresholds, and monitoring site performance. And third, page content entails, optimize H T M L, optimize images, site architecture, efficient page styl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01" y="1769658"/>
            <a:ext cx="7753798" cy="3728124"/>
          </a:xfrm>
          <a:prstGeom prst="rect">
            <a:avLst/>
          </a:prstGeom>
        </p:spPr>
      </p:pic>
    </p:spTree>
    <p:extLst>
      <p:ext uri="{BB962C8B-B14F-4D97-AF65-F5344CB8AC3E}">
        <p14:creationId xmlns:p14="http://schemas.microsoft.com/office/powerpoint/2010/main" val="2570386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Simple v</a:t>
            </a:r>
            <a:r>
              <a:rPr lang="en-IN" sz="100" kern="1200" dirty="0" smtClean="0">
                <a:solidFill>
                  <a:schemeClr val="bg1"/>
                </a:solidFill>
                <a:latin typeface="Times New Roman" panose="02020603050405020304" pitchFamily="18" charset="0"/>
                <a:ea typeface="+mj-ea"/>
                <a:cs typeface="Times New Roman" panose="02020603050405020304" pitchFamily="18" charset="0"/>
              </a:rPr>
              <a:t>ersu</a:t>
            </a:r>
            <a:r>
              <a:rPr lang="en-IN" kern="1200" dirty="0" smtClean="0">
                <a:latin typeface="Times New Roman" panose="02020603050405020304" pitchFamily="18" charset="0"/>
                <a:ea typeface="+mj-ea"/>
                <a:cs typeface="Times New Roman" panose="02020603050405020304" pitchFamily="18" charset="0"/>
              </a:rPr>
              <a:t>s. Multi-Tiered Website Architecture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01120"/>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System </a:t>
            </a:r>
            <a:r>
              <a:rPr lang="en-US" sz="2400" kern="1200" dirty="0" smtClean="0">
                <a:solidFill>
                  <a:srgbClr val="000000"/>
                </a:solidFill>
                <a:latin typeface="Arial (Body)"/>
                <a:ea typeface="+mn-ea"/>
                <a:cs typeface="+mn-cs"/>
              </a:rPr>
              <a:t>architecture</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Arrangement of software, machinery, and tasks in an information system needed to achieve a specific functionality</a:t>
            </a:r>
          </a:p>
          <a:p>
            <a:pPr marL="256032" lvl="0" indent="-256032">
              <a:buSzPts val="2400"/>
              <a:tabLst/>
            </a:pPr>
            <a:r>
              <a:rPr lang="en-US" sz="2400" kern="1200" dirty="0">
                <a:solidFill>
                  <a:srgbClr val="000000"/>
                </a:solidFill>
                <a:latin typeface="Arial (Body)"/>
                <a:ea typeface="+mn-ea"/>
                <a:cs typeface="+mn-cs"/>
              </a:rPr>
              <a:t>Two-tier</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Web server and database server</a:t>
            </a:r>
          </a:p>
          <a:p>
            <a:pPr marL="256032" lvl="0" indent="-256032">
              <a:buSzPts val="2400"/>
              <a:tabLst/>
            </a:pPr>
            <a:r>
              <a:rPr lang="en-US" sz="2400" kern="1200" dirty="0" smtClean="0">
                <a:solidFill>
                  <a:srgbClr val="000000"/>
                </a:solidFill>
                <a:latin typeface="Arial (Body)"/>
                <a:ea typeface="+mn-ea"/>
                <a:cs typeface="+mn-cs"/>
              </a:rPr>
              <a:t>Multi-tier</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Web application servers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Backend, legacy databases</a:t>
            </a:r>
          </a:p>
        </p:txBody>
      </p:sp>
    </p:spTree>
    <p:extLst>
      <p:ext uri="{BB962C8B-B14F-4D97-AF65-F5344CB8AC3E}">
        <p14:creationId xmlns:p14="http://schemas.microsoft.com/office/powerpoint/2010/main" val="1860069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4.11(a) </a:t>
            </a:r>
            <a:r>
              <a:rPr lang="en-IN" kern="1200" dirty="0" smtClean="0">
                <a:latin typeface="Times New Roman" panose="02020603050405020304" pitchFamily="18" charset="0"/>
                <a:ea typeface="+mj-ea"/>
                <a:cs typeface="Times New Roman" panose="02020603050405020304" pitchFamily="18" charset="0"/>
              </a:rPr>
              <a:t>Two-Tier E-Commerce Architecture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illustrates two-tier architecture. Two-tier architecture shows the user who requests for pages to be in a two-way connection with the web server. The webserver is in a two-way connection with a content management or database 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81" y="2414177"/>
            <a:ext cx="8020238" cy="1783983"/>
          </a:xfrm>
          <a:prstGeom prst="rect">
            <a:avLst/>
          </a:prstGeom>
        </p:spPr>
      </p:pic>
    </p:spTree>
    <p:extLst>
      <p:ext uri="{BB962C8B-B14F-4D97-AF65-F5344CB8AC3E}">
        <p14:creationId xmlns:p14="http://schemas.microsoft.com/office/powerpoint/2010/main" val="1738227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4.11(b</a:t>
            </a:r>
            <a:r>
              <a:rPr lang="en-US"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Multi-Tier E-Commerce Architecture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illustrates multi-tier architecture. In a multi-tier architecture, there are three layers. The web server layer consists of web servers, and it receives incoming internet requests. The middle-tier layer consists of e-commerce servers, application servers, database servers, ad servers, and mail servers. The backend layer consists of corporate applications, finance, production M R P, Enterprise systems, and H R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48" y="1920229"/>
            <a:ext cx="7754505" cy="3918300"/>
          </a:xfrm>
          <a:prstGeom prst="rect">
            <a:avLst/>
          </a:prstGeom>
        </p:spPr>
      </p:pic>
    </p:spTree>
    <p:extLst>
      <p:ext uri="{BB962C8B-B14F-4D97-AF65-F5344CB8AC3E}">
        <p14:creationId xmlns:p14="http://schemas.microsoft.com/office/powerpoint/2010/main" val="206419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Web Server Software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93316"/>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Apache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Leading web server </a:t>
            </a:r>
            <a:r>
              <a:rPr lang="en-US" altLang="en-US" sz="2400" kern="1200" dirty="0" smtClean="0">
                <a:solidFill>
                  <a:srgbClr val="000000"/>
                </a:solidFill>
                <a:latin typeface="Arial (Body)"/>
                <a:ea typeface="+mn-ea"/>
                <a:cs typeface="+mn-cs"/>
              </a:rPr>
              <a:t>software</a:t>
            </a:r>
            <a:endParaRPr lang="en-US" alt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Works with </a:t>
            </a:r>
            <a:r>
              <a:rPr lang="en-US" altLang="en-US" sz="2400" kern="1200" dirty="0" smtClean="0">
                <a:solidFill>
                  <a:srgbClr val="000000"/>
                </a:solidFill>
                <a:latin typeface="Arial (Body)"/>
                <a:ea typeface="+mn-ea"/>
                <a:cs typeface="+mn-cs"/>
              </a:rPr>
              <a:t>U</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X, </a:t>
            </a:r>
            <a:r>
              <a:rPr lang="en-US" altLang="en-US" sz="2400" kern="1200" dirty="0">
                <a:solidFill>
                  <a:srgbClr val="000000"/>
                </a:solidFill>
                <a:latin typeface="Arial (Body)"/>
                <a:ea typeface="+mn-ea"/>
                <a:cs typeface="+mn-cs"/>
              </a:rPr>
              <a:t>Linux operating systems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Reliable, stable, part of open software community</a:t>
            </a:r>
          </a:p>
          <a:p>
            <a:pPr marL="256032" lvl="0" indent="-256032">
              <a:buSzPts val="2400"/>
              <a:tabLst/>
            </a:pPr>
            <a:r>
              <a:rPr lang="en-US" altLang="en-US" sz="2400" kern="1200" dirty="0">
                <a:solidFill>
                  <a:srgbClr val="000000"/>
                </a:solidFill>
                <a:latin typeface="Arial (Body)"/>
                <a:ea typeface="+mn-ea"/>
                <a:cs typeface="+mn-cs"/>
              </a:rPr>
              <a:t>Microsoft</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Internet Information Server </a:t>
            </a:r>
            <a:r>
              <a:rPr lang="en-US" altLang="ja-JP" sz="2400" kern="1200" dirty="0" smtClean="0">
                <a:solidFill>
                  <a:srgbClr val="000000"/>
                </a:solidFill>
                <a:latin typeface="Arial (Body)"/>
                <a:cs typeface="+mn-cs"/>
              </a:rPr>
              <a:t>(I</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I</a:t>
            </a:r>
            <a:r>
              <a:rPr lang="en-US" altLang="ja-JP" sz="100" kern="1200" dirty="0" smtClean="0">
                <a:solidFill>
                  <a:srgbClr val="000000"/>
                </a:solidFill>
                <a:latin typeface="Arial (Body)"/>
                <a:cs typeface="+mn-cs"/>
              </a:rPr>
              <a:t> </a:t>
            </a:r>
            <a:r>
              <a:rPr lang="en-US" altLang="ja-JP" sz="2400" kern="1200" dirty="0" smtClean="0">
                <a:solidFill>
                  <a:srgbClr val="000000"/>
                </a:solidFill>
                <a:latin typeface="Arial (Body)"/>
                <a:cs typeface="+mn-cs"/>
              </a:rPr>
              <a:t>S)</a:t>
            </a:r>
            <a:endParaRPr lang="en-US" altLang="ja-JP" sz="2400" kern="1200" dirty="0">
              <a:solidFill>
                <a:srgbClr val="000000"/>
              </a:solidFill>
              <a:latin typeface="Arial (Body)"/>
              <a:cs typeface="+mn-cs"/>
            </a:endParaRP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Second major web server software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Windows-based</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Integrated, easy-to-use</a:t>
            </a:r>
          </a:p>
        </p:txBody>
      </p:sp>
    </p:spTree>
    <p:extLst>
      <p:ext uri="{BB962C8B-B14F-4D97-AF65-F5344CB8AC3E}">
        <p14:creationId xmlns:p14="http://schemas.microsoft.com/office/powerpoint/2010/main" val="3717296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a:t>
            </a:r>
            <a:r>
              <a:rPr lang="en-IN" kern="1200" dirty="0" smtClean="0">
                <a:latin typeface="Times New Roman" panose="02020603050405020304" pitchFamily="18" charset="0"/>
                <a:ea typeface="+mj-ea"/>
                <a:cs typeface="Times New Roman" panose="02020603050405020304" pitchFamily="18" charset="0"/>
              </a:rPr>
              <a:t>4.4 </a:t>
            </a:r>
            <a:r>
              <a:rPr lang="en-IN" kern="1200" dirty="0" smtClean="0">
                <a:latin typeface="Times New Roman" panose="02020603050405020304" pitchFamily="18" charset="0"/>
                <a:ea typeface="+mj-ea"/>
                <a:cs typeface="Times New Roman" panose="02020603050405020304" pitchFamily="18" charset="0"/>
              </a:rPr>
              <a:t>Basic Functionality Provided by Web Servers</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3264757222"/>
              </p:ext>
            </p:extLst>
          </p:nvPr>
        </p:nvGraphicFramePr>
        <p:xfrm>
          <a:off x="457200" y="1600200"/>
          <a:ext cx="8229600" cy="4389120"/>
        </p:xfrm>
        <a:graphic>
          <a:graphicData uri="http://schemas.openxmlformats.org/drawingml/2006/table">
            <a:tbl>
              <a:tblPr firstRow="1" bandRow="1">
                <a:tableStyleId>{3B4B98B0-60AC-42C2-AFA5-B58CD77FA1E5}</a:tableStyleId>
              </a:tblPr>
              <a:tblGrid>
                <a:gridCol w="3276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0">
                <a:tc>
                  <a:txBody>
                    <a:bodyPr/>
                    <a:lstStyle/>
                    <a:p>
                      <a:r>
                        <a:rPr lang="en-US" sz="1600" dirty="0" smtClean="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solidFill>
                            <a:schemeClr val="tx1"/>
                          </a:solidFill>
                        </a:rPr>
                        <a:t>Description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p>
                      <a:r>
                        <a:rPr lang="en-US" sz="1600" u="none" strike="noStrike" kern="1200" baseline="0" dirty="0" smtClean="0">
                          <a:solidFill>
                            <a:schemeClr val="tx1"/>
                          </a:solidFill>
                        </a:rPr>
                        <a:t>Processing of H</a:t>
                      </a:r>
                      <a:r>
                        <a:rPr lang="en-US" sz="100" u="none" strike="noStrike" kern="1200" baseline="0" dirty="0" smtClean="0">
                          <a:solidFill>
                            <a:schemeClr val="tx1"/>
                          </a:solidFill>
                        </a:rPr>
                        <a:t> </a:t>
                      </a:r>
                      <a:r>
                        <a:rPr lang="en-US" sz="1600" u="none" strike="noStrike" kern="1200" baseline="0" dirty="0" smtClean="0">
                          <a:solidFill>
                            <a:schemeClr val="tx1"/>
                          </a:solidFill>
                        </a:rPr>
                        <a:t>T</a:t>
                      </a:r>
                      <a:r>
                        <a:rPr lang="en-US" sz="100" u="none" strike="noStrike" kern="1200" baseline="0" dirty="0" smtClean="0">
                          <a:solidFill>
                            <a:schemeClr val="tx1"/>
                          </a:solidFill>
                        </a:rPr>
                        <a:t> </a:t>
                      </a:r>
                      <a:r>
                        <a:rPr lang="en-US" sz="1600" u="none" strike="noStrike" kern="1200" baseline="0" dirty="0" smtClean="0">
                          <a:solidFill>
                            <a:schemeClr val="tx1"/>
                          </a:solidFill>
                        </a:rPr>
                        <a:t>T</a:t>
                      </a:r>
                      <a:r>
                        <a:rPr lang="en-US" sz="100" u="none" strike="noStrike" kern="1200" baseline="0" dirty="0" smtClean="0">
                          <a:solidFill>
                            <a:schemeClr val="tx1"/>
                          </a:solidFill>
                        </a:rPr>
                        <a:t> </a:t>
                      </a:r>
                      <a:r>
                        <a:rPr lang="en-US" sz="1600" u="none" strike="noStrike" kern="1200" baseline="0" dirty="0" smtClean="0">
                          <a:solidFill>
                            <a:schemeClr val="tx1"/>
                          </a:solidFill>
                        </a:rPr>
                        <a:t>P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Receive and respond to client requests for H</a:t>
                      </a:r>
                      <a:r>
                        <a:rPr lang="en-US" sz="100" u="none" strike="noStrike" kern="1200" baseline="0" dirty="0" smtClean="0">
                          <a:solidFill>
                            <a:schemeClr val="tx1"/>
                          </a:solidFill>
                        </a:rPr>
                        <a:t> </a:t>
                      </a:r>
                      <a:r>
                        <a:rPr lang="en-US" sz="1600" u="none" strike="noStrike" kern="1200" baseline="0" dirty="0" smtClean="0">
                          <a:solidFill>
                            <a:schemeClr val="tx1"/>
                          </a:solidFill>
                        </a:rPr>
                        <a:t>T</a:t>
                      </a:r>
                      <a:r>
                        <a:rPr lang="en-US" sz="100" u="none" strike="noStrike" kern="1200" baseline="0" dirty="0" smtClean="0">
                          <a:solidFill>
                            <a:schemeClr val="tx1"/>
                          </a:solidFill>
                        </a:rPr>
                        <a:t> </a:t>
                      </a:r>
                      <a:r>
                        <a:rPr lang="en-US" sz="1600" u="none" strike="noStrike" kern="1200" baseline="0" dirty="0" smtClean="0">
                          <a:solidFill>
                            <a:schemeClr val="tx1"/>
                          </a:solidFill>
                        </a:rPr>
                        <a:t>M</a:t>
                      </a:r>
                      <a:r>
                        <a:rPr lang="en-US" sz="100" u="none" strike="noStrike" kern="1200" baseline="0" dirty="0" smtClean="0">
                          <a:solidFill>
                            <a:schemeClr val="tx1"/>
                          </a:solidFill>
                        </a:rPr>
                        <a:t> </a:t>
                      </a:r>
                      <a:r>
                        <a:rPr lang="en-US" sz="1600" u="none" strike="noStrike" kern="1200" baseline="0" dirty="0" smtClean="0">
                          <a:solidFill>
                            <a:schemeClr val="tx1"/>
                          </a:solidFill>
                        </a:rPr>
                        <a:t>L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r>
                        <a:rPr lang="en-US" sz="1600" u="none" strike="noStrike" kern="1200" baseline="0" dirty="0" smtClean="0">
                          <a:solidFill>
                            <a:schemeClr val="tx1"/>
                          </a:solidFill>
                        </a:rPr>
                        <a:t>Security services (Secure</a:t>
                      </a:r>
                    </a:p>
                    <a:p>
                      <a:r>
                        <a:rPr lang="en-US" sz="1600" u="none" strike="noStrike" kern="1200" baseline="0" dirty="0" smtClean="0">
                          <a:solidFill>
                            <a:schemeClr val="tx1"/>
                          </a:solidFill>
                        </a:rPr>
                        <a:t>Sockets Layer)/ Transport Layer Security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Verify username and password; process certificates and private/public key information required for credit card processing and other secure information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r>
                        <a:rPr lang="en-US" sz="1600" u="none" strike="noStrike" kern="1200" baseline="0" dirty="0" smtClean="0">
                          <a:solidFill>
                            <a:schemeClr val="tx1"/>
                          </a:solidFill>
                        </a:rPr>
                        <a:t>File Transfer Protocol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Permits transfer of very large files from server to server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r>
                        <a:rPr lang="en-US" sz="1600" u="none" strike="noStrike" kern="1200" baseline="0" dirty="0" smtClean="0">
                          <a:solidFill>
                            <a:schemeClr val="tx1"/>
                          </a:solidFill>
                        </a:rPr>
                        <a:t>Search engine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Indexing of site content; keyword search capability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r>
                        <a:rPr lang="en-US" sz="1600" u="none" strike="noStrike" kern="1200" baseline="0" dirty="0" smtClean="0">
                          <a:solidFill>
                            <a:schemeClr val="tx1"/>
                          </a:solidFill>
                        </a:rPr>
                        <a:t>Data capture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Log file of all visits, time, duration, and referral source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r>
                        <a:rPr lang="en-US" sz="1600" u="none" strike="noStrike" kern="1200" baseline="0" dirty="0" smtClean="0">
                          <a:solidFill>
                            <a:schemeClr val="tx1"/>
                          </a:solidFill>
                        </a:rPr>
                        <a:t>E-mail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Ability to send, receive, and store e-mail messages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0">
                <a:tc>
                  <a:txBody>
                    <a:bodyPr/>
                    <a:lstStyle/>
                    <a:p>
                      <a:r>
                        <a:rPr lang="en-US" sz="1600" u="none" strike="noStrike" kern="1200" baseline="0" dirty="0" smtClean="0">
                          <a:solidFill>
                            <a:schemeClr val="tx1"/>
                          </a:solidFill>
                        </a:rPr>
                        <a:t>Site management tools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u="none" strike="noStrike" kern="1200" baseline="0" dirty="0" smtClean="0">
                          <a:solidFill>
                            <a:schemeClr val="tx1"/>
                          </a:solidFill>
                        </a:rPr>
                        <a:t>Calculate and display key site statistics, such as unique visitors, page requests, and origin of requests; check links on pages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9396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Site Management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93316"/>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Basic tools included in all web servers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Verify that links on pages are still </a:t>
            </a:r>
            <a:r>
              <a:rPr lang="en-US" sz="2400" kern="1200" dirty="0" smtClean="0">
                <a:solidFill>
                  <a:srgbClr val="000000"/>
                </a:solidFill>
                <a:latin typeface="Arial (Body)"/>
                <a:ea typeface="+mn-ea"/>
                <a:cs typeface="+mn-cs"/>
              </a:rPr>
              <a:t>valid</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Identify orphan files</a:t>
            </a:r>
          </a:p>
          <a:p>
            <a:pPr marL="256032" lvl="0" indent="-256032">
              <a:buSzPts val="2400"/>
              <a:tabLst/>
            </a:pPr>
            <a:r>
              <a:rPr lang="en-US" sz="2400" kern="1200" dirty="0">
                <a:solidFill>
                  <a:srgbClr val="000000"/>
                </a:solidFill>
                <a:latin typeface="Arial (Body)"/>
                <a:ea typeface="+mn-ea"/>
                <a:cs typeface="+mn-cs"/>
              </a:rPr>
              <a:t>Third-party software for advanced management</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Monitor customer purchases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Marketing campaign effectiveness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Keep track of hit counts and other statistics</a:t>
            </a:r>
          </a:p>
          <a:p>
            <a:pPr lvl="1" indent="-285750">
              <a:buSzPts val="2400"/>
              <a:buFont typeface="Arial" panose="020B0604020202020204" pitchFamily="34" charset="0"/>
              <a:buChar char="–"/>
            </a:pPr>
            <a:r>
              <a:rPr lang="en-US" sz="2400" kern="1200" dirty="0" smtClean="0">
                <a:solidFill>
                  <a:srgbClr val="000000"/>
                </a:solidFill>
                <a:latin typeface="Arial (Body)"/>
                <a:ea typeface="+mn-ea"/>
                <a:cs typeface="+mn-cs"/>
              </a:rPr>
              <a:t>E.g. </a:t>
            </a:r>
            <a:r>
              <a:rPr lang="en-US" sz="2400" kern="1200" dirty="0">
                <a:solidFill>
                  <a:srgbClr val="000000"/>
                </a:solidFill>
                <a:latin typeface="Arial (Body)"/>
                <a:ea typeface="+mn-ea"/>
                <a:cs typeface="+mn-cs"/>
              </a:rPr>
              <a:t>Webtrends Analytics 10</a:t>
            </a:r>
          </a:p>
        </p:txBody>
      </p:sp>
    </p:spTree>
    <p:extLst>
      <p:ext uri="{BB962C8B-B14F-4D97-AF65-F5344CB8AC3E}">
        <p14:creationId xmlns:p14="http://schemas.microsoft.com/office/powerpoint/2010/main" val="1622529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a:latin typeface="Times New Roman" panose="02020603050405020304" pitchFamily="18" charset="0"/>
                <a:ea typeface="+mj-ea"/>
                <a:cs typeface="Times New Roman" panose="02020603050405020304" pitchFamily="18" charset="0"/>
              </a:rPr>
              <a:t>The Wall Street Journal: Redesigning for the </a:t>
            </a:r>
            <a:r>
              <a:rPr lang="en-IN" altLang="en-US" kern="1200" dirty="0" smtClean="0">
                <a:latin typeface="Times New Roman" panose="02020603050405020304" pitchFamily="18" charset="0"/>
                <a:ea typeface="+mj-ea"/>
                <a:cs typeface="Times New Roman" panose="02020603050405020304" pitchFamily="18" charset="0"/>
              </a:rPr>
              <a:t>Today’s </a:t>
            </a:r>
            <a:r>
              <a:rPr lang="en-IN" altLang="en-US" kern="1200" dirty="0">
                <a:latin typeface="Times New Roman" panose="02020603050405020304" pitchFamily="18" charset="0"/>
                <a:ea typeface="+mj-ea"/>
                <a:cs typeface="Times New Roman" panose="02020603050405020304" pitchFamily="18" charset="0"/>
              </a:rPr>
              <a:t>Platforms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Class Discussion</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What were </a:t>
            </a:r>
            <a:r>
              <a:rPr lang="en-US" altLang="en-US" sz="24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J</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objectives in redesigning its e-commerce presence?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What considerations unique to the newspaper business were involved?</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What did </a:t>
            </a:r>
            <a:r>
              <a:rPr lang="en-US" altLang="en-US" sz="24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J do </a:t>
            </a:r>
            <a:r>
              <a:rPr lang="en-US" altLang="en-US" sz="2400" kern="1200" dirty="0">
                <a:solidFill>
                  <a:srgbClr val="000000"/>
                </a:solidFill>
                <a:latin typeface="Arial (Body)"/>
                <a:ea typeface="+mn-ea"/>
                <a:cs typeface="+mn-cs"/>
              </a:rPr>
              <a:t>to meet the needs of mobile device users?</a:t>
            </a:r>
          </a:p>
        </p:txBody>
      </p:sp>
    </p:spTree>
    <p:extLst>
      <p:ext uri="{BB962C8B-B14F-4D97-AF65-F5344CB8AC3E}">
        <p14:creationId xmlns:p14="http://schemas.microsoft.com/office/powerpoint/2010/main" val="892020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Dynamic Page Generation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34345"/>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Dynamic page </a:t>
            </a:r>
            <a:r>
              <a:rPr lang="en-US" sz="2400" kern="1200" dirty="0" smtClean="0">
                <a:solidFill>
                  <a:srgbClr val="000000"/>
                </a:solidFill>
                <a:latin typeface="Arial (Body)"/>
                <a:ea typeface="+mn-ea"/>
                <a:cs typeface="+mn-cs"/>
              </a:rPr>
              <a:t>generation:</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Contents stored in database and fetched when needed</a:t>
            </a:r>
          </a:p>
          <a:p>
            <a:pPr marL="256032" lvl="0" indent="-256032">
              <a:buSzPts val="2400"/>
              <a:tabLst/>
            </a:pPr>
            <a:r>
              <a:rPr lang="en-US" sz="2400" kern="1200" dirty="0">
                <a:solidFill>
                  <a:srgbClr val="000000"/>
                </a:solidFill>
                <a:latin typeface="Arial (Body)"/>
                <a:ea typeface="+mn-ea"/>
                <a:cs typeface="+mn-cs"/>
              </a:rPr>
              <a:t>Common </a:t>
            </a:r>
            <a:r>
              <a:rPr lang="en-US" sz="2400" kern="1200" dirty="0" smtClean="0">
                <a:solidFill>
                  <a:srgbClr val="000000"/>
                </a:solidFill>
                <a:latin typeface="Arial (Body)"/>
                <a:ea typeface="+mn-ea"/>
                <a:cs typeface="+mn-cs"/>
              </a:rPr>
              <a:t>tools: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J</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J</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Advantages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Lowers menu costs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Permits easy online market segmentation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Enables cost-free price discrimination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Enables content management system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596137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Application Servers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Web application </a:t>
            </a:r>
            <a:r>
              <a:rPr lang="en-US" sz="2400" kern="1200" dirty="0" smtClean="0">
                <a:solidFill>
                  <a:srgbClr val="000000"/>
                </a:solidFill>
                <a:latin typeface="Arial (Body)"/>
                <a:ea typeface="+mn-ea"/>
                <a:cs typeface="+mn-cs"/>
              </a:rPr>
              <a:t>servers: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Provide specific business functionality required for a website</a:t>
            </a:r>
          </a:p>
          <a:p>
            <a:pPr lvl="1" indent="-285750">
              <a:buSzPts val="2400"/>
              <a:buFont typeface="Arial" panose="020B0604020202020204" pitchFamily="34" charset="0"/>
              <a:buChar char="–"/>
            </a:pPr>
            <a:r>
              <a:rPr lang="en-US" sz="2400" kern="1200" dirty="0" smtClean="0">
                <a:solidFill>
                  <a:srgbClr val="000000"/>
                </a:solidFill>
                <a:latin typeface="Arial (Body)"/>
                <a:ea typeface="+mn-ea"/>
                <a:cs typeface="+mn-cs"/>
              </a:rPr>
              <a:t>Type of middleware</a:t>
            </a:r>
          </a:p>
          <a:p>
            <a:pPr lvl="2">
              <a:buSzPts val="2400"/>
              <a:buFontTx/>
              <a:buChar char="▪"/>
            </a:pPr>
            <a:r>
              <a:rPr lang="en-US" sz="2400" kern="1200" dirty="0" smtClean="0">
                <a:solidFill>
                  <a:srgbClr val="000000"/>
                </a:solidFill>
                <a:latin typeface="Arial (Body)"/>
                <a:ea typeface="+mn-ea"/>
                <a:cs typeface="+mn-cs"/>
              </a:rPr>
              <a:t>Isolate business applications from Web servers and databases</a:t>
            </a:r>
          </a:p>
          <a:p>
            <a:pPr lvl="1" indent="-285750">
              <a:buSzPts val="2400"/>
              <a:buFont typeface="Arial" panose="020B0604020202020204" pitchFamily="34" charset="0"/>
              <a:buChar char="–"/>
            </a:pPr>
            <a:r>
              <a:rPr lang="en-US" sz="2400" kern="1200" dirty="0" smtClean="0">
                <a:solidFill>
                  <a:srgbClr val="000000"/>
                </a:solidFill>
                <a:latin typeface="Arial (Body)"/>
                <a:ea typeface="+mn-ea"/>
                <a:cs typeface="+mn-cs"/>
              </a:rPr>
              <a:t>Single-function </a:t>
            </a:r>
            <a:r>
              <a:rPr lang="en-US" sz="2400" kern="1200" dirty="0">
                <a:solidFill>
                  <a:srgbClr val="000000"/>
                </a:solidFill>
                <a:latin typeface="Arial (Body)"/>
                <a:ea typeface="+mn-ea"/>
                <a:cs typeface="+mn-cs"/>
              </a:rPr>
              <a:t>applications being replaced by integrated software tools that combine all functionality needed for e-commerce site</a:t>
            </a:r>
          </a:p>
        </p:txBody>
      </p:sp>
    </p:spTree>
    <p:extLst>
      <p:ext uri="{BB962C8B-B14F-4D97-AF65-F5344CB8AC3E}">
        <p14:creationId xmlns:p14="http://schemas.microsoft.com/office/powerpoint/2010/main" val="4083379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Merchant Server Software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altLang="en-US" sz="2400" kern="1200" dirty="0">
                <a:solidFill>
                  <a:srgbClr val="000000"/>
                </a:solidFill>
                <a:latin typeface="+mn-lt"/>
                <a:ea typeface="+mn-ea"/>
                <a:cs typeface="+mn-cs"/>
              </a:rPr>
              <a:t>Provides basic functionality for sales</a:t>
            </a:r>
          </a:p>
          <a:p>
            <a:pPr lvl="1" indent="-285750">
              <a:buSzPts val="2400"/>
              <a:buFont typeface="Arial" panose="020B0604020202020204" pitchFamily="34" charset="0"/>
              <a:buChar char="–"/>
            </a:pPr>
            <a:r>
              <a:rPr lang="en-US" altLang="en-US" sz="2400" kern="1200" dirty="0">
                <a:solidFill>
                  <a:srgbClr val="000000"/>
                </a:solidFill>
                <a:latin typeface="+mn-lt"/>
                <a:ea typeface="+mn-ea"/>
                <a:cs typeface="+mn-cs"/>
              </a:rPr>
              <a:t>Online catalog</a:t>
            </a:r>
          </a:p>
          <a:p>
            <a:pPr lvl="2">
              <a:buSzPts val="2400"/>
              <a:buFontTx/>
              <a:buChar char="▪"/>
            </a:pPr>
            <a:r>
              <a:rPr lang="en-US" altLang="en-US" sz="2400" kern="1200" dirty="0">
                <a:solidFill>
                  <a:srgbClr val="000000"/>
                </a:solidFill>
                <a:latin typeface="+mn-lt"/>
                <a:ea typeface="+mn-ea"/>
                <a:cs typeface="+mn-cs"/>
              </a:rPr>
              <a:t>List of products available on website</a:t>
            </a:r>
          </a:p>
          <a:p>
            <a:pPr lvl="1" indent="-285750">
              <a:buSzPts val="2400"/>
              <a:buFont typeface="Arial" panose="020B0604020202020204" pitchFamily="34" charset="0"/>
              <a:buChar char="–"/>
            </a:pPr>
            <a:r>
              <a:rPr lang="en-US" altLang="en-US" sz="2400" kern="1200" dirty="0">
                <a:solidFill>
                  <a:srgbClr val="000000"/>
                </a:solidFill>
                <a:latin typeface="+mn-lt"/>
                <a:ea typeface="+mn-ea"/>
                <a:cs typeface="+mn-cs"/>
              </a:rPr>
              <a:t>Shopping cart</a:t>
            </a:r>
          </a:p>
          <a:p>
            <a:pPr lvl="2">
              <a:buSzPts val="2400"/>
              <a:buFontTx/>
              <a:buChar char="▪"/>
            </a:pPr>
            <a:r>
              <a:rPr lang="en-US" altLang="en-US" sz="2400" kern="1200" dirty="0">
                <a:solidFill>
                  <a:srgbClr val="000000"/>
                </a:solidFill>
                <a:latin typeface="+mn-lt"/>
                <a:ea typeface="+mn-ea"/>
                <a:cs typeface="+mn-cs"/>
              </a:rPr>
              <a:t>Allows shoppers to set aside, review, edit selections, and then make purchase</a:t>
            </a:r>
          </a:p>
          <a:p>
            <a:pPr lvl="1" indent="-285750">
              <a:buSzPts val="2400"/>
              <a:buFont typeface="Arial" panose="020B0604020202020204" pitchFamily="34" charset="0"/>
              <a:buChar char="–"/>
            </a:pPr>
            <a:r>
              <a:rPr lang="en-US" altLang="en-US" sz="2400" kern="1200" dirty="0">
                <a:solidFill>
                  <a:srgbClr val="000000"/>
                </a:solidFill>
                <a:latin typeface="+mn-lt"/>
                <a:ea typeface="+mn-ea"/>
                <a:cs typeface="+mn-cs"/>
              </a:rPr>
              <a:t>Credit card processing</a:t>
            </a:r>
          </a:p>
          <a:p>
            <a:pPr lvl="2">
              <a:buSzPts val="2400"/>
              <a:buFontTx/>
              <a:buChar char="▪"/>
            </a:pPr>
            <a:r>
              <a:rPr lang="en-US" altLang="en-US" sz="2400" kern="1200" dirty="0">
                <a:solidFill>
                  <a:srgbClr val="000000"/>
                </a:solidFill>
                <a:latin typeface="+mn-lt"/>
                <a:ea typeface="+mn-ea"/>
                <a:cs typeface="+mn-cs"/>
              </a:rPr>
              <a:t>Typically works in conjunction with shopping cart</a:t>
            </a:r>
          </a:p>
          <a:p>
            <a:pPr lvl="2">
              <a:buSzPts val="2400"/>
              <a:buFontTx/>
              <a:buChar char="▪"/>
            </a:pPr>
            <a:r>
              <a:rPr lang="en-US" altLang="en-US" sz="2400" kern="1200" dirty="0">
                <a:solidFill>
                  <a:srgbClr val="000000"/>
                </a:solidFill>
                <a:latin typeface="+mn-lt"/>
                <a:ea typeface="+mn-ea"/>
                <a:cs typeface="+mn-cs"/>
              </a:rPr>
              <a:t>Verifies card and puts through credit to </a:t>
            </a:r>
            <a:r>
              <a:rPr lang="en-US" altLang="en-US" sz="2400" kern="1200" dirty="0" smtClean="0">
                <a:solidFill>
                  <a:srgbClr val="000000"/>
                </a:solidFill>
                <a:latin typeface="+mn-lt"/>
                <a:ea typeface="+mn-ea"/>
                <a:cs typeface="+mn-cs"/>
              </a:rPr>
              <a:t>company</a:t>
            </a:r>
            <a:r>
              <a:rPr lang="en-IN" altLang="ja-JP" sz="2400" kern="1200" dirty="0" smtClean="0">
                <a:solidFill>
                  <a:srgbClr val="000000"/>
                </a:solidFill>
                <a:latin typeface="+mn-lt"/>
                <a:cs typeface="+mn-cs"/>
              </a:rPr>
              <a:t>’</a:t>
            </a:r>
            <a:r>
              <a:rPr lang="en-US" altLang="ja-JP" sz="2400" kern="1200" dirty="0" smtClean="0">
                <a:solidFill>
                  <a:srgbClr val="000000"/>
                </a:solidFill>
                <a:latin typeface="+mn-lt"/>
                <a:cs typeface="+mn-cs"/>
              </a:rPr>
              <a:t>s </a:t>
            </a:r>
            <a:r>
              <a:rPr lang="en-US" altLang="ja-JP" sz="2400" kern="1200" dirty="0">
                <a:solidFill>
                  <a:srgbClr val="000000"/>
                </a:solidFill>
                <a:latin typeface="+mn-lt"/>
                <a:cs typeface="+mn-cs"/>
              </a:rPr>
              <a:t>account at checkout</a:t>
            </a:r>
            <a:endParaRPr lang="en-US" altLang="en-US" sz="2400" kern="1200" dirty="0">
              <a:solidFill>
                <a:srgbClr val="000000"/>
              </a:solidFill>
              <a:latin typeface="+mn-lt"/>
              <a:ea typeface="+mn-ea"/>
              <a:cs typeface="+mn-cs"/>
            </a:endParaRPr>
          </a:p>
        </p:txBody>
      </p:sp>
    </p:spTree>
    <p:extLst>
      <p:ext uri="{BB962C8B-B14F-4D97-AF65-F5344CB8AC3E}">
        <p14:creationId xmlns:p14="http://schemas.microsoft.com/office/powerpoint/2010/main" val="42523056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Merchant Server Software Packages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Integrated environment that includes most of functionality needed</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Shopping cart</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Merchandise display</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Order management</a:t>
            </a:r>
          </a:p>
          <a:p>
            <a:pPr marL="256032" lvl="0" indent="-256032">
              <a:buSzPts val="2400"/>
              <a:tabLst/>
            </a:pPr>
            <a:r>
              <a:rPr lang="en-US" sz="2400" kern="1200" dirty="0">
                <a:solidFill>
                  <a:srgbClr val="000000"/>
                </a:solidFill>
                <a:latin typeface="Arial (Body)"/>
                <a:ea typeface="+mn-ea"/>
                <a:cs typeface="+mn-cs"/>
              </a:rPr>
              <a:t>Two main options</a:t>
            </a:r>
          </a:p>
          <a:p>
            <a:pPr lvl="1" indent="-285750">
              <a:buSzPts val="2400"/>
              <a:buFont typeface="Arial" panose="020B0604020202020204" pitchFamily="34" charset="0"/>
              <a:buChar char="–"/>
            </a:pPr>
            <a:r>
              <a:rPr lang="pt-BR" sz="2400" kern="1200" dirty="0" smtClean="0">
                <a:solidFill>
                  <a:srgbClr val="000000"/>
                </a:solidFill>
                <a:latin typeface="Arial (Body)"/>
                <a:ea typeface="+mn-ea"/>
                <a:cs typeface="+mn-cs"/>
              </a:rPr>
              <a:t>E-commerce </a:t>
            </a:r>
            <a:r>
              <a:rPr lang="en-US" sz="2400" kern="1200" dirty="0" smtClean="0">
                <a:solidFill>
                  <a:srgbClr val="000000"/>
                </a:solidFill>
                <a:latin typeface="Arial (Body)"/>
                <a:ea typeface="+mn-ea"/>
                <a:cs typeface="+mn-cs"/>
              </a:rPr>
              <a:t>merchant </a:t>
            </a:r>
            <a:r>
              <a:rPr lang="en-US" sz="2400" kern="1200" dirty="0">
                <a:solidFill>
                  <a:srgbClr val="000000"/>
                </a:solidFill>
                <a:latin typeface="Arial (Body)"/>
                <a:ea typeface="+mn-ea"/>
                <a:cs typeface="+mn-cs"/>
              </a:rPr>
              <a:t>service sites (e.g. Yahoo Aabaco Small Business)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Open-source merchant server software</a:t>
            </a:r>
          </a:p>
        </p:txBody>
      </p:sp>
    </p:spTree>
    <p:extLst>
      <p:ext uri="{BB962C8B-B14F-4D97-AF65-F5344CB8AC3E}">
        <p14:creationId xmlns:p14="http://schemas.microsoft.com/office/powerpoint/2010/main" val="1633767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Merchant Server Software Packages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1229"/>
          </a:xfrm>
        </p:spPr>
        <p:txBody>
          <a:bodyPr wrap="square" lIns="91425" tIns="91425" rIns="91425" bIns="91425">
            <a:noAutofit/>
          </a:bodyPr>
          <a:lstStyle/>
          <a:p>
            <a:pPr marL="256032" lvl="0" indent="-256032">
              <a:tabLst/>
            </a:pPr>
            <a:r>
              <a:rPr lang="en-US" sz="2200" kern="1200" dirty="0">
                <a:solidFill>
                  <a:srgbClr val="000000"/>
                </a:solidFill>
                <a:latin typeface="Arial (Body)"/>
                <a:ea typeface="+mn-ea"/>
                <a:cs typeface="+mn-cs"/>
              </a:rPr>
              <a:t>Key factors in selecting a package</a:t>
            </a:r>
          </a:p>
          <a:p>
            <a:pPr lvl="1" indent="-285750">
              <a:buFont typeface="Arial" panose="020B0604020202020204" pitchFamily="34" charset="0"/>
              <a:buChar char="–"/>
            </a:pPr>
            <a:r>
              <a:rPr lang="en-US" sz="2200" kern="1200" dirty="0">
                <a:solidFill>
                  <a:srgbClr val="000000"/>
                </a:solidFill>
                <a:latin typeface="Arial (Body)"/>
                <a:ea typeface="+mn-ea"/>
                <a:cs typeface="+mn-cs"/>
              </a:rPr>
              <a:t>Functionality</a:t>
            </a:r>
          </a:p>
          <a:p>
            <a:pPr lvl="1" indent="-285750">
              <a:buFont typeface="Arial" panose="020B0604020202020204" pitchFamily="34" charset="0"/>
              <a:buChar char="–"/>
            </a:pPr>
            <a:r>
              <a:rPr lang="en-US" sz="2200" kern="1200" dirty="0">
                <a:solidFill>
                  <a:srgbClr val="000000"/>
                </a:solidFill>
                <a:latin typeface="Arial (Body)"/>
                <a:ea typeface="+mn-ea"/>
                <a:cs typeface="+mn-cs"/>
              </a:rPr>
              <a:t>Support for different business models, including (m-commerce)</a:t>
            </a:r>
          </a:p>
          <a:p>
            <a:pPr lvl="1" indent="-285750">
              <a:buFont typeface="Arial" panose="020B0604020202020204" pitchFamily="34" charset="0"/>
              <a:buChar char="–"/>
            </a:pPr>
            <a:r>
              <a:rPr lang="en-US" sz="2200" kern="1200" dirty="0">
                <a:solidFill>
                  <a:srgbClr val="000000"/>
                </a:solidFill>
                <a:latin typeface="Arial (Body)"/>
                <a:ea typeface="+mn-ea"/>
                <a:cs typeface="+mn-cs"/>
              </a:rPr>
              <a:t>Business process modeling tools</a:t>
            </a:r>
          </a:p>
          <a:p>
            <a:pPr lvl="1" indent="-285750">
              <a:buFont typeface="Arial" panose="020B0604020202020204" pitchFamily="34" charset="0"/>
              <a:buChar char="–"/>
            </a:pPr>
            <a:r>
              <a:rPr lang="en-US" sz="2200" kern="1200" dirty="0">
                <a:solidFill>
                  <a:srgbClr val="000000"/>
                </a:solidFill>
                <a:latin typeface="Arial (Body)"/>
                <a:ea typeface="+mn-ea"/>
                <a:cs typeface="+mn-cs"/>
              </a:rPr>
              <a:t>Visual site management and reporting</a:t>
            </a:r>
          </a:p>
          <a:p>
            <a:pPr lvl="1" indent="-285750">
              <a:buFont typeface="Arial" panose="020B0604020202020204" pitchFamily="34" charset="0"/>
              <a:buChar char="–"/>
            </a:pPr>
            <a:r>
              <a:rPr lang="en-US" sz="2200" kern="1200" dirty="0">
                <a:solidFill>
                  <a:srgbClr val="000000"/>
                </a:solidFill>
                <a:latin typeface="Arial (Body)"/>
                <a:ea typeface="+mn-ea"/>
                <a:cs typeface="+mn-cs"/>
              </a:rPr>
              <a:t>Performance and scalability</a:t>
            </a:r>
          </a:p>
          <a:p>
            <a:pPr lvl="1" indent="-285750">
              <a:buFont typeface="Arial" panose="020B0604020202020204" pitchFamily="34" charset="0"/>
              <a:buChar char="–"/>
            </a:pPr>
            <a:r>
              <a:rPr lang="en-US" sz="2200" kern="1200" dirty="0">
                <a:solidFill>
                  <a:srgbClr val="000000"/>
                </a:solidFill>
                <a:latin typeface="Arial (Body)"/>
                <a:ea typeface="+mn-ea"/>
                <a:cs typeface="+mn-cs"/>
              </a:rPr>
              <a:t>Connectivity to existing business systems</a:t>
            </a:r>
          </a:p>
          <a:p>
            <a:pPr lvl="1" indent="-285750">
              <a:buFont typeface="Arial" panose="020B0604020202020204" pitchFamily="34" charset="0"/>
              <a:buChar char="–"/>
            </a:pPr>
            <a:r>
              <a:rPr lang="en-US" sz="2200" kern="1200" dirty="0">
                <a:solidFill>
                  <a:srgbClr val="000000"/>
                </a:solidFill>
                <a:latin typeface="Arial (Body)"/>
                <a:ea typeface="+mn-ea"/>
                <a:cs typeface="+mn-cs"/>
              </a:rPr>
              <a:t>Compliance with standards</a:t>
            </a:r>
          </a:p>
          <a:p>
            <a:pPr lvl="1" indent="-285750">
              <a:buFont typeface="Arial" panose="020B0604020202020204" pitchFamily="34" charset="0"/>
              <a:buChar char="–"/>
            </a:pPr>
            <a:r>
              <a:rPr lang="en-US" sz="2200" kern="1200" dirty="0">
                <a:solidFill>
                  <a:srgbClr val="000000"/>
                </a:solidFill>
                <a:latin typeface="Arial (Body)"/>
                <a:ea typeface="+mn-ea"/>
                <a:cs typeface="+mn-cs"/>
              </a:rPr>
              <a:t>Global and multicultural capability</a:t>
            </a:r>
          </a:p>
          <a:p>
            <a:pPr lvl="1" indent="-285750">
              <a:buFont typeface="Arial" panose="020B0604020202020204" pitchFamily="34" charset="0"/>
              <a:buChar char="–"/>
            </a:pPr>
            <a:r>
              <a:rPr lang="en-US" sz="2200" kern="1200" dirty="0">
                <a:solidFill>
                  <a:srgbClr val="000000"/>
                </a:solidFill>
                <a:latin typeface="Arial (Body)"/>
                <a:ea typeface="+mn-ea"/>
                <a:cs typeface="+mn-cs"/>
              </a:rPr>
              <a:t>Local sales tax and shipping rules</a:t>
            </a:r>
          </a:p>
        </p:txBody>
      </p:sp>
    </p:spTree>
    <p:extLst>
      <p:ext uri="{BB962C8B-B14F-4D97-AF65-F5344CB8AC3E}">
        <p14:creationId xmlns:p14="http://schemas.microsoft.com/office/powerpoint/2010/main" val="59204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Choosing Hardware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Hardware </a:t>
            </a:r>
            <a:r>
              <a:rPr lang="en-US" sz="2400" kern="1200" dirty="0" smtClean="0">
                <a:solidFill>
                  <a:srgbClr val="000000"/>
                </a:solidFill>
                <a:latin typeface="Arial (Body)"/>
                <a:ea typeface="+mn-ea"/>
                <a:cs typeface="+mn-cs"/>
              </a:rPr>
              <a:t>platform:</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Underlying computing equipment needed </a:t>
            </a:r>
            <a:r>
              <a:rPr lang="en-US" sz="2400" kern="1200" dirty="0" smtClean="0">
                <a:solidFill>
                  <a:srgbClr val="000000"/>
                </a:solidFill>
                <a:latin typeface="Arial (Body)"/>
                <a:ea typeface="+mn-ea"/>
                <a:cs typeface="+mn-cs"/>
              </a:rPr>
              <a:t>for e-commerce </a:t>
            </a:r>
            <a:r>
              <a:rPr lang="en-US" sz="2400" kern="1200" dirty="0">
                <a:solidFill>
                  <a:srgbClr val="000000"/>
                </a:solidFill>
                <a:latin typeface="Arial (Body)"/>
                <a:ea typeface="+mn-ea"/>
                <a:cs typeface="+mn-cs"/>
              </a:rPr>
              <a:t>functionality</a:t>
            </a:r>
          </a:p>
          <a:p>
            <a:pPr marL="256032" lvl="0" indent="-256032">
              <a:buSzPts val="2400"/>
              <a:tabLst/>
            </a:pPr>
            <a:r>
              <a:rPr lang="en-US" sz="2400" kern="1200" dirty="0">
                <a:solidFill>
                  <a:srgbClr val="000000"/>
                </a:solidFill>
                <a:latin typeface="Arial (Body)"/>
                <a:ea typeface="+mn-ea"/>
                <a:cs typeface="+mn-cs"/>
              </a:rPr>
              <a:t>Objective: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Enough platform capacity to meet peak demand without wasting money</a:t>
            </a:r>
          </a:p>
          <a:p>
            <a:pPr marL="256032" lvl="0" indent="-256032">
              <a:buSzPts val="2400"/>
              <a:tabLst/>
            </a:pPr>
            <a:r>
              <a:rPr lang="en-US" sz="2400" kern="1200" dirty="0">
                <a:solidFill>
                  <a:srgbClr val="000000"/>
                </a:solidFill>
                <a:latin typeface="Arial (Body)"/>
                <a:ea typeface="+mn-ea"/>
                <a:cs typeface="+mn-cs"/>
              </a:rPr>
              <a:t>Important to understand the factors that affect speed, capacity, and scalability of a site</a:t>
            </a:r>
          </a:p>
        </p:txBody>
      </p:sp>
    </p:spTree>
    <p:extLst>
      <p:ext uri="{BB962C8B-B14F-4D97-AF65-F5344CB8AC3E}">
        <p14:creationId xmlns:p14="http://schemas.microsoft.com/office/powerpoint/2010/main" val="3863840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Right-Sizing Your Hardware Platform: the Demand Side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tabLst/>
            </a:pPr>
            <a:r>
              <a:rPr lang="en-US" sz="2200" kern="1200" dirty="0">
                <a:solidFill>
                  <a:srgbClr val="000000"/>
                </a:solidFill>
                <a:latin typeface="Arial (Body)"/>
                <a:ea typeface="+mn-ea"/>
                <a:cs typeface="+mn-cs"/>
              </a:rPr>
              <a:t>Customer </a:t>
            </a:r>
            <a:r>
              <a:rPr lang="en-US" sz="2200" kern="1200" dirty="0" smtClean="0">
                <a:solidFill>
                  <a:srgbClr val="000000"/>
                </a:solidFill>
                <a:latin typeface="Arial (Body)"/>
                <a:ea typeface="+mn-ea"/>
                <a:cs typeface="+mn-cs"/>
              </a:rPr>
              <a:t>demand:</a:t>
            </a:r>
            <a:endParaRPr lang="en-US" sz="2200" kern="1200" dirty="0">
              <a:solidFill>
                <a:srgbClr val="000000"/>
              </a:solidFill>
              <a:latin typeface="Arial (Body)"/>
              <a:ea typeface="+mn-ea"/>
              <a:cs typeface="+mn-cs"/>
            </a:endParaRPr>
          </a:p>
          <a:p>
            <a:pPr lvl="1" indent="-285750">
              <a:buFont typeface="Arial" panose="020B0604020202020204" pitchFamily="34" charset="0"/>
              <a:buChar char="–"/>
            </a:pPr>
            <a:r>
              <a:rPr lang="en-US" sz="2200" kern="1200" dirty="0">
                <a:solidFill>
                  <a:srgbClr val="000000"/>
                </a:solidFill>
                <a:latin typeface="Arial (Body)"/>
                <a:ea typeface="+mn-ea"/>
                <a:cs typeface="+mn-cs"/>
              </a:rPr>
              <a:t>Most important factor affecting speed of site</a:t>
            </a:r>
          </a:p>
          <a:p>
            <a:pPr marL="256032" lvl="0" indent="-256032">
              <a:tabLst/>
            </a:pPr>
            <a:r>
              <a:rPr lang="en-US" sz="2200" kern="1200" dirty="0">
                <a:solidFill>
                  <a:srgbClr val="000000"/>
                </a:solidFill>
                <a:latin typeface="Arial (Body)"/>
                <a:ea typeface="+mn-ea"/>
                <a:cs typeface="+mn-cs"/>
              </a:rPr>
              <a:t>Factors in overall demand:</a:t>
            </a:r>
          </a:p>
          <a:p>
            <a:pPr lvl="1" indent="-285750">
              <a:buFont typeface="Arial" panose="020B0604020202020204" pitchFamily="34" charset="0"/>
              <a:buChar char="–"/>
            </a:pPr>
            <a:r>
              <a:rPr lang="en-US" sz="2200" kern="1200" dirty="0">
                <a:solidFill>
                  <a:srgbClr val="000000"/>
                </a:solidFill>
                <a:latin typeface="Arial (Body)"/>
                <a:ea typeface="+mn-ea"/>
                <a:cs typeface="+mn-cs"/>
              </a:rPr>
              <a:t>Number of simultaneous users in peak periods</a:t>
            </a:r>
          </a:p>
          <a:p>
            <a:pPr lvl="1" indent="-285750">
              <a:buFont typeface="Arial" panose="020B0604020202020204" pitchFamily="34" charset="0"/>
              <a:buChar char="–"/>
            </a:pPr>
            <a:r>
              <a:rPr lang="en-US" sz="2200" kern="1200" dirty="0">
                <a:solidFill>
                  <a:srgbClr val="000000"/>
                </a:solidFill>
                <a:latin typeface="Arial (Body)"/>
                <a:ea typeface="+mn-ea"/>
                <a:cs typeface="+mn-cs"/>
              </a:rPr>
              <a:t>Nature of customer requests (user profile)</a:t>
            </a:r>
          </a:p>
          <a:p>
            <a:pPr lvl="1" indent="-285750">
              <a:buFont typeface="Arial" panose="020B0604020202020204" pitchFamily="34" charset="0"/>
              <a:buChar char="–"/>
            </a:pPr>
            <a:r>
              <a:rPr lang="en-US" sz="2200" kern="1200" dirty="0">
                <a:solidFill>
                  <a:srgbClr val="000000"/>
                </a:solidFill>
                <a:latin typeface="Arial (Body)"/>
                <a:ea typeface="+mn-ea"/>
                <a:cs typeface="+mn-cs"/>
              </a:rPr>
              <a:t>Type of content (dynamic </a:t>
            </a:r>
            <a:r>
              <a:rPr lang="en-US" sz="2200" kern="1200" dirty="0" smtClean="0">
                <a:solidFill>
                  <a:srgbClr val="000000"/>
                </a:solidFill>
                <a:latin typeface="Arial (Body)"/>
                <a:ea typeface="+mn-ea"/>
                <a:cs typeface="+mn-cs"/>
              </a:rPr>
              <a:t>v</a:t>
            </a:r>
            <a:r>
              <a:rPr lang="en-US" sz="100" kern="1200" dirty="0" smtClean="0">
                <a:solidFill>
                  <a:schemeClr val="bg1"/>
                </a:solidFill>
                <a:latin typeface="Arial (Body)"/>
                <a:ea typeface="+mn-ea"/>
                <a:cs typeface="+mn-cs"/>
              </a:rPr>
              <a:t>ersu</a:t>
            </a:r>
            <a:r>
              <a:rPr lang="en-US" sz="2200" kern="1200" dirty="0" smtClean="0">
                <a:solidFill>
                  <a:srgbClr val="000000"/>
                </a:solidFill>
                <a:latin typeface="Arial (Body)"/>
                <a:ea typeface="+mn-ea"/>
                <a:cs typeface="+mn-cs"/>
              </a:rPr>
              <a:t>s</a:t>
            </a:r>
            <a:r>
              <a:rPr lang="en-US" sz="2200" kern="1200" dirty="0">
                <a:solidFill>
                  <a:srgbClr val="000000"/>
                </a:solidFill>
                <a:latin typeface="Arial (Body)"/>
                <a:ea typeface="+mn-ea"/>
                <a:cs typeface="+mn-cs"/>
              </a:rPr>
              <a:t>. static Web pages)</a:t>
            </a:r>
          </a:p>
          <a:p>
            <a:pPr lvl="1" indent="-285750">
              <a:buFont typeface="Arial" panose="020B0604020202020204" pitchFamily="34" charset="0"/>
              <a:buChar char="–"/>
            </a:pPr>
            <a:r>
              <a:rPr lang="en-US" sz="2200" kern="1200" dirty="0">
                <a:solidFill>
                  <a:srgbClr val="000000"/>
                </a:solidFill>
                <a:latin typeface="Arial (Body)"/>
                <a:ea typeface="+mn-ea"/>
                <a:cs typeface="+mn-cs"/>
              </a:rPr>
              <a:t>Required security</a:t>
            </a:r>
          </a:p>
          <a:p>
            <a:pPr lvl="1" indent="-285750">
              <a:buFont typeface="Arial" panose="020B0604020202020204" pitchFamily="34" charset="0"/>
              <a:buChar char="–"/>
            </a:pPr>
            <a:r>
              <a:rPr lang="en-US" sz="2200" kern="1200" dirty="0">
                <a:solidFill>
                  <a:srgbClr val="000000"/>
                </a:solidFill>
                <a:latin typeface="Arial (Body)"/>
                <a:ea typeface="+mn-ea"/>
                <a:cs typeface="+mn-cs"/>
              </a:rPr>
              <a:t>Number of items in inventory</a:t>
            </a:r>
          </a:p>
          <a:p>
            <a:pPr lvl="1" indent="-285750">
              <a:buFont typeface="Arial" panose="020B0604020202020204" pitchFamily="34" charset="0"/>
              <a:buChar char="–"/>
            </a:pPr>
            <a:r>
              <a:rPr lang="en-US" sz="2200" kern="1200" dirty="0">
                <a:solidFill>
                  <a:srgbClr val="000000"/>
                </a:solidFill>
                <a:latin typeface="Arial (Body)"/>
                <a:ea typeface="+mn-ea"/>
                <a:cs typeface="+mn-cs"/>
              </a:rPr>
              <a:t>Number of page requests</a:t>
            </a:r>
          </a:p>
          <a:p>
            <a:pPr lvl="1" indent="-285750">
              <a:buFont typeface="Arial" panose="020B0604020202020204" pitchFamily="34" charset="0"/>
              <a:buChar char="–"/>
            </a:pPr>
            <a:r>
              <a:rPr lang="en-US" sz="2200" kern="1200" dirty="0">
                <a:solidFill>
                  <a:srgbClr val="000000"/>
                </a:solidFill>
                <a:latin typeface="Arial (Body)"/>
                <a:ea typeface="+mn-ea"/>
                <a:cs typeface="+mn-cs"/>
              </a:rPr>
              <a:t>Speed of legacy applications</a:t>
            </a:r>
          </a:p>
        </p:txBody>
      </p:sp>
    </p:spTree>
    <p:extLst>
      <p:ext uri="{BB962C8B-B14F-4D97-AF65-F5344CB8AC3E}">
        <p14:creationId xmlns:p14="http://schemas.microsoft.com/office/powerpoint/2010/main" val="3164910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Right-Sizing Your Hardware Platform: the Supply Side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608924"/>
          </a:xfrm>
        </p:spPr>
        <p:txBody>
          <a:bodyPr wrap="square" lIns="91425" tIns="91425" rIns="91425" bIns="91425">
            <a:noAutofit/>
          </a:bodyPr>
          <a:lstStyle/>
          <a:p>
            <a:pPr marL="256032" lvl="0" indent="-256032">
              <a:buSzPts val="2400"/>
              <a:tabLst/>
            </a:pPr>
            <a:r>
              <a:rPr lang="en-US" sz="2400" kern="1200" dirty="0" smtClean="0">
                <a:solidFill>
                  <a:srgbClr val="000000"/>
                </a:solidFill>
                <a:latin typeface="Arial (Body)"/>
                <a:ea typeface="+mn-ea"/>
                <a:cs typeface="+mn-cs"/>
              </a:rPr>
              <a:t>Scalability:</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Ability of site to increase in size as demand warrants</a:t>
            </a:r>
          </a:p>
          <a:p>
            <a:pPr marL="256032" lvl="0" indent="-256032">
              <a:buSzPts val="2400"/>
              <a:tabLst/>
            </a:pPr>
            <a:r>
              <a:rPr lang="en-US" sz="2400" kern="1200" dirty="0">
                <a:solidFill>
                  <a:srgbClr val="000000"/>
                </a:solidFill>
                <a:latin typeface="Arial (Body)"/>
                <a:ea typeface="+mn-ea"/>
                <a:cs typeface="+mn-cs"/>
              </a:rPr>
              <a:t>Ways to scale hardware: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Vertically</a:t>
            </a:r>
          </a:p>
          <a:p>
            <a:pPr lvl="2">
              <a:buSzPts val="2400"/>
              <a:buFontTx/>
              <a:buChar char="▪"/>
            </a:pPr>
            <a:r>
              <a:rPr lang="en-US" sz="2400" kern="1200" dirty="0">
                <a:solidFill>
                  <a:srgbClr val="000000"/>
                </a:solidFill>
                <a:latin typeface="Arial (Body)"/>
                <a:ea typeface="+mn-ea"/>
                <a:cs typeface="+mn-cs"/>
              </a:rPr>
              <a:t>Increase processing power of individual components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Horizontally</a:t>
            </a:r>
          </a:p>
          <a:p>
            <a:pPr lvl="2">
              <a:buSzPts val="2400"/>
              <a:buFontTx/>
              <a:buChar char="▪"/>
            </a:pPr>
            <a:r>
              <a:rPr lang="en-US" sz="2400" kern="1200" dirty="0">
                <a:solidFill>
                  <a:srgbClr val="000000"/>
                </a:solidFill>
                <a:latin typeface="Arial (Body)"/>
                <a:ea typeface="+mn-ea"/>
                <a:cs typeface="+mn-cs"/>
              </a:rPr>
              <a:t>Employ multiple computers to share workload</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Improve processing architecture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Outsource to cloud service,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57207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a:t>
            </a:r>
            <a:r>
              <a:rPr lang="en-IN" kern="1200" dirty="0" smtClean="0">
                <a:latin typeface="Times New Roman" panose="02020603050405020304" pitchFamily="18" charset="0"/>
                <a:ea typeface="+mj-ea"/>
                <a:cs typeface="Times New Roman" panose="02020603050405020304" pitchFamily="18" charset="0"/>
              </a:rPr>
              <a:t>4.8 </a:t>
            </a:r>
            <a:r>
              <a:rPr lang="en-IN" kern="1200" dirty="0" smtClean="0">
                <a:latin typeface="Times New Roman" panose="02020603050405020304" pitchFamily="18" charset="0"/>
                <a:ea typeface="+mj-ea"/>
                <a:cs typeface="Times New Roman" panose="02020603050405020304" pitchFamily="18" charset="0"/>
              </a:rPr>
              <a:t>Vertical and Horizontal Scaling Techniques</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381917226"/>
              </p:ext>
            </p:extLst>
          </p:nvPr>
        </p:nvGraphicFramePr>
        <p:xfrm>
          <a:off x="457200" y="1600200"/>
          <a:ext cx="8229600" cy="44805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US" sz="1600" dirty="0" smtClean="0">
                          <a:solidFill>
                            <a:schemeClr val="tx1"/>
                          </a:solidFill>
                        </a:rPr>
                        <a:t>Technique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Application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US" sz="1600" u="none" strike="noStrike" kern="1200" baseline="0" dirty="0" smtClean="0">
                          <a:solidFill>
                            <a:schemeClr val="tx1"/>
                          </a:solidFill>
                        </a:rPr>
                        <a:t>Use a faster computer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u="none" strike="noStrike" kern="1200" baseline="0" dirty="0" smtClean="0">
                          <a:solidFill>
                            <a:schemeClr val="tx1"/>
                          </a:solidFill>
                        </a:rPr>
                        <a:t>Deploy edge servers, presentation servers, data servers, etc.</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sz="1600" u="none" strike="noStrike" kern="1200" baseline="0" dirty="0" smtClean="0">
                          <a:solidFill>
                            <a:schemeClr val="tx1"/>
                          </a:solidFill>
                        </a:rPr>
                        <a:t>Create a cluster of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Use computers in parallel to balance loads.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sz="1600" u="none" strike="noStrike" kern="1200" baseline="0" dirty="0" smtClean="0">
                          <a:solidFill>
                            <a:schemeClr val="tx1"/>
                          </a:solidFill>
                        </a:rPr>
                        <a:t>Use appliance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Use special-purpose computers optimized for their task.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sz="1600" u="none" strike="noStrike" kern="1200" baseline="0" dirty="0" smtClean="0">
                          <a:solidFill>
                            <a:schemeClr val="tx1"/>
                          </a:solidFill>
                        </a:rPr>
                        <a:t>Segment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Segment incoming work to specialized computers.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sz="1600" u="none" strike="noStrike" kern="1200" baseline="0" dirty="0" smtClean="0">
                          <a:solidFill>
                            <a:schemeClr val="tx1"/>
                          </a:solidFill>
                        </a:rPr>
                        <a:t>Batch requests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Combine related requests for data into groups, process as group.</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r>
                        <a:rPr lang="en-US" sz="1600" u="none" strike="noStrike" kern="1200" baseline="0" dirty="0" smtClean="0">
                          <a:solidFill>
                            <a:schemeClr val="tx1"/>
                          </a:solidFill>
                        </a:rPr>
                        <a:t>Manage connections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Reduce connections between processes and computers to a minimum.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r>
                        <a:rPr lang="en-US" sz="1600" u="none" strike="noStrike" kern="1200" baseline="0" dirty="0" smtClean="0">
                          <a:solidFill>
                            <a:schemeClr val="tx1"/>
                          </a:solidFill>
                        </a:rPr>
                        <a:t>Aggregate user data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Aggregate user data from legacy applications in single data pools.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r>
                        <a:rPr lang="en-US" sz="1600" u="none" strike="noStrike" kern="1200" baseline="0" dirty="0" smtClean="0">
                          <a:solidFill>
                            <a:schemeClr val="tx1"/>
                          </a:solidFill>
                        </a:rPr>
                        <a:t>Cache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Store frequently used data in cache rather than on the disk.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88913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a:t>
            </a:r>
            <a:r>
              <a:rPr lang="en-IN" kern="1200" dirty="0" smtClean="0">
                <a:latin typeface="Times New Roman" panose="02020603050405020304" pitchFamily="18" charset="0"/>
                <a:ea typeface="+mj-ea"/>
                <a:cs typeface="Times New Roman" panose="02020603050405020304" pitchFamily="18" charset="0"/>
              </a:rPr>
              <a:t>4.9 </a:t>
            </a:r>
            <a:r>
              <a:rPr lang="en-IN" kern="1200" dirty="0" smtClean="0">
                <a:latin typeface="Times New Roman" panose="02020603050405020304" pitchFamily="18" charset="0"/>
                <a:ea typeface="+mj-ea"/>
                <a:cs typeface="Times New Roman" panose="02020603050405020304" pitchFamily="18" charset="0"/>
              </a:rPr>
              <a:t>Improving the Processing Architecture of Your Site</a:t>
            </a:r>
            <a:endParaRPr lang="en-US" kern="1200" dirty="0">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1104426492"/>
              </p:ext>
            </p:extLst>
          </p:nvPr>
        </p:nvGraphicFramePr>
        <p:xfrm>
          <a:off x="457200" y="1695736"/>
          <a:ext cx="8229600" cy="381000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04800">
                <a:tc>
                  <a:txBody>
                    <a:bodyPr/>
                    <a:lstStyle/>
                    <a:p>
                      <a:r>
                        <a:rPr lang="en-US" sz="1600" dirty="0" smtClean="0">
                          <a:solidFill>
                            <a:schemeClr val="tx1"/>
                          </a:solidFill>
                        </a:rPr>
                        <a:t>Architecture</a:t>
                      </a:r>
                      <a:r>
                        <a:rPr lang="en-US" sz="1600" baseline="0" dirty="0" smtClean="0">
                          <a:solidFill>
                            <a:schemeClr val="tx1"/>
                          </a:solidFill>
                        </a:rPr>
                        <a:t> Improvement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rPr>
                        <a:t>Description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u="none" strike="noStrike" kern="1200" baseline="0" dirty="0" smtClean="0">
                          <a:solidFill>
                            <a:schemeClr val="tx1"/>
                          </a:solidFill>
                        </a:rPr>
                        <a:t>Separate static content from dynamic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Use specialized servers for each type of workload.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u="none" strike="noStrike" kern="1200" baseline="0" dirty="0" smtClean="0">
                          <a:solidFill>
                            <a:schemeClr val="tx1"/>
                          </a:solidFill>
                        </a:rPr>
                        <a:t>Cache static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Increase R</a:t>
                      </a:r>
                      <a:r>
                        <a:rPr lang="en-US" sz="100" u="none" strike="noStrike" kern="1200" baseline="0" dirty="0" smtClean="0">
                          <a:solidFill>
                            <a:schemeClr val="tx1"/>
                          </a:solidFill>
                        </a:rPr>
                        <a:t> </a:t>
                      </a:r>
                      <a:r>
                        <a:rPr lang="en-US" sz="1600" u="none" strike="noStrike" kern="1200" baseline="0" dirty="0" smtClean="0">
                          <a:solidFill>
                            <a:schemeClr val="tx1"/>
                          </a:solidFill>
                        </a:rPr>
                        <a:t>A</a:t>
                      </a:r>
                      <a:r>
                        <a:rPr lang="en-US" sz="100" u="none" strike="noStrike" kern="1200" baseline="0" dirty="0" smtClean="0">
                          <a:solidFill>
                            <a:schemeClr val="tx1"/>
                          </a:solidFill>
                        </a:rPr>
                        <a:t> </a:t>
                      </a:r>
                      <a:r>
                        <a:rPr lang="en-US" sz="1600" u="none" strike="noStrike" kern="1200" baseline="0" dirty="0" smtClean="0">
                          <a:solidFill>
                            <a:schemeClr val="tx1"/>
                          </a:solidFill>
                        </a:rPr>
                        <a:t>M to the gigabyte range and store</a:t>
                      </a:r>
                    </a:p>
                    <a:p>
                      <a:r>
                        <a:rPr lang="en-US" sz="1600" u="none" strike="noStrike" kern="1200" baseline="0" dirty="0" smtClean="0">
                          <a:solidFill>
                            <a:schemeClr val="tx1"/>
                          </a:solidFill>
                        </a:rPr>
                        <a:t>static content in R</a:t>
                      </a:r>
                      <a:r>
                        <a:rPr lang="en-US" sz="100" u="none" strike="noStrike" kern="1200" baseline="0" dirty="0" smtClean="0">
                          <a:solidFill>
                            <a:schemeClr val="tx1"/>
                          </a:solidFill>
                        </a:rPr>
                        <a:t> </a:t>
                      </a:r>
                      <a:r>
                        <a:rPr lang="en-US" sz="1600" u="none" strike="noStrike" kern="1200" baseline="0" dirty="0" smtClean="0">
                          <a:solidFill>
                            <a:schemeClr val="tx1"/>
                          </a:solidFill>
                        </a:rPr>
                        <a:t>A</a:t>
                      </a:r>
                      <a:r>
                        <a:rPr lang="en-US" sz="100" u="none" strike="noStrike" kern="1200" baseline="0" dirty="0" smtClean="0">
                          <a:solidFill>
                            <a:schemeClr val="tx1"/>
                          </a:solidFill>
                        </a:rPr>
                        <a:t> </a:t>
                      </a:r>
                      <a:r>
                        <a:rPr lang="en-US" sz="1600" u="none" strike="noStrike" kern="1200" baseline="0" dirty="0" smtClean="0">
                          <a:solidFill>
                            <a:schemeClr val="tx1"/>
                          </a:solidFill>
                        </a:rPr>
                        <a:t>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u="none" strike="noStrike" kern="1200" baseline="0" dirty="0" smtClean="0">
                          <a:solidFill>
                            <a:schemeClr val="tx1"/>
                          </a:solidFill>
                        </a:rPr>
                        <a:t>Cache database lookup tables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Use cache tables used to look up database</a:t>
                      </a:r>
                    </a:p>
                    <a:p>
                      <a:r>
                        <a:rPr lang="en-US" sz="1600" u="none" strike="noStrike" kern="1200" baseline="0" dirty="0" smtClean="0">
                          <a:solidFill>
                            <a:schemeClr val="tx1"/>
                          </a:solidFill>
                        </a:rPr>
                        <a:t>records.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600" u="none" strike="noStrike" kern="1200" baseline="0" dirty="0" smtClean="0">
                          <a:solidFill>
                            <a:schemeClr val="tx1"/>
                          </a:solidFill>
                        </a:rPr>
                        <a:t>Consolidate business logic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Put shopping cart, credit card processing, and</a:t>
                      </a:r>
                    </a:p>
                    <a:p>
                      <a:r>
                        <a:rPr lang="en-US" sz="1600" u="none" strike="noStrike" kern="1200" baseline="0" dirty="0" smtClean="0">
                          <a:solidFill>
                            <a:schemeClr val="tx1"/>
                          </a:solidFill>
                        </a:rPr>
                        <a:t>other C</a:t>
                      </a:r>
                      <a:r>
                        <a:rPr lang="en-US" sz="100" u="none" strike="noStrike" kern="1200" baseline="0" dirty="0" smtClean="0">
                          <a:solidFill>
                            <a:schemeClr val="tx1"/>
                          </a:solidFill>
                        </a:rPr>
                        <a:t> </a:t>
                      </a:r>
                      <a:r>
                        <a:rPr lang="en-US" sz="1600" u="none" strike="noStrike" kern="1200" baseline="0" dirty="0" smtClean="0">
                          <a:solidFill>
                            <a:schemeClr val="tx1"/>
                          </a:solidFill>
                        </a:rPr>
                        <a:t>P</a:t>
                      </a:r>
                      <a:r>
                        <a:rPr lang="en-US" sz="100" u="none" strike="noStrike" kern="1200" baseline="0" dirty="0" smtClean="0">
                          <a:solidFill>
                            <a:schemeClr val="tx1"/>
                          </a:solidFill>
                        </a:rPr>
                        <a:t> </a:t>
                      </a:r>
                      <a:r>
                        <a:rPr lang="en-US" sz="1600" u="none" strike="noStrike" kern="1200" baseline="0" dirty="0" smtClean="0">
                          <a:solidFill>
                            <a:schemeClr val="tx1"/>
                          </a:solidFill>
                        </a:rPr>
                        <a:t>U-intensive activity on dedicated servers.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r>
                        <a:rPr lang="en-US" sz="1600" u="none" strike="noStrike" kern="1200" baseline="0" dirty="0" smtClean="0">
                          <a:solidFill>
                            <a:schemeClr val="tx1"/>
                          </a:solidFill>
                        </a:rPr>
                        <a:t>Optimize A</a:t>
                      </a:r>
                      <a:r>
                        <a:rPr lang="en-US" sz="100" u="none" strike="noStrike" kern="1200" baseline="0" dirty="0" smtClean="0">
                          <a:solidFill>
                            <a:schemeClr val="tx1"/>
                          </a:solidFill>
                        </a:rPr>
                        <a:t> </a:t>
                      </a:r>
                      <a:r>
                        <a:rPr lang="en-US" sz="1600" u="none" strike="noStrike" kern="1200" baseline="0" dirty="0" smtClean="0">
                          <a:solidFill>
                            <a:schemeClr val="tx1"/>
                          </a:solidFill>
                        </a:rPr>
                        <a:t>S</a:t>
                      </a:r>
                      <a:r>
                        <a:rPr lang="en-US" sz="100" u="none" strike="noStrike" kern="1200" baseline="0" dirty="0" smtClean="0">
                          <a:solidFill>
                            <a:schemeClr val="tx1"/>
                          </a:solidFill>
                        </a:rPr>
                        <a:t> </a:t>
                      </a:r>
                      <a:r>
                        <a:rPr lang="en-US" sz="1600" u="none" strike="noStrike" kern="1200" baseline="0" dirty="0" smtClean="0">
                          <a:solidFill>
                            <a:schemeClr val="tx1"/>
                          </a:solidFill>
                        </a:rPr>
                        <a:t>P code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Examine your code to ensure it is operating</a:t>
                      </a:r>
                    </a:p>
                    <a:p>
                      <a:r>
                        <a:rPr lang="en-US" sz="1600" u="none" strike="noStrike" kern="1200" baseline="0" dirty="0" smtClean="0">
                          <a:solidFill>
                            <a:schemeClr val="tx1"/>
                          </a:solidFill>
                        </a:rPr>
                        <a:t>efficiently.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r>
                        <a:rPr lang="en-US" sz="1600" u="none" strike="noStrike" kern="1200" baseline="0" dirty="0" smtClean="0">
                          <a:solidFill>
                            <a:schemeClr val="tx1"/>
                          </a:solidFill>
                        </a:rPr>
                        <a:t>Optimize the database schema</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u="none" strike="noStrike" kern="1200" baseline="0" dirty="0" smtClean="0">
                          <a:solidFill>
                            <a:schemeClr val="tx1"/>
                          </a:solidFill>
                        </a:rPr>
                        <a:t>Examine your database search times and take</a:t>
                      </a:r>
                    </a:p>
                    <a:p>
                      <a:r>
                        <a:rPr lang="en-US" sz="1600" u="none" strike="noStrike" kern="1200" baseline="0" dirty="0" smtClean="0">
                          <a:solidFill>
                            <a:schemeClr val="tx1"/>
                          </a:solidFill>
                        </a:rPr>
                        <a:t>steps to reduce access times.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5124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Imagine Your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Presence </a:t>
            </a:r>
            <a:r>
              <a:rPr lang="en-IN" sz="2000" b="0" kern="1200" dirty="0" smtClean="0">
                <a:latin typeface="Times New Roman" panose="02020603050405020304" pitchFamily="18" charset="0"/>
                <a:ea typeface="+mj-ea"/>
                <a:cs typeface="Times New Roman" panose="02020603050405020304" pitchFamily="18" charset="0"/>
              </a:rPr>
              <a:t>(1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What</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the idea? The vision includes: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Mission statement</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Target audience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Intended market space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Strategic analysis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Marketing matrix</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Development </a:t>
            </a:r>
            <a:r>
              <a:rPr lang="en-US" altLang="en-US" sz="2400" kern="1200" dirty="0" smtClean="0">
                <a:solidFill>
                  <a:srgbClr val="000000"/>
                </a:solidFill>
                <a:latin typeface="Arial (Body)"/>
                <a:ea typeface="+mn-ea"/>
                <a:cs typeface="+mn-cs"/>
              </a:rPr>
              <a:t>timeline</a:t>
            </a:r>
            <a:endParaRPr lang="en-US" alt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Preliminary budget</a:t>
            </a:r>
          </a:p>
        </p:txBody>
      </p:sp>
    </p:spTree>
    <p:extLst>
      <p:ext uri="{BB962C8B-B14F-4D97-AF65-F5344CB8AC3E}">
        <p14:creationId xmlns:p14="http://schemas.microsoft.com/office/powerpoint/2010/main" val="107432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Other </a:t>
            </a: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Site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tabLst/>
            </a:pPr>
            <a:r>
              <a:rPr lang="en-US" sz="2200" kern="1200" dirty="0">
                <a:solidFill>
                  <a:srgbClr val="000000"/>
                </a:solidFill>
                <a:latin typeface="Arial (Body)"/>
                <a:ea typeface="+mn-ea"/>
                <a:cs typeface="+mn-cs"/>
              </a:rPr>
              <a:t>Website design: Basic business considerations</a:t>
            </a:r>
          </a:p>
          <a:p>
            <a:pPr lvl="1" indent="-285750">
              <a:buFont typeface="Arial" panose="020B0604020202020204" pitchFamily="34" charset="0"/>
              <a:buChar char="–"/>
            </a:pPr>
            <a:r>
              <a:rPr lang="en-US" sz="2200" kern="1200" dirty="0">
                <a:solidFill>
                  <a:srgbClr val="000000"/>
                </a:solidFill>
                <a:latin typeface="Arial (Body)"/>
                <a:ea typeface="+mn-ea"/>
                <a:cs typeface="+mn-cs"/>
              </a:rPr>
              <a:t>Enabling customers to find and buy what they need</a:t>
            </a:r>
          </a:p>
          <a:p>
            <a:pPr marL="256032" lvl="0" indent="-256032">
              <a:tabLst/>
            </a:pPr>
            <a:r>
              <a:rPr lang="en-US" sz="2200" kern="1200" dirty="0">
                <a:solidFill>
                  <a:srgbClr val="000000"/>
                </a:solidFill>
                <a:latin typeface="Arial (Body)"/>
                <a:ea typeface="+mn-ea"/>
                <a:cs typeface="+mn-cs"/>
              </a:rPr>
              <a:t>Tools for search engine optimization</a:t>
            </a:r>
          </a:p>
          <a:p>
            <a:pPr lvl="1" indent="-285750">
              <a:buFont typeface="Arial" panose="020B0604020202020204" pitchFamily="34" charset="0"/>
              <a:buChar char="–"/>
            </a:pPr>
            <a:r>
              <a:rPr lang="en-US" sz="2200" kern="1200" dirty="0">
                <a:solidFill>
                  <a:srgbClr val="000000"/>
                </a:solidFill>
                <a:latin typeface="Arial (Body)"/>
                <a:ea typeface="+mn-ea"/>
                <a:cs typeface="+mn-cs"/>
              </a:rPr>
              <a:t>Search engine placement</a:t>
            </a:r>
          </a:p>
          <a:p>
            <a:pPr lvl="2">
              <a:buFontTx/>
              <a:buChar char="▪"/>
            </a:pPr>
            <a:r>
              <a:rPr lang="en-US" sz="2200" kern="1200" dirty="0">
                <a:solidFill>
                  <a:srgbClr val="000000"/>
                </a:solidFill>
                <a:latin typeface="Arial (Body)"/>
                <a:ea typeface="+mn-ea"/>
                <a:cs typeface="+mn-cs"/>
              </a:rPr>
              <a:t>Metatags, titles, content</a:t>
            </a:r>
          </a:p>
          <a:p>
            <a:pPr lvl="2">
              <a:buFontTx/>
              <a:buChar char="▪"/>
            </a:pPr>
            <a:r>
              <a:rPr lang="en-US" sz="2200" kern="1200" dirty="0">
                <a:solidFill>
                  <a:srgbClr val="000000"/>
                </a:solidFill>
                <a:latin typeface="Arial (Body)"/>
                <a:ea typeface="+mn-ea"/>
                <a:cs typeface="+mn-cs"/>
              </a:rPr>
              <a:t>Identify market niches</a:t>
            </a:r>
          </a:p>
          <a:p>
            <a:pPr lvl="2">
              <a:buFontTx/>
              <a:buChar char="▪"/>
            </a:pPr>
            <a:r>
              <a:rPr lang="en-US" sz="2200" kern="1200" dirty="0">
                <a:solidFill>
                  <a:srgbClr val="000000"/>
                </a:solidFill>
                <a:latin typeface="Arial (Body)"/>
                <a:ea typeface="+mn-ea"/>
                <a:cs typeface="+mn-cs"/>
              </a:rPr>
              <a:t>Offer expertise</a:t>
            </a:r>
          </a:p>
          <a:p>
            <a:pPr lvl="2">
              <a:buFontTx/>
              <a:buChar char="▪"/>
            </a:pPr>
            <a:r>
              <a:rPr lang="en-US" sz="2200" kern="1200" dirty="0">
                <a:solidFill>
                  <a:srgbClr val="000000"/>
                </a:solidFill>
                <a:latin typeface="Arial (Body)"/>
                <a:ea typeface="+mn-ea"/>
                <a:cs typeface="+mn-cs"/>
              </a:rPr>
              <a:t>Links</a:t>
            </a:r>
          </a:p>
          <a:p>
            <a:pPr lvl="2">
              <a:buFontTx/>
              <a:buChar char="▪"/>
            </a:pPr>
            <a:r>
              <a:rPr lang="en-US" sz="2200" kern="1200" dirty="0">
                <a:solidFill>
                  <a:srgbClr val="000000"/>
                </a:solidFill>
                <a:latin typeface="Arial (Body)"/>
                <a:ea typeface="+mn-ea"/>
                <a:cs typeface="+mn-cs"/>
              </a:rPr>
              <a:t>Buy ads</a:t>
            </a:r>
          </a:p>
          <a:p>
            <a:pPr lvl="2">
              <a:buFontTx/>
              <a:buChar char="▪"/>
            </a:pPr>
            <a:r>
              <a:rPr lang="en-US" sz="2200" kern="1200" dirty="0">
                <a:solidFill>
                  <a:srgbClr val="000000"/>
                </a:solidFill>
                <a:latin typeface="Arial (Body)"/>
                <a:ea typeface="+mn-ea"/>
                <a:cs typeface="+mn-cs"/>
              </a:rPr>
              <a:t>Local e-commerce</a:t>
            </a:r>
          </a:p>
        </p:txBody>
      </p:sp>
    </p:spTree>
    <p:extLst>
      <p:ext uri="{BB962C8B-B14F-4D97-AF65-F5344CB8AC3E}">
        <p14:creationId xmlns:p14="http://schemas.microsoft.com/office/powerpoint/2010/main" val="15576854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a:t>
            </a:r>
            <a:r>
              <a:rPr lang="en-IN" kern="1200" dirty="0" smtClean="0">
                <a:latin typeface="Times New Roman" panose="02020603050405020304" pitchFamily="18" charset="0"/>
                <a:ea typeface="+mj-ea"/>
                <a:cs typeface="Times New Roman" panose="02020603050405020304" pitchFamily="18" charset="0"/>
              </a:rPr>
              <a:t>4.10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Website Features That Annoy Customers </a:t>
            </a:r>
            <a:r>
              <a:rPr lang="en-IN" sz="2000" b="0" kern="1200" dirty="0" smtClean="0">
                <a:latin typeface="Times New Roman" panose="02020603050405020304" pitchFamily="18" charset="0"/>
                <a:ea typeface="+mj-ea"/>
                <a:cs typeface="Times New Roman" panose="02020603050405020304" pitchFamily="18" charset="0"/>
              </a:rPr>
              <a:t>(1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5" name="Text Placeholder 4"/>
          <p:cNvSpPr>
            <a:spLocks noGrp="1"/>
          </p:cNvSpPr>
          <p:nvPr>
            <p:ph type="body" idx="1"/>
          </p:nvPr>
        </p:nvSpPr>
        <p:spPr>
          <a:xfrm>
            <a:off x="457200" y="1600200"/>
            <a:ext cx="8229600" cy="4675909"/>
          </a:xfrm>
        </p:spPr>
        <p:txBody>
          <a:bodyPr/>
          <a:lstStyle/>
          <a:p>
            <a:pPr marL="0" indent="0" fontAlgn="t">
              <a:buNone/>
            </a:pPr>
            <a:r>
              <a:rPr lang="en-US" sz="2000" b="1" dirty="0">
                <a:latin typeface="+mn-lt"/>
              </a:rPr>
              <a:t>Feature</a:t>
            </a:r>
            <a:endParaRPr lang="en-IN" sz="2000" dirty="0">
              <a:latin typeface="+mn-lt"/>
            </a:endParaRPr>
          </a:p>
          <a:p>
            <a:pPr fontAlgn="t"/>
            <a:r>
              <a:rPr lang="en-US" sz="2000" dirty="0">
                <a:latin typeface="+mn-lt"/>
              </a:rPr>
              <a:t>Requiring user to view ad or intro page before going to website content</a:t>
            </a:r>
            <a:endParaRPr lang="en-IN" sz="2000" dirty="0">
              <a:latin typeface="+mn-lt"/>
            </a:endParaRPr>
          </a:p>
          <a:p>
            <a:pPr fontAlgn="t"/>
            <a:r>
              <a:rPr lang="en-US" sz="2000" dirty="0">
                <a:latin typeface="+mn-lt"/>
              </a:rPr>
              <a:t>Pop-up and pop-under ads and windows</a:t>
            </a:r>
            <a:endParaRPr lang="en-IN" sz="2000" dirty="0">
              <a:latin typeface="+mn-lt"/>
            </a:endParaRPr>
          </a:p>
          <a:p>
            <a:pPr fontAlgn="t"/>
            <a:r>
              <a:rPr lang="en-US" sz="2000" dirty="0">
                <a:latin typeface="+mn-lt"/>
              </a:rPr>
              <a:t>Too many clicks to get to the content</a:t>
            </a:r>
            <a:endParaRPr lang="en-IN" sz="2000" dirty="0">
              <a:latin typeface="+mn-lt"/>
            </a:endParaRPr>
          </a:p>
          <a:p>
            <a:pPr fontAlgn="t"/>
            <a:r>
              <a:rPr lang="en-US" sz="2000" dirty="0">
                <a:latin typeface="+mn-lt"/>
              </a:rPr>
              <a:t>Links that </a:t>
            </a:r>
            <a:r>
              <a:rPr lang="en-US" sz="2000" dirty="0" smtClean="0">
                <a:latin typeface="+mn-lt"/>
              </a:rPr>
              <a:t>don’t </a:t>
            </a:r>
            <a:r>
              <a:rPr lang="en-US" sz="2000" dirty="0">
                <a:latin typeface="+mn-lt"/>
              </a:rPr>
              <a:t>work</a:t>
            </a:r>
            <a:endParaRPr lang="en-IN" sz="2000" dirty="0">
              <a:latin typeface="+mn-lt"/>
            </a:endParaRPr>
          </a:p>
          <a:p>
            <a:pPr fontAlgn="t"/>
            <a:r>
              <a:rPr lang="en-US" sz="2000" dirty="0">
                <a:latin typeface="+mn-lt"/>
              </a:rPr>
              <a:t>Confusing navigation; no search function</a:t>
            </a:r>
            <a:endParaRPr lang="en-IN" sz="2000" dirty="0">
              <a:latin typeface="+mn-lt"/>
            </a:endParaRPr>
          </a:p>
          <a:p>
            <a:pPr fontAlgn="t"/>
            <a:r>
              <a:rPr lang="en-US" sz="2000" dirty="0">
                <a:latin typeface="+mn-lt"/>
              </a:rPr>
              <a:t>Requirement to register and log in before viewing content or ordering</a:t>
            </a:r>
            <a:endParaRPr lang="en-IN" sz="2000" dirty="0">
              <a:latin typeface="+mn-lt"/>
            </a:endParaRPr>
          </a:p>
          <a:p>
            <a:pPr fontAlgn="t"/>
            <a:r>
              <a:rPr lang="en-US" sz="2000" dirty="0">
                <a:latin typeface="+mn-lt"/>
              </a:rPr>
              <a:t>Slow loading pages</a:t>
            </a:r>
            <a:endParaRPr lang="en-IN" sz="2000" dirty="0">
              <a:latin typeface="+mn-lt"/>
            </a:endParaRPr>
          </a:p>
          <a:p>
            <a:pPr fontAlgn="t"/>
            <a:r>
              <a:rPr lang="en-US" sz="2000" dirty="0">
                <a:latin typeface="+mn-lt"/>
              </a:rPr>
              <a:t>Content that is out of </a:t>
            </a:r>
            <a:r>
              <a:rPr lang="en-US" sz="2000" dirty="0" smtClean="0">
                <a:latin typeface="+mn-lt"/>
              </a:rPr>
              <a:t>date</a:t>
            </a:r>
            <a:endParaRPr lang="en-IN" sz="2000" dirty="0">
              <a:latin typeface="+mn-lt"/>
            </a:endParaRPr>
          </a:p>
        </p:txBody>
      </p:sp>
    </p:spTree>
    <p:extLst>
      <p:ext uri="{BB962C8B-B14F-4D97-AF65-F5344CB8AC3E}">
        <p14:creationId xmlns:p14="http://schemas.microsoft.com/office/powerpoint/2010/main" val="1922043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Table </a:t>
            </a:r>
            <a:r>
              <a:rPr lang="en-IN" kern="1200" dirty="0" smtClean="0">
                <a:latin typeface="Times New Roman" panose="02020603050405020304" pitchFamily="18" charset="0"/>
                <a:ea typeface="+mj-ea"/>
                <a:cs typeface="Times New Roman" panose="02020603050405020304" pitchFamily="18" charset="0"/>
              </a:rPr>
              <a:t>4.10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Website Features That Annoy Customers </a:t>
            </a:r>
            <a:r>
              <a:rPr lang="en-IN" sz="2000" b="0" kern="1200" dirty="0" smtClean="0">
                <a:latin typeface="Times New Roman" panose="02020603050405020304" pitchFamily="18" charset="0"/>
                <a:ea typeface="+mj-ea"/>
                <a:cs typeface="Times New Roman" panose="02020603050405020304" pitchFamily="18" charset="0"/>
              </a:rPr>
              <a:t>(2 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a:lstStyle/>
          <a:p>
            <a:pPr fontAlgn="t"/>
            <a:r>
              <a:rPr lang="en-US" sz="2000" dirty="0" smtClean="0">
                <a:latin typeface="+mn-lt"/>
              </a:rPr>
              <a:t>Inability </a:t>
            </a:r>
            <a:r>
              <a:rPr lang="en-US" sz="2000" dirty="0">
                <a:latin typeface="+mn-lt"/>
              </a:rPr>
              <a:t>to use browser’s Back button</a:t>
            </a:r>
            <a:endParaRPr lang="en-IN" sz="2000" dirty="0">
              <a:latin typeface="+mn-lt"/>
            </a:endParaRPr>
          </a:p>
          <a:p>
            <a:pPr fontAlgn="t"/>
            <a:r>
              <a:rPr lang="en-US" sz="2000" dirty="0">
                <a:latin typeface="+mn-lt"/>
              </a:rPr>
              <a:t>No contact information available (web form only)</a:t>
            </a:r>
            <a:endParaRPr lang="en-IN" sz="2000" dirty="0">
              <a:latin typeface="+mn-lt"/>
            </a:endParaRPr>
          </a:p>
          <a:p>
            <a:pPr fontAlgn="t"/>
            <a:r>
              <a:rPr lang="en-US" sz="2000" dirty="0">
                <a:latin typeface="+mn-lt"/>
              </a:rPr>
              <a:t>Unnecessary splash/flash screens, animation, etc.</a:t>
            </a:r>
            <a:endParaRPr lang="en-IN" sz="2000" dirty="0">
              <a:latin typeface="+mn-lt"/>
            </a:endParaRPr>
          </a:p>
          <a:p>
            <a:pPr fontAlgn="t"/>
            <a:r>
              <a:rPr lang="en-US" sz="2000" dirty="0">
                <a:latin typeface="+mn-lt"/>
              </a:rPr>
              <a:t>Music or other audio that plays automatically</a:t>
            </a:r>
            <a:endParaRPr lang="en-IN" sz="2000" dirty="0">
              <a:latin typeface="+mn-lt"/>
            </a:endParaRPr>
          </a:p>
          <a:p>
            <a:pPr fontAlgn="t"/>
            <a:r>
              <a:rPr lang="en-US" sz="2000" dirty="0">
                <a:latin typeface="+mn-lt"/>
              </a:rPr>
              <a:t>Unprofessional design elements</a:t>
            </a:r>
            <a:endParaRPr lang="en-IN" sz="2000" dirty="0">
              <a:latin typeface="+mn-lt"/>
            </a:endParaRPr>
          </a:p>
          <a:p>
            <a:pPr fontAlgn="t"/>
            <a:r>
              <a:rPr lang="en-US" sz="2000" dirty="0">
                <a:latin typeface="+mn-lt"/>
              </a:rPr>
              <a:t>Text not easily legible due to size, color, format</a:t>
            </a:r>
            <a:endParaRPr lang="en-IN" sz="2000" dirty="0">
              <a:latin typeface="+mn-lt"/>
            </a:endParaRPr>
          </a:p>
          <a:p>
            <a:pPr fontAlgn="t"/>
            <a:r>
              <a:rPr lang="en-US" sz="2000" dirty="0">
                <a:latin typeface="+mn-lt"/>
              </a:rPr>
              <a:t>Typographical errors</a:t>
            </a:r>
            <a:endParaRPr lang="en-IN" sz="2000" dirty="0">
              <a:latin typeface="+mn-lt"/>
            </a:endParaRPr>
          </a:p>
          <a:p>
            <a:pPr fontAlgn="t"/>
            <a:r>
              <a:rPr lang="en-US" sz="2000" dirty="0">
                <a:latin typeface="+mn-lt"/>
              </a:rPr>
              <a:t>No or unclear returns </a:t>
            </a:r>
            <a:r>
              <a:rPr lang="en-US" sz="2000" dirty="0" smtClean="0">
                <a:latin typeface="+mn-lt"/>
              </a:rPr>
              <a:t>policy</a:t>
            </a:r>
          </a:p>
        </p:txBody>
      </p:sp>
    </p:spTree>
    <p:extLst>
      <p:ext uri="{BB962C8B-B14F-4D97-AF65-F5344CB8AC3E}">
        <p14:creationId xmlns:p14="http://schemas.microsoft.com/office/powerpoint/2010/main" val="3189162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200" kern="1200" dirty="0" smtClean="0">
                <a:latin typeface="Times New Roman" panose="02020603050405020304" pitchFamily="18" charset="0"/>
                <a:ea typeface="+mj-ea"/>
                <a:cs typeface="Times New Roman" panose="02020603050405020304" pitchFamily="18" charset="0"/>
              </a:rPr>
              <a:t>Table </a:t>
            </a:r>
            <a:r>
              <a:rPr lang="en-IN" sz="3200" kern="1200" dirty="0" smtClean="0">
                <a:latin typeface="Times New Roman" panose="02020603050405020304" pitchFamily="18" charset="0"/>
                <a:ea typeface="+mj-ea"/>
                <a:cs typeface="Times New Roman" panose="02020603050405020304" pitchFamily="18" charset="0"/>
              </a:rPr>
              <a:t>4.11 </a:t>
            </a:r>
            <a:r>
              <a:rPr lang="en-IN" sz="3200" kern="1200" dirty="0" smtClean="0">
                <a:latin typeface="Times New Roman" panose="02020603050405020304" pitchFamily="18" charset="0"/>
                <a:ea typeface="+mj-ea"/>
                <a:cs typeface="Times New Roman" panose="02020603050405020304" pitchFamily="18" charset="0"/>
              </a:rPr>
              <a:t>The Eight Most Important Factors in Successful </a:t>
            </a:r>
            <a:r>
              <a:rPr lang="pt-BR" sz="3200" kern="1200" dirty="0" smtClean="0">
                <a:latin typeface="Times New Roman" panose="02020603050405020304" pitchFamily="18" charset="0"/>
                <a:ea typeface="+mj-ea"/>
                <a:cs typeface="Times New Roman" panose="02020603050405020304" pitchFamily="18" charset="0"/>
              </a:rPr>
              <a:t>E-Commerce </a:t>
            </a:r>
            <a:r>
              <a:rPr lang="en-IN" sz="3200" kern="1200" dirty="0" smtClean="0">
                <a:latin typeface="Times New Roman" panose="02020603050405020304" pitchFamily="18" charset="0"/>
                <a:ea typeface="+mj-ea"/>
                <a:cs typeface="Times New Roman" panose="02020603050405020304" pitchFamily="18" charset="0"/>
              </a:rPr>
              <a:t>Site Design</a:t>
            </a:r>
            <a:endParaRPr lang="en-US" sz="3200" kern="1200" dirty="0">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716048997"/>
              </p:ext>
            </p:extLst>
          </p:nvPr>
        </p:nvGraphicFramePr>
        <p:xfrm>
          <a:off x="457200" y="1905000"/>
          <a:ext cx="8229600" cy="3992880"/>
        </p:xfrm>
        <a:graphic>
          <a:graphicData uri="http://schemas.openxmlformats.org/drawingml/2006/table">
            <a:tbl>
              <a:tblPr firstRow="1" bandRow="1">
                <a:tableStyleId>{3B4B98B0-60AC-42C2-AFA5-B58CD77FA1E5}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0">
                <a:tc>
                  <a:txBody>
                    <a:bodyPr/>
                    <a:lstStyle/>
                    <a:p>
                      <a:r>
                        <a:rPr lang="en-US" sz="1600" dirty="0" smtClean="0">
                          <a:solidFill>
                            <a:schemeClr val="tx1"/>
                          </a:solidFill>
                        </a:rPr>
                        <a:t>Factor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Description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600" u="none" strike="noStrike" kern="1200" baseline="0" dirty="0" smtClean="0">
                          <a:solidFill>
                            <a:schemeClr val="tx1"/>
                          </a:solidFill>
                        </a:rPr>
                        <a:t>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Pages that work, load quickly, and point the customer toward your product offerings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600" b="0" i="0" u="none" strike="noStrike" kern="1200" baseline="0" dirty="0" smtClean="0">
                          <a:solidFill>
                            <a:schemeClr val="tx1"/>
                          </a:solidFill>
                          <a:latin typeface="+mn-lt"/>
                          <a:ea typeface="+mn-ea"/>
                          <a:cs typeface="+mn-cs"/>
                        </a:rPr>
                        <a:t>Informational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Links that customers can easily find to discover more about you and your products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600" b="0" i="0" u="none" strike="noStrike" kern="1200" baseline="0" dirty="0" smtClean="0">
                          <a:solidFill>
                            <a:schemeClr val="tx1"/>
                          </a:solidFill>
                          <a:latin typeface="+mn-lt"/>
                          <a:ea typeface="+mn-ea"/>
                          <a:cs typeface="+mn-cs"/>
                        </a:rPr>
                        <a:t>Ease of use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Simple foolproof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r>
                        <a:rPr lang="en-US" sz="1600" b="0" i="0" u="none" strike="noStrike" kern="1200" baseline="0" dirty="0" smtClean="0">
                          <a:solidFill>
                            <a:schemeClr val="tx1"/>
                          </a:solidFill>
                          <a:latin typeface="+mn-lt"/>
                          <a:ea typeface="+mn-ea"/>
                          <a:cs typeface="+mn-cs"/>
                        </a:rPr>
                        <a:t>Redundant navigation</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Alternative navigation to the same content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r>
                        <a:rPr lang="en-US" sz="1600" b="0" i="0" u="none" strike="noStrike" kern="1200" baseline="0" dirty="0" smtClean="0">
                          <a:solidFill>
                            <a:schemeClr val="tx1"/>
                          </a:solidFill>
                          <a:latin typeface="+mn-lt"/>
                          <a:ea typeface="+mn-ea"/>
                          <a:cs typeface="+mn-cs"/>
                        </a:rPr>
                        <a:t>Ease of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One or two clicks to purchase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r>
                        <a:rPr lang="en-US" sz="1600" b="0" i="0" u="none" strike="noStrike" kern="1200" baseline="0" dirty="0" smtClean="0">
                          <a:solidFill>
                            <a:schemeClr val="tx1"/>
                          </a:solidFill>
                          <a:latin typeface="+mn-lt"/>
                          <a:ea typeface="+mn-ea"/>
                          <a:cs typeface="+mn-cs"/>
                        </a:rPr>
                        <a:t>Multi-browser functionality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Site works with the most popular browsers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0">
                <a:tc>
                  <a:txBody>
                    <a:bodyPr/>
                    <a:lstStyle/>
                    <a:p>
                      <a:r>
                        <a:rPr lang="en-US" sz="1600" b="0" i="0" u="none" strike="noStrike" kern="1200" baseline="0" dirty="0" smtClean="0">
                          <a:solidFill>
                            <a:schemeClr val="tx1"/>
                          </a:solidFill>
                          <a:latin typeface="+mn-lt"/>
                          <a:ea typeface="+mn-ea"/>
                          <a:cs typeface="+mn-cs"/>
                        </a:rPr>
                        <a:t>Simple graphics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Avoids distracting, obnoxious graphics and sounds that the user cannot control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0">
                <a:tc>
                  <a:txBody>
                    <a:bodyPr/>
                    <a:lstStyle/>
                    <a:p>
                      <a:r>
                        <a:rPr lang="en-US" sz="1600" b="0" i="0" u="none" strike="noStrike" kern="1200" baseline="0" dirty="0" smtClean="0">
                          <a:solidFill>
                            <a:schemeClr val="tx1"/>
                          </a:solidFill>
                          <a:latin typeface="+mn-lt"/>
                          <a:ea typeface="+mn-ea"/>
                          <a:cs typeface="+mn-cs"/>
                        </a:rPr>
                        <a:t>Legible text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Avoids backgrounds that distort text or make it illegible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726268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a:latin typeface="Times New Roman" panose="02020603050405020304" pitchFamily="18" charset="0"/>
                <a:ea typeface="+mj-ea"/>
                <a:cs typeface="Times New Roman" panose="02020603050405020304" pitchFamily="18" charset="0"/>
              </a:rPr>
              <a:t>Tools for Interactivity and Active Content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buSzPts val="2400"/>
              <a:tabLst/>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 (</a:t>
            </a:r>
            <a:r>
              <a:rPr lang="en-US" sz="2400" kern="1200" dirty="0">
                <a:solidFill>
                  <a:srgbClr val="000000"/>
                </a:solidFill>
                <a:latin typeface="Arial (Body)"/>
                <a:ea typeface="+mn-ea"/>
                <a:cs typeface="+mn-cs"/>
              </a:rPr>
              <a:t>Common Gateway Interface)</a:t>
            </a:r>
          </a:p>
          <a:p>
            <a:pPr marL="256032" lvl="0" indent="-256032">
              <a:buSzPts val="2400"/>
              <a:tabLst/>
            </a:pP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Active Server Pages)/</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P.NET</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Java, </a:t>
            </a:r>
            <a:r>
              <a:rPr lang="en-US" sz="2400" kern="1200" dirty="0" smtClean="0">
                <a:solidFill>
                  <a:srgbClr val="000000"/>
                </a:solidFill>
                <a:latin typeface="Arial (Body)"/>
                <a:ea typeface="+mn-ea"/>
                <a:cs typeface="+mn-cs"/>
              </a:rPr>
              <a:t>J</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and JavaScript</a:t>
            </a:r>
          </a:p>
          <a:p>
            <a:pPr marL="256032" lvl="0" indent="-256032">
              <a:buSzPts val="2400"/>
              <a:tabLst/>
            </a:pPr>
            <a:r>
              <a:rPr lang="en-US" sz="2400" kern="1200" dirty="0">
                <a:solidFill>
                  <a:srgbClr val="000000"/>
                </a:solidFill>
                <a:latin typeface="Arial (Body)"/>
                <a:ea typeface="+mn-ea"/>
                <a:cs typeface="+mn-cs"/>
              </a:rPr>
              <a:t>ActiveX and </a:t>
            </a:r>
            <a:r>
              <a:rPr lang="en-US" sz="2400" kern="1200" dirty="0" smtClean="0">
                <a:solidFill>
                  <a:srgbClr val="000000"/>
                </a:solidFill>
                <a:latin typeface="Arial (Body)"/>
                <a:ea typeface="+mn-ea"/>
                <a:cs typeface="+mn-cs"/>
              </a:rPr>
              <a:t>V</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 Script</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ColdFusion</a:t>
            </a:r>
          </a:p>
          <a:p>
            <a:pPr marL="256032" lvl="0" indent="-256032">
              <a:buSzPts val="2400"/>
              <a:tabLst/>
            </a:pP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Ruby on Rails, Django</a:t>
            </a:r>
          </a:p>
          <a:p>
            <a:pPr marL="256032" lvl="0" indent="-256032">
              <a:buSzPts val="2400"/>
              <a:tabLst/>
            </a:pPr>
            <a:r>
              <a:rPr lang="en-US" sz="2400" kern="1200" dirty="0">
                <a:solidFill>
                  <a:srgbClr val="000000"/>
                </a:solidFill>
                <a:latin typeface="Arial (Body)"/>
                <a:ea typeface="+mn-ea"/>
                <a:cs typeface="+mn-cs"/>
              </a:rPr>
              <a:t>Other design </a:t>
            </a:r>
            <a:r>
              <a:rPr lang="en-US" sz="2400" kern="1200" dirty="0" smtClean="0">
                <a:solidFill>
                  <a:srgbClr val="000000"/>
                </a:solidFill>
                <a:latin typeface="Arial (Body)"/>
                <a:ea typeface="+mn-ea"/>
                <a:cs typeface="+mn-cs"/>
              </a:rPr>
              <a:t>elements: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Widgets, mashups</a:t>
            </a:r>
          </a:p>
        </p:txBody>
      </p:sp>
    </p:spTree>
    <p:extLst>
      <p:ext uri="{BB962C8B-B14F-4D97-AF65-F5344CB8AC3E}">
        <p14:creationId xmlns:p14="http://schemas.microsoft.com/office/powerpoint/2010/main" val="33773364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Personalization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Personalization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Ability to treat people based on personal qualities and prior history with site</a:t>
            </a:r>
          </a:p>
          <a:p>
            <a:pPr marL="256032" lvl="0" indent="-256032">
              <a:buSzPts val="2400"/>
              <a:tabLst/>
            </a:pPr>
            <a:r>
              <a:rPr lang="en-US" sz="2400" kern="1200" dirty="0">
                <a:solidFill>
                  <a:srgbClr val="000000"/>
                </a:solidFill>
                <a:latin typeface="Arial (Body)"/>
                <a:ea typeface="+mn-ea"/>
                <a:cs typeface="+mn-cs"/>
              </a:rPr>
              <a:t>Customization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Ability to change the product to better fit the needs of the customer</a:t>
            </a:r>
          </a:p>
          <a:p>
            <a:pPr marL="256032" lvl="0" indent="-256032">
              <a:buSzPts val="2400"/>
              <a:tabLst/>
            </a:pPr>
            <a:r>
              <a:rPr lang="en-US" sz="2400" kern="1200" dirty="0" smtClean="0">
                <a:solidFill>
                  <a:srgbClr val="000000"/>
                </a:solidFill>
                <a:latin typeface="Arial (Body)"/>
                <a:ea typeface="+mn-ea"/>
                <a:cs typeface="+mn-cs"/>
              </a:rPr>
              <a:t>Cookies</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Primary method to achieve personalization</a:t>
            </a:r>
          </a:p>
        </p:txBody>
      </p:sp>
    </p:spTree>
    <p:extLst>
      <p:ext uri="{BB962C8B-B14F-4D97-AF65-F5344CB8AC3E}">
        <p14:creationId xmlns:p14="http://schemas.microsoft.com/office/powerpoint/2010/main" val="32914757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The Information Policy Set</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Privacy policy</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Set of public statements declaring how site will treat </a:t>
            </a:r>
            <a:r>
              <a:rPr lang="en-US" altLang="en-US" sz="2400" kern="1200" dirty="0" smtClean="0">
                <a:solidFill>
                  <a:srgbClr val="000000"/>
                </a:solidFill>
                <a:latin typeface="Arial (Body)"/>
                <a:ea typeface="+mn-ea"/>
                <a:cs typeface="+mn-cs"/>
              </a:rPr>
              <a:t>customers</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 </a:t>
            </a:r>
            <a:r>
              <a:rPr lang="en-US" altLang="ja-JP" sz="2400" kern="1200" dirty="0">
                <a:solidFill>
                  <a:srgbClr val="000000"/>
                </a:solidFill>
                <a:latin typeface="Arial (Body)"/>
                <a:cs typeface="+mn-cs"/>
              </a:rPr>
              <a:t>personal information that is gathered by site</a:t>
            </a:r>
          </a:p>
          <a:p>
            <a:pPr marL="256032" lvl="0" indent="-256032">
              <a:buSzPts val="2400"/>
              <a:tabLst/>
            </a:pPr>
            <a:r>
              <a:rPr lang="en-US" altLang="en-US" sz="2400" kern="1200" dirty="0">
                <a:solidFill>
                  <a:srgbClr val="000000"/>
                </a:solidFill>
                <a:latin typeface="Arial (Body)"/>
                <a:ea typeface="+mn-ea"/>
                <a:cs typeface="+mn-cs"/>
              </a:rPr>
              <a:t>Accessibility rules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Set of design objectives that ensure disabled users can effectively access site</a:t>
            </a:r>
          </a:p>
        </p:txBody>
      </p:sp>
    </p:spTree>
    <p:extLst>
      <p:ext uri="{BB962C8B-B14F-4D97-AF65-F5344CB8AC3E}">
        <p14:creationId xmlns:p14="http://schemas.microsoft.com/office/powerpoint/2010/main" val="10146293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Designing for Accessibility</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Class discussion:</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Why might some merchants be reluctant to make their websites accessible to disabled users?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How can websites be made more accessible?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Should all websites be required by law to provide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equivalent alternatives</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for visual and sound content?</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What additional accessibility problems do mobile devices pose?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96114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Developing a Mobile Website and Building Mobile Applications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Types of m-commerce software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Mobile website</a:t>
            </a:r>
          </a:p>
          <a:p>
            <a:pPr lvl="2">
              <a:buSzPts val="2400"/>
              <a:buFontTx/>
              <a:buChar char="▪"/>
            </a:pPr>
            <a:r>
              <a:rPr lang="en-US" sz="2400" kern="1200" dirty="0">
                <a:solidFill>
                  <a:srgbClr val="000000"/>
                </a:solidFill>
                <a:latin typeface="Arial (Body)"/>
                <a:ea typeface="+mn-ea"/>
                <a:cs typeface="+mn-cs"/>
              </a:rPr>
              <a:t>Responsive Web design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Mobile Web app</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Native app</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Hybrid app</a:t>
            </a:r>
          </a:p>
          <a:p>
            <a:pPr lvl="2">
              <a:buSzPts val="2400"/>
              <a:buFontTx/>
              <a:buChar char="▪"/>
            </a:pPr>
            <a:r>
              <a:rPr lang="en-US" sz="2400" kern="1200" dirty="0">
                <a:solidFill>
                  <a:srgbClr val="000000"/>
                </a:solidFill>
                <a:latin typeface="Arial (Body)"/>
                <a:ea typeface="+mn-ea"/>
                <a:cs typeface="+mn-cs"/>
              </a:rPr>
              <a:t>Runs inside native container</a:t>
            </a:r>
          </a:p>
          <a:p>
            <a:pPr lvl="2">
              <a:buSzPts val="2400"/>
              <a:buFontTx/>
              <a:buChar char="▪"/>
            </a:pPr>
            <a:r>
              <a:rPr lang="en-US" sz="2400" kern="1200" dirty="0">
                <a:solidFill>
                  <a:srgbClr val="000000"/>
                </a:solidFill>
                <a:latin typeface="Arial (Body)"/>
                <a:ea typeface="+mn-ea"/>
                <a:cs typeface="+mn-cs"/>
              </a:rPr>
              <a:t>App distribution</a:t>
            </a:r>
          </a:p>
          <a:p>
            <a:pPr lvl="2">
              <a:buSzPts val="2400"/>
              <a:buFontTx/>
              <a:buChar char="▪"/>
            </a:pPr>
            <a:r>
              <a:rPr lang="en-US" sz="2400" kern="1200" dirty="0">
                <a:solidFill>
                  <a:srgbClr val="000000"/>
                </a:solidFill>
                <a:latin typeface="Arial (Body)"/>
                <a:ea typeface="+mn-ea"/>
                <a:cs typeface="+mn-cs"/>
              </a:rPr>
              <a:t>Based on </a:t>
            </a:r>
            <a:r>
              <a:rPr lang="en-US" sz="2400" kern="1200" dirty="0" smtClean="0">
                <a:solidFill>
                  <a:srgbClr val="000000"/>
                </a:solidFill>
                <a:latin typeface="Arial (Body)"/>
                <a:ea typeface="+mn-ea"/>
                <a:cs typeface="+mn-cs"/>
              </a:rPr>
              <a:t>H</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L5</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err="1" smtClean="0">
                <a:solidFill>
                  <a:srgbClr val="000000"/>
                </a:solidFill>
                <a:latin typeface="Arial (Body)"/>
                <a:ea typeface="+mn-ea"/>
                <a:cs typeface="+mn-cs"/>
              </a:rPr>
              <a:t>S</a:t>
            </a:r>
            <a:r>
              <a:rPr lang="en-US" sz="2400" kern="1200" dirty="0" smtClean="0">
                <a:solidFill>
                  <a:srgbClr val="000000"/>
                </a:solidFill>
                <a:latin typeface="Arial (Body)"/>
                <a:ea typeface="+mn-ea"/>
                <a:cs typeface="+mn-cs"/>
              </a:rPr>
              <a:t>, </a:t>
            </a:r>
            <a:r>
              <a:rPr lang="en-US" sz="2400" kern="1200" dirty="0">
                <a:solidFill>
                  <a:srgbClr val="000000"/>
                </a:solidFill>
                <a:latin typeface="Arial (Body)"/>
                <a:ea typeface="+mn-ea"/>
                <a:cs typeface="+mn-cs"/>
              </a:rPr>
              <a:t>JavaScript</a:t>
            </a:r>
          </a:p>
        </p:txBody>
      </p:sp>
    </p:spTree>
    <p:extLst>
      <p:ext uri="{BB962C8B-B14F-4D97-AF65-F5344CB8AC3E}">
        <p14:creationId xmlns:p14="http://schemas.microsoft.com/office/powerpoint/2010/main" val="1846863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Planning and Building a Mobile Presence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270096"/>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Identify business objectives, system functionality, </a:t>
            </a:r>
            <a:r>
              <a:rPr lang="en-US" sz="2400" kern="1200" dirty="0" smtClean="0">
                <a:solidFill>
                  <a:srgbClr val="000000"/>
                </a:solidFill>
                <a:latin typeface="Arial (Body)"/>
                <a:ea typeface="+mn-ea"/>
                <a:cs typeface="+mn-cs"/>
              </a:rPr>
              <a:t>and </a:t>
            </a:r>
            <a:r>
              <a:rPr lang="en-US" sz="2400" kern="1200" dirty="0">
                <a:solidFill>
                  <a:srgbClr val="000000"/>
                </a:solidFill>
                <a:latin typeface="Arial (Body)"/>
                <a:ea typeface="+mn-ea"/>
                <a:cs typeface="+mn-cs"/>
              </a:rPr>
              <a:t>information requirements</a:t>
            </a:r>
          </a:p>
          <a:p>
            <a:pPr marL="256032" lvl="0" indent="-256032">
              <a:buSzPts val="2400"/>
              <a:tabLst/>
            </a:pPr>
            <a:r>
              <a:rPr lang="en-US" sz="2400" kern="1200" dirty="0">
                <a:solidFill>
                  <a:srgbClr val="000000"/>
                </a:solidFill>
                <a:latin typeface="Arial (Body)"/>
                <a:ea typeface="+mn-ea"/>
                <a:cs typeface="+mn-cs"/>
              </a:rPr>
              <a:t>Choice: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Mobile website or mobile Web app</a:t>
            </a:r>
          </a:p>
          <a:p>
            <a:pPr lvl="2">
              <a:buSzPts val="2400"/>
              <a:buFontTx/>
              <a:buChar char="▪"/>
            </a:pPr>
            <a:r>
              <a:rPr lang="en-US" sz="2400" kern="1200" dirty="0">
                <a:solidFill>
                  <a:srgbClr val="000000"/>
                </a:solidFill>
                <a:latin typeface="Arial (Body)"/>
                <a:ea typeface="+mn-ea"/>
                <a:cs typeface="+mn-cs"/>
              </a:rPr>
              <a:t>Less expensive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Native </a:t>
            </a:r>
            <a:r>
              <a:rPr lang="en-US" sz="2400" kern="1200" dirty="0" smtClean="0">
                <a:solidFill>
                  <a:srgbClr val="000000"/>
                </a:solidFill>
                <a:latin typeface="Arial (Body)"/>
                <a:ea typeface="+mn-ea"/>
                <a:cs typeface="+mn-cs"/>
              </a:rPr>
              <a:t>app</a:t>
            </a:r>
            <a:endParaRPr lang="en-US" sz="2400" kern="1200" dirty="0">
              <a:solidFill>
                <a:srgbClr val="000000"/>
              </a:solidFill>
              <a:latin typeface="Arial (Body)"/>
              <a:ea typeface="+mn-ea"/>
              <a:cs typeface="+mn-cs"/>
            </a:endParaRPr>
          </a:p>
          <a:p>
            <a:pPr lvl="2">
              <a:buSzPts val="2400"/>
              <a:buFontTx/>
              <a:buChar char="▪"/>
            </a:pPr>
            <a:r>
              <a:rPr lang="en-US" sz="2400" kern="1200" dirty="0">
                <a:solidFill>
                  <a:srgbClr val="000000"/>
                </a:solidFill>
                <a:latin typeface="Arial (Body)"/>
                <a:ea typeface="+mn-ea"/>
                <a:cs typeface="+mn-cs"/>
              </a:rPr>
              <a:t>Can use device hardware, available offline</a:t>
            </a:r>
          </a:p>
        </p:txBody>
      </p:sp>
    </p:spTree>
    <p:extLst>
      <p:ext uri="{BB962C8B-B14F-4D97-AF65-F5344CB8AC3E}">
        <p14:creationId xmlns:p14="http://schemas.microsoft.com/office/powerpoint/2010/main" val="2013234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Imagine Your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Presence </a:t>
            </a:r>
            <a:r>
              <a:rPr lang="en-IN" sz="2000" b="0" kern="1200" dirty="0" smtClean="0">
                <a:latin typeface="Times New Roman" panose="02020603050405020304" pitchFamily="18" charset="0"/>
                <a:ea typeface="+mj-ea"/>
                <a:cs typeface="Times New Roman" panose="02020603050405020304" pitchFamily="18" charset="0"/>
              </a:rPr>
              <a:t>(2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462456"/>
          </a:xfrm>
        </p:spPr>
        <p:txBody>
          <a:bodyPr wrap="square" lIns="91425" tIns="91425" rIns="91425" bIns="91425">
            <a:noAutofit/>
          </a:bodyPr>
          <a:lstStyle/>
          <a:p>
            <a:pPr marL="256032" lvl="0" indent="-256032">
              <a:buSzPts val="2400"/>
              <a:tabLst/>
            </a:pPr>
            <a:r>
              <a:rPr lang="en-US" altLang="en-US" sz="2400" kern="1200" dirty="0">
                <a:solidFill>
                  <a:srgbClr val="000000"/>
                </a:solidFill>
                <a:latin typeface="Arial (Body)"/>
                <a:ea typeface="+mn-ea"/>
                <a:cs typeface="+mn-cs"/>
              </a:rPr>
              <a:t>Where</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s the money?</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Business model(s)</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Revenue model(s)</a:t>
            </a:r>
          </a:p>
          <a:p>
            <a:pPr marL="256032" lvl="0" indent="-256032">
              <a:buSzPts val="2400"/>
              <a:tabLst/>
            </a:pPr>
            <a:r>
              <a:rPr lang="en-US" altLang="en-US" sz="2400" kern="1200" dirty="0">
                <a:solidFill>
                  <a:srgbClr val="000000"/>
                </a:solidFill>
                <a:latin typeface="Arial (Body)"/>
                <a:ea typeface="+mn-ea"/>
                <a:cs typeface="+mn-cs"/>
              </a:rPr>
              <a:t>Who and where is the target audience?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Demographics, lifestyle, consumption patterns, etc.</a:t>
            </a:r>
          </a:p>
          <a:p>
            <a:pPr marL="256032" lvl="0" indent="-256032">
              <a:buSzPts val="2400"/>
              <a:tabLst/>
            </a:pPr>
            <a:r>
              <a:rPr lang="en-US" altLang="en-US" sz="2400" kern="1200" dirty="0">
                <a:solidFill>
                  <a:srgbClr val="000000"/>
                </a:solidFill>
                <a:latin typeface="Arial (Body)"/>
                <a:ea typeface="+mn-ea"/>
                <a:cs typeface="+mn-cs"/>
              </a:rPr>
              <a:t>What is the ballpark? Characterize the marketplace</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Size, growth, demographics, structure</a:t>
            </a:r>
          </a:p>
        </p:txBody>
      </p:sp>
    </p:spTree>
    <p:extLst>
      <p:ext uri="{BB962C8B-B14F-4D97-AF65-F5344CB8AC3E}">
        <p14:creationId xmlns:p14="http://schemas.microsoft.com/office/powerpoint/2010/main" val="4292424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sz="3000" kern="1200" dirty="0" smtClean="0">
                <a:latin typeface="Times New Roman" panose="02020603050405020304" pitchFamily="18" charset="0"/>
                <a:ea typeface="+mj-ea"/>
                <a:cs typeface="Times New Roman" panose="02020603050405020304" pitchFamily="18" charset="0"/>
              </a:rPr>
              <a:t>Table </a:t>
            </a:r>
            <a:r>
              <a:rPr lang="en-IN" sz="3000" kern="1200" dirty="0" smtClean="0">
                <a:latin typeface="Times New Roman" panose="02020603050405020304" pitchFamily="18" charset="0"/>
                <a:ea typeface="+mj-ea"/>
                <a:cs typeface="Times New Roman" panose="02020603050405020304" pitchFamily="18" charset="0"/>
              </a:rPr>
              <a:t>4.13 </a:t>
            </a:r>
            <a:r>
              <a:rPr lang="en-IN" sz="3000" kern="1200" dirty="0" smtClean="0">
                <a:latin typeface="Times New Roman" panose="02020603050405020304" pitchFamily="18" charset="0"/>
                <a:ea typeface="+mj-ea"/>
                <a:cs typeface="Times New Roman" panose="02020603050405020304" pitchFamily="18" charset="0"/>
              </a:rPr>
              <a:t>Unique Features That Must be Taken into Account When Designing a Mobile Presence</a:t>
            </a:r>
            <a:endParaRPr lang="en-US" sz="3000" kern="1200" dirty="0">
              <a:latin typeface="Times New Roman" panose="02020603050405020304" pitchFamily="18" charset="0"/>
              <a:ea typeface="+mj-ea"/>
              <a:cs typeface="Times New Roman" panose="02020603050405020304" pitchFamily="18" charset="0"/>
            </a:endParaRPr>
          </a:p>
        </p:txBody>
      </p:sp>
      <p:graphicFrame>
        <p:nvGraphicFramePr>
          <p:cNvPr id="4" name="Table"/>
          <p:cNvGraphicFramePr>
            <a:graphicFrameLocks/>
          </p:cNvGraphicFramePr>
          <p:nvPr>
            <p:extLst>
              <p:ext uri="{D42A27DB-BD31-4B8C-83A1-F6EECF244321}">
                <p14:modId xmlns:p14="http://schemas.microsoft.com/office/powerpoint/2010/main" val="2600391818"/>
              </p:ext>
            </p:extLst>
          </p:nvPr>
        </p:nvGraphicFramePr>
        <p:xfrm>
          <a:off x="457200" y="2057400"/>
          <a:ext cx="8229600" cy="31750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1600" dirty="0" smtClean="0">
                          <a:solidFill>
                            <a:schemeClr val="tx1"/>
                          </a:solidFill>
                        </a:rPr>
                        <a:t>Feature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rPr>
                        <a:t>Implications</a:t>
                      </a:r>
                      <a:r>
                        <a:rPr lang="en-US" sz="1600" baseline="0" dirty="0" smtClean="0">
                          <a:solidFill>
                            <a:schemeClr val="tx1"/>
                          </a:solidFill>
                        </a:rPr>
                        <a:t> For Mobile Platform</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600" dirty="0" smtClean="0">
                          <a:solidFill>
                            <a:schemeClr val="tx1"/>
                          </a:solidFill>
                        </a:rPr>
                        <a:t>Hardware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Mobile hardware is smaller, and there are more resource</a:t>
                      </a:r>
                    </a:p>
                    <a:p>
                      <a:r>
                        <a:rPr lang="en-US" sz="1600" b="0" i="0" u="none" strike="noStrike" kern="1200" baseline="0" dirty="0" smtClean="0">
                          <a:solidFill>
                            <a:schemeClr val="tx1"/>
                          </a:solidFill>
                          <a:latin typeface="+mn-lt"/>
                          <a:ea typeface="+mn-ea"/>
                          <a:cs typeface="+mn-cs"/>
                        </a:rPr>
                        <a:t>constraints in data storage and processing power.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600" b="0" i="0" u="none" strike="noStrike" kern="1200" baseline="0" dirty="0" smtClean="0">
                          <a:solidFill>
                            <a:schemeClr val="tx1"/>
                          </a:solidFill>
                          <a:latin typeface="+mn-lt"/>
                          <a:ea typeface="+mn-ea"/>
                          <a:cs typeface="+mn-cs"/>
                        </a:rPr>
                        <a:t>Connectivity</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The mobile platform is constrained by slower connection</a:t>
                      </a:r>
                    </a:p>
                    <a:p>
                      <a:r>
                        <a:rPr lang="en-US" sz="1600" b="0" i="0" u="none" strike="noStrike" kern="1200" baseline="0" dirty="0" smtClean="0">
                          <a:solidFill>
                            <a:schemeClr val="tx1"/>
                          </a:solidFill>
                          <a:latin typeface="+mn-lt"/>
                          <a:ea typeface="+mn-ea"/>
                          <a:cs typeface="+mn-cs"/>
                        </a:rPr>
                        <a:t>speeds than desktop websites.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600" b="0" i="0" u="none" strike="noStrike" kern="1200" baseline="0" dirty="0" smtClean="0">
                          <a:solidFill>
                            <a:schemeClr val="tx1"/>
                          </a:solidFill>
                          <a:latin typeface="+mn-lt"/>
                          <a:ea typeface="+mn-ea"/>
                          <a:cs typeface="+mn-cs"/>
                        </a:rPr>
                        <a:t>Displays</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Mobile displays are much smaller and require simplification. Some screens are not good in sunlight.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600" b="0" i="0" u="none" strike="noStrike" kern="1200" baseline="0" dirty="0" smtClean="0">
                          <a:solidFill>
                            <a:schemeClr val="tx1"/>
                          </a:solidFill>
                          <a:latin typeface="+mn-lt"/>
                          <a:ea typeface="+mn-ea"/>
                          <a:cs typeface="+mn-cs"/>
                        </a:rPr>
                        <a:t>Interface</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smtClean="0">
                          <a:solidFill>
                            <a:schemeClr val="tx1"/>
                          </a:solidFill>
                          <a:latin typeface="+mn-lt"/>
                          <a:ea typeface="+mn-ea"/>
                          <a:cs typeface="+mn-cs"/>
                        </a:rPr>
                        <a:t>Touch-screen technology introduces new interaction</a:t>
                      </a:r>
                    </a:p>
                    <a:p>
                      <a:r>
                        <a:rPr lang="en-US" sz="1600" b="0" i="0" u="none" strike="noStrike" kern="1200" baseline="0" dirty="0" smtClean="0">
                          <a:solidFill>
                            <a:schemeClr val="tx1"/>
                          </a:solidFill>
                          <a:latin typeface="+mn-lt"/>
                          <a:ea typeface="+mn-ea"/>
                          <a:cs typeface="+mn-cs"/>
                        </a:rPr>
                        <a:t>routines different from the traditional mouse and keyboard.</a:t>
                      </a:r>
                    </a:p>
                    <a:p>
                      <a:r>
                        <a:rPr lang="en-US" sz="1600" b="0" i="0" u="none" strike="noStrike" kern="1200" baseline="0" dirty="0" smtClean="0">
                          <a:solidFill>
                            <a:schemeClr val="tx1"/>
                          </a:solidFill>
                          <a:latin typeface="+mn-lt"/>
                          <a:ea typeface="+mn-ea"/>
                          <a:cs typeface="+mn-cs"/>
                        </a:rPr>
                        <a:t>The mobile platform is not a good data entry tool but can</a:t>
                      </a:r>
                    </a:p>
                    <a:p>
                      <a:r>
                        <a:rPr lang="en-US" sz="1600" b="0" i="0" u="none" strike="noStrike" kern="1200" baseline="0" dirty="0" smtClean="0">
                          <a:solidFill>
                            <a:schemeClr val="tx1"/>
                          </a:solidFill>
                          <a:latin typeface="+mn-lt"/>
                          <a:ea typeface="+mn-ea"/>
                          <a:cs typeface="+mn-cs"/>
                        </a:rPr>
                        <a:t>be a good navigational tool.</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91910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Presence Design Considerations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tabLst/>
            </a:pPr>
            <a:r>
              <a:rPr lang="en-US" sz="2200" kern="1200" dirty="0">
                <a:solidFill>
                  <a:srgbClr val="000000"/>
                </a:solidFill>
                <a:latin typeface="Arial (Body)"/>
                <a:ea typeface="+mn-ea"/>
                <a:cs typeface="+mn-cs"/>
              </a:rPr>
              <a:t>Platform constraints</a:t>
            </a:r>
          </a:p>
          <a:p>
            <a:pPr lvl="1" indent="-285750">
              <a:buFont typeface="Arial" panose="020B0604020202020204" pitchFamily="34" charset="0"/>
              <a:buChar char="–"/>
            </a:pPr>
            <a:r>
              <a:rPr lang="en-US" sz="2200" kern="1200" dirty="0">
                <a:solidFill>
                  <a:srgbClr val="000000"/>
                </a:solidFill>
                <a:latin typeface="Arial (Body)"/>
                <a:ea typeface="+mn-ea"/>
                <a:cs typeface="+mn-cs"/>
              </a:rPr>
              <a:t>Graphics, file sizes</a:t>
            </a:r>
          </a:p>
          <a:p>
            <a:pPr marL="256032" lvl="0" indent="-256032">
              <a:tabLst/>
            </a:pPr>
            <a:r>
              <a:rPr lang="en-US" sz="2200" kern="1200" dirty="0">
                <a:solidFill>
                  <a:srgbClr val="000000"/>
                </a:solidFill>
                <a:latin typeface="Arial (Body)"/>
                <a:ea typeface="+mn-ea"/>
                <a:cs typeface="+mn-cs"/>
              </a:rPr>
              <a:t>Mobile first design</a:t>
            </a:r>
          </a:p>
          <a:p>
            <a:pPr lvl="1" indent="-285750">
              <a:buFont typeface="Arial" panose="020B0604020202020204" pitchFamily="34" charset="0"/>
              <a:buChar char="–"/>
            </a:pPr>
            <a:r>
              <a:rPr lang="en-US" sz="2200" kern="1200" dirty="0">
                <a:solidFill>
                  <a:srgbClr val="000000"/>
                </a:solidFill>
                <a:latin typeface="Arial (Body)"/>
                <a:ea typeface="+mn-ea"/>
                <a:cs typeface="+mn-cs"/>
              </a:rPr>
              <a:t>Desktop website design after mobile design</a:t>
            </a:r>
          </a:p>
          <a:p>
            <a:pPr marL="256032" lvl="0" indent="-256032">
              <a:tabLst/>
            </a:pPr>
            <a:r>
              <a:rPr lang="en-US" sz="2200" kern="1200" dirty="0">
                <a:solidFill>
                  <a:srgbClr val="000000"/>
                </a:solidFill>
                <a:latin typeface="Arial (Body)"/>
                <a:ea typeface="+mn-ea"/>
                <a:cs typeface="+mn-cs"/>
              </a:rPr>
              <a:t>Responsive web design </a:t>
            </a: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W</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endParaRPr lang="en-US" sz="2200" kern="1200" dirty="0">
              <a:solidFill>
                <a:srgbClr val="000000"/>
              </a:solidFill>
              <a:latin typeface="Arial (Body)"/>
              <a:ea typeface="+mn-ea"/>
              <a:cs typeface="+mn-cs"/>
            </a:endParaRPr>
          </a:p>
          <a:p>
            <a:pPr lvl="1" indent="-285750">
              <a:buFont typeface="Arial" panose="020B0604020202020204" pitchFamily="34" charset="0"/>
              <a:buChar char="–"/>
            </a:pPr>
            <a:r>
              <a:rPr lang="en-US" sz="22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 site </a:t>
            </a:r>
            <a:r>
              <a:rPr lang="en-US" sz="2200" kern="1200" dirty="0">
                <a:solidFill>
                  <a:srgbClr val="000000"/>
                </a:solidFill>
                <a:latin typeface="Arial (Body)"/>
                <a:ea typeface="+mn-ea"/>
                <a:cs typeface="+mn-cs"/>
              </a:rPr>
              <a:t>adjusts layout of site according to device screen resolutions</a:t>
            </a:r>
          </a:p>
          <a:p>
            <a:pPr marL="256032" lvl="0" indent="-256032">
              <a:tabLst/>
            </a:pPr>
            <a:r>
              <a:rPr lang="en-US" sz="2200" kern="1200" dirty="0">
                <a:solidFill>
                  <a:srgbClr val="000000"/>
                </a:solidFill>
                <a:latin typeface="Arial (Body)"/>
                <a:ea typeface="+mn-ea"/>
                <a:cs typeface="+mn-cs"/>
              </a:rPr>
              <a:t>Adaptive web design </a:t>
            </a:r>
            <a:r>
              <a:rPr lang="en-US" sz="22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W</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D)</a:t>
            </a:r>
            <a:endParaRPr lang="en-US" sz="2200" kern="1200" dirty="0">
              <a:solidFill>
                <a:srgbClr val="000000"/>
              </a:solidFill>
              <a:latin typeface="Arial (Body)"/>
              <a:ea typeface="+mn-ea"/>
              <a:cs typeface="+mn-cs"/>
            </a:endParaRPr>
          </a:p>
          <a:p>
            <a:pPr lvl="1" indent="-285750">
              <a:buFont typeface="Arial" panose="020B0604020202020204" pitchFamily="34" charset="0"/>
              <a:buChar char="–"/>
            </a:pPr>
            <a:r>
              <a:rPr lang="en-US" sz="2200" kern="1200" dirty="0">
                <a:solidFill>
                  <a:srgbClr val="000000"/>
                </a:solidFill>
                <a:latin typeface="Arial (Body)"/>
                <a:ea typeface="+mn-ea"/>
                <a:cs typeface="+mn-cs"/>
              </a:rPr>
              <a:t>Server delivers different templates or versions of site optimized for device</a:t>
            </a:r>
          </a:p>
        </p:txBody>
      </p:sp>
    </p:spTree>
    <p:extLst>
      <p:ext uri="{BB962C8B-B14F-4D97-AF65-F5344CB8AC3E}">
        <p14:creationId xmlns:p14="http://schemas.microsoft.com/office/powerpoint/2010/main" val="21512157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Cross-Platform Mobile App Development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Objective C, Java</a:t>
            </a:r>
          </a:p>
          <a:p>
            <a:pPr marL="256032" lvl="0" indent="-256032">
              <a:buSzPts val="2400"/>
              <a:tabLst/>
            </a:pPr>
            <a:r>
              <a:rPr lang="en-US" sz="2400" kern="1200" dirty="0">
                <a:solidFill>
                  <a:srgbClr val="000000"/>
                </a:solidFill>
                <a:latin typeface="Arial (Body)"/>
                <a:ea typeface="+mn-ea"/>
                <a:cs typeface="+mn-cs"/>
              </a:rPr>
              <a:t>Low cost, open-source alternatives</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Appery.io</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Codiqa</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PhoneGap</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MoSync</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Appcelerator</a:t>
            </a:r>
          </a:p>
        </p:txBody>
      </p:sp>
    </p:spTree>
    <p:extLst>
      <p:ext uri="{BB962C8B-B14F-4D97-AF65-F5344CB8AC3E}">
        <p14:creationId xmlns:p14="http://schemas.microsoft.com/office/powerpoint/2010/main" val="3559684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Mobile Presence: Performance and Cost Considerations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47204"/>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Mobile first design: Most efficient</a:t>
            </a:r>
          </a:p>
          <a:p>
            <a:pPr marL="256032" lvl="0" indent="-256032">
              <a:buSzPts val="2400"/>
              <a:tabLst/>
            </a:pPr>
            <a:r>
              <a:rPr lang="en-US" sz="2400" kern="1200" dirty="0">
                <a:solidFill>
                  <a:srgbClr val="000000"/>
                </a:solidFill>
                <a:latin typeface="Arial (Body)"/>
                <a:ea typeface="+mn-ea"/>
                <a:cs typeface="+mn-cs"/>
              </a:rPr>
              <a:t>Mobile </a:t>
            </a:r>
            <a:r>
              <a:rPr lang="en-US" sz="2400" kern="1200" dirty="0" smtClean="0">
                <a:solidFill>
                  <a:srgbClr val="000000"/>
                </a:solidFill>
                <a:latin typeface="Arial (Body)"/>
                <a:ea typeface="+mn-ea"/>
                <a:cs typeface="+mn-cs"/>
              </a:rPr>
              <a:t>website:</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Resizing existing website for mobile access is least expensive</a:t>
            </a:r>
          </a:p>
          <a:p>
            <a:pPr marL="256032" lvl="0" indent="-256032">
              <a:buSzPts val="2400"/>
              <a:tabLst/>
            </a:pPr>
            <a:r>
              <a:rPr lang="en-US" sz="2400" kern="1200" dirty="0">
                <a:solidFill>
                  <a:srgbClr val="000000"/>
                </a:solidFill>
                <a:latin typeface="Arial (Body)"/>
                <a:ea typeface="+mn-ea"/>
                <a:cs typeface="+mn-cs"/>
              </a:rPr>
              <a:t>Mobile web </a:t>
            </a:r>
            <a:r>
              <a:rPr lang="en-US" sz="2400" kern="1200" dirty="0" smtClean="0">
                <a:solidFill>
                  <a:srgbClr val="000000"/>
                </a:solidFill>
                <a:latin typeface="Arial (Body)"/>
                <a:ea typeface="+mn-ea"/>
                <a:cs typeface="+mn-cs"/>
              </a:rPr>
              <a:t>app:</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Can utilize browser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I</a:t>
            </a:r>
            <a:endParaRPr lang="en-US" sz="2400" kern="1200" dirty="0">
              <a:solidFill>
                <a:srgbClr val="000000"/>
              </a:solidFill>
              <a:latin typeface="Arial (Body)"/>
              <a:ea typeface="+mn-ea"/>
              <a:cs typeface="+mn-cs"/>
            </a:endParaRPr>
          </a:p>
          <a:p>
            <a:pPr marL="256032" lvl="0" indent="-256032">
              <a:buSzPts val="2400"/>
              <a:tabLst/>
            </a:pPr>
            <a:r>
              <a:rPr lang="en-US" sz="2400" kern="1200" dirty="0">
                <a:solidFill>
                  <a:srgbClr val="000000"/>
                </a:solidFill>
                <a:latin typeface="Arial (Body)"/>
                <a:ea typeface="+mn-ea"/>
                <a:cs typeface="+mn-cs"/>
              </a:rPr>
              <a:t>Native </a:t>
            </a:r>
            <a:r>
              <a:rPr lang="en-US" sz="2400" kern="1200" dirty="0" smtClean="0">
                <a:solidFill>
                  <a:srgbClr val="000000"/>
                </a:solidFill>
                <a:latin typeface="Arial (Body)"/>
                <a:ea typeface="+mn-ea"/>
                <a:cs typeface="+mn-cs"/>
              </a:rPr>
              <a:t>app:</a:t>
            </a:r>
            <a:endParaRPr lang="en-US" sz="2400" kern="1200" dirty="0">
              <a:solidFill>
                <a:srgbClr val="000000"/>
              </a:solidFill>
              <a:latin typeface="Arial (Body)"/>
              <a:ea typeface="+mn-ea"/>
              <a:cs typeface="+mn-cs"/>
            </a:endParaRP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Most expensive; requires more programming</a:t>
            </a:r>
          </a:p>
        </p:txBody>
      </p:sp>
    </p:spTree>
    <p:extLst>
      <p:ext uri="{BB962C8B-B14F-4D97-AF65-F5344CB8AC3E}">
        <p14:creationId xmlns:p14="http://schemas.microsoft.com/office/powerpoint/2010/main" val="21569028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Carnival Cruise Ships Go Mobile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Class Discussion</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What influenced Carnival in deciding to create a mobile app?</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Are there any disadvantages in making a mobile app a central part of the Carnival Cruise experience?</a:t>
            </a:r>
          </a:p>
          <a:p>
            <a:pPr lvl="1" indent="-285750">
              <a:buSzPts val="2400"/>
              <a:buFont typeface="Arial" panose="020B0604020202020204" pitchFamily="34" charset="0"/>
              <a:buChar char="–"/>
            </a:pPr>
            <a:r>
              <a:rPr lang="en-US" sz="2400" kern="1200" dirty="0">
                <a:solidFill>
                  <a:srgbClr val="000000"/>
                </a:solidFill>
                <a:latin typeface="Arial (Body)"/>
                <a:ea typeface="+mn-ea"/>
                <a:cs typeface="+mn-cs"/>
              </a:rPr>
              <a:t>How will the Ocean Medallion system add value to the cruising experience?</a:t>
            </a:r>
          </a:p>
        </p:txBody>
      </p:sp>
    </p:spTree>
    <p:extLst>
      <p:ext uri="{BB962C8B-B14F-4D97-AF65-F5344CB8AC3E}">
        <p14:creationId xmlns:p14="http://schemas.microsoft.com/office/powerpoint/2010/main" val="29910834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Position: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X </a:t>
            </a:r>
            <a:r>
              <a:rPr lang="en-US" sz="2400" kern="1200" dirty="0">
                <a:solidFill>
                  <a:srgbClr val="000000"/>
                </a:solidFill>
                <a:latin typeface="Arial (Body)"/>
                <a:ea typeface="+mn-ea"/>
                <a:cs typeface="+mn-cs"/>
              </a:rPr>
              <a:t>Designer</a:t>
            </a:r>
          </a:p>
          <a:p>
            <a:pPr marL="256032" lvl="0" indent="-256032">
              <a:buSzPts val="2400"/>
              <a:tabLst/>
            </a:pPr>
            <a:r>
              <a:rPr lang="en-US" sz="2400" kern="1200" dirty="0">
                <a:solidFill>
                  <a:srgbClr val="000000"/>
                </a:solidFill>
                <a:latin typeface="Arial (Body)"/>
                <a:ea typeface="+mn-ea"/>
                <a:cs typeface="+mn-cs"/>
              </a:rPr>
              <a:t>Qualification/Skills</a:t>
            </a:r>
          </a:p>
          <a:p>
            <a:pPr marL="256032" lvl="0" indent="-256032">
              <a:buSzPts val="2400"/>
              <a:tabLst/>
            </a:pPr>
            <a:r>
              <a:rPr lang="en-US" sz="2400" kern="1200" dirty="0">
                <a:solidFill>
                  <a:srgbClr val="000000"/>
                </a:solidFill>
                <a:latin typeface="Arial (Body)"/>
                <a:ea typeface="+mn-ea"/>
                <a:cs typeface="+mn-cs"/>
              </a:rPr>
              <a:t>Preparing for the Interview</a:t>
            </a:r>
          </a:p>
          <a:p>
            <a:pPr marL="256032" lvl="0" indent="-256032">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28833506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Imagine Your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Presence </a:t>
            </a:r>
            <a:r>
              <a:rPr lang="en-IN" sz="2000" b="0" kern="1200" dirty="0" smtClean="0">
                <a:latin typeface="Times New Roman" panose="02020603050405020304" pitchFamily="18" charset="0"/>
                <a:ea typeface="+mj-ea"/>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39564"/>
          </a:xfrm>
        </p:spPr>
        <p:txBody>
          <a:bodyPr wrap="square" lIns="91425" tIns="91425" rIns="91425" bIns="91425">
            <a:noAutofit/>
          </a:bodyPr>
          <a:lstStyle/>
          <a:p>
            <a:pPr marL="256032" lvl="0" indent="-256032">
              <a:buSzPts val="2400"/>
              <a:tabLst/>
            </a:pPr>
            <a:r>
              <a:rPr lang="en-US" sz="2400" kern="1200" dirty="0">
                <a:solidFill>
                  <a:srgbClr val="000000"/>
                </a:solidFill>
                <a:latin typeface="Arial (Body)"/>
                <a:ea typeface="+mn-ea"/>
                <a:cs typeface="+mn-cs"/>
              </a:rPr>
              <a:t>Where’s the content coming from?</a:t>
            </a:r>
          </a:p>
          <a:p>
            <a:pPr marL="256032" lvl="0" indent="-256032">
              <a:buSzPts val="2400"/>
              <a:tabLst/>
            </a:pPr>
            <a:r>
              <a:rPr lang="en-US" altLang="en-US" sz="2400" kern="1200" dirty="0">
                <a:solidFill>
                  <a:srgbClr val="000000"/>
                </a:solidFill>
                <a:latin typeface="Arial (Body)"/>
                <a:ea typeface="+mn-ea"/>
                <a:cs typeface="+mn-cs"/>
              </a:rPr>
              <a:t>Know </a:t>
            </a:r>
            <a:r>
              <a:rPr lang="en-US" altLang="en-US" sz="2400" kern="1200" dirty="0" smtClean="0">
                <a:solidFill>
                  <a:srgbClr val="000000"/>
                </a:solidFill>
                <a:latin typeface="Arial (Body)"/>
                <a:ea typeface="+mn-ea"/>
                <a:cs typeface="+mn-cs"/>
              </a:rPr>
              <a:t>yourself—S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W</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O</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 analysis</a:t>
            </a:r>
            <a:endParaRPr lang="en-US" altLang="en-US" sz="2400" kern="1200" dirty="0">
              <a:solidFill>
                <a:srgbClr val="000000"/>
              </a:solidFill>
              <a:latin typeface="Arial (Body)"/>
              <a:ea typeface="+mn-ea"/>
              <a:cs typeface="+mn-cs"/>
            </a:endParaRPr>
          </a:p>
          <a:p>
            <a:pPr marL="256032" lvl="0" indent="-256032">
              <a:buSzPts val="2400"/>
              <a:tabLst/>
            </a:pPr>
            <a:r>
              <a:rPr lang="en-US" altLang="en-US" sz="2400" kern="1200" dirty="0">
                <a:solidFill>
                  <a:srgbClr val="000000"/>
                </a:solidFill>
                <a:latin typeface="Arial (Body)"/>
                <a:ea typeface="+mn-ea"/>
                <a:cs typeface="+mn-cs"/>
              </a:rPr>
              <a:t>Develop an e-commerce presence map</a:t>
            </a:r>
          </a:p>
          <a:p>
            <a:pPr marL="256032" lvl="0" indent="-256032">
              <a:buSzPts val="2400"/>
              <a:tabLst/>
            </a:pPr>
            <a:r>
              <a:rPr lang="en-US" altLang="en-US" sz="2400" kern="1200" dirty="0">
                <a:solidFill>
                  <a:srgbClr val="000000"/>
                </a:solidFill>
                <a:latin typeface="Arial (Body)"/>
                <a:ea typeface="+mn-ea"/>
                <a:cs typeface="+mn-cs"/>
              </a:rPr>
              <a:t>Develop a timeline: Milestones</a:t>
            </a:r>
          </a:p>
          <a:p>
            <a:pPr marL="256032" lvl="0" indent="-256032">
              <a:buSzPts val="2400"/>
              <a:tabLst/>
            </a:pPr>
            <a:r>
              <a:rPr lang="en-US" altLang="en-US" sz="2400" kern="1200" dirty="0">
                <a:solidFill>
                  <a:srgbClr val="000000"/>
                </a:solidFill>
                <a:latin typeface="Arial (Body)"/>
                <a:ea typeface="+mn-ea"/>
                <a:cs typeface="+mn-cs"/>
              </a:rPr>
              <a:t>How much will this cost?</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Simple website: up to $5000</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Small startup: $25,000 to $50,000</a:t>
            </a:r>
          </a:p>
          <a:p>
            <a:pPr lvl="1" indent="-285750">
              <a:buSzPts val="2400"/>
              <a:buFont typeface="Arial" panose="020B0604020202020204" pitchFamily="34" charset="0"/>
              <a:buChar char="–"/>
            </a:pPr>
            <a:r>
              <a:rPr lang="en-US" altLang="en-US" sz="2400" kern="1200" dirty="0">
                <a:solidFill>
                  <a:srgbClr val="000000"/>
                </a:solidFill>
                <a:latin typeface="Arial (Body)"/>
                <a:ea typeface="+mn-ea"/>
                <a:cs typeface="+mn-cs"/>
              </a:rPr>
              <a:t>Large corporate website: $100,000+ to millions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84694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a:t>
            </a:r>
            <a:r>
              <a:rPr lang="en-US" kern="1200" dirty="0" smtClean="0">
                <a:latin typeface="Times New Roman" panose="02020603050405020304" pitchFamily="18" charset="0"/>
                <a:ea typeface="+mj-ea"/>
                <a:cs typeface="Times New Roman" panose="02020603050405020304" pitchFamily="18" charset="0"/>
              </a:rPr>
              <a:t>4.1 </a:t>
            </a:r>
            <a:r>
              <a:rPr lang="en-US" kern="1200" dirty="0" smtClean="0">
                <a:latin typeface="Times New Roman" panose="02020603050405020304" pitchFamily="18" charset="0"/>
                <a:ea typeface="+mj-ea"/>
                <a:cs typeface="Times New Roman" panose="02020603050405020304" pitchFamily="18" charset="0"/>
              </a:rPr>
              <a:t>S</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W</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O</a:t>
            </a:r>
            <a:r>
              <a:rPr lang="en-US" sz="100" kern="1200" dirty="0" smtClean="0">
                <a:latin typeface="Times New Roman" panose="02020603050405020304" pitchFamily="18" charset="0"/>
                <a:ea typeface="+mj-ea"/>
                <a:cs typeface="Times New Roman" panose="02020603050405020304" pitchFamily="18" charset="0"/>
              </a:rPr>
              <a:t> </a:t>
            </a:r>
            <a:r>
              <a:rPr lang="en-US" kern="1200" dirty="0" smtClean="0">
                <a:latin typeface="Times New Roman" panose="02020603050405020304" pitchFamily="18" charset="0"/>
                <a:ea typeface="+mj-ea"/>
                <a:cs typeface="Times New Roman" panose="02020603050405020304" pitchFamily="18" charset="0"/>
              </a:rPr>
              <a:t>T Analysis</a:t>
            </a:r>
            <a:endParaRPr lang="en-US" kern="1200" dirty="0">
              <a:latin typeface="Times New Roman" panose="02020603050405020304" pitchFamily="18" charset="0"/>
              <a:ea typeface="+mj-ea"/>
              <a:cs typeface="Times New Roman" panose="02020603050405020304" pitchFamily="18" charset="0"/>
            </a:endParaRPr>
          </a:p>
        </p:txBody>
      </p:sp>
      <p:pic>
        <p:nvPicPr>
          <p:cNvPr id="3" name="Picture 2" descr="An image shows an example of a S W O T analysis. The image shows the following information. The strengths are current sites do not address market needs, unique approach, easy navigation, better personalization, customer base growing, high-value market segment, and superior social strategy. The weaknesses are limited financial resources, no prior online experience, no existing user base, no media attention, no Web design expertise, and no computer background. The opportunities are the ability to address large market with unmet needs, potential to capture significant share of this market, and potential to develop related sites. The threats are approach could be copied by competitors, advertisers may not want to try a new site, rapid pace of technological development, and low market entry co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10" y="1658170"/>
            <a:ext cx="6352981" cy="4442422"/>
          </a:xfrm>
          <a:prstGeom prst="rect">
            <a:avLst/>
          </a:prstGeom>
        </p:spPr>
      </p:pic>
    </p:spTree>
    <p:extLst>
      <p:ext uri="{BB962C8B-B14F-4D97-AF65-F5344CB8AC3E}">
        <p14:creationId xmlns:p14="http://schemas.microsoft.com/office/powerpoint/2010/main" val="183127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a:t>
            </a:r>
            <a:r>
              <a:rPr lang="en-US" kern="1200" dirty="0" smtClean="0">
                <a:latin typeface="Times New Roman" panose="02020603050405020304" pitchFamily="18" charset="0"/>
                <a:ea typeface="+mj-ea"/>
                <a:cs typeface="Times New Roman" panose="02020603050405020304" pitchFamily="18" charset="0"/>
              </a:rPr>
              <a:t>4.2 </a:t>
            </a:r>
            <a:r>
              <a:rPr lang="pt-BR" kern="1200" dirty="0" smtClean="0">
                <a:latin typeface="Times New Roman" panose="02020603050405020304" pitchFamily="18" charset="0"/>
                <a:ea typeface="+mj-ea"/>
                <a:cs typeface="Times New Roman" panose="02020603050405020304" pitchFamily="18" charset="0"/>
              </a:rPr>
              <a:t>E-Commerce </a:t>
            </a:r>
            <a:r>
              <a:rPr lang="en-US" kern="1200" dirty="0" smtClean="0">
                <a:latin typeface="Times New Roman" panose="02020603050405020304" pitchFamily="18" charset="0"/>
                <a:ea typeface="+mj-ea"/>
                <a:cs typeface="Times New Roman" panose="02020603050405020304" pitchFamily="18" charset="0"/>
              </a:rPr>
              <a:t>Presence Map</a:t>
            </a:r>
            <a:endParaRPr lang="en-US" kern="1200" dirty="0">
              <a:latin typeface="Times New Roman" panose="02020603050405020304" pitchFamily="18" charset="0"/>
              <a:ea typeface="+mj-ea"/>
              <a:cs typeface="Times New Roman" panose="02020603050405020304" pitchFamily="18" charset="0"/>
            </a:endParaRPr>
          </a:p>
        </p:txBody>
      </p:sp>
      <p:pic>
        <p:nvPicPr>
          <p:cNvPr id="5" name="Picture 4" descr="A diagram maps the activity and platform associated with each type of presence. There are four types of presence and each has a platform and activity. First, website or app has a traditional, mobile, and tablet platform. The activities are search, display, affiliates, and sponsorships. Second, social media has a Facebook, Twitter, Pinterest, Instagram, and Blogs platform. The activities are conversation, engagement, sharing, and advice. Third, e-mail has internal lists and purchased lists platforms. The activities are newsletters, updates, and sales. And fourth, offline media has a print and T V and radio platform. The activities are education, exposure, and brand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933" y="1650518"/>
            <a:ext cx="4384135" cy="4539610"/>
          </a:xfrm>
          <a:prstGeom prst="rect">
            <a:avLst/>
          </a:prstGeom>
        </p:spPr>
      </p:pic>
    </p:spTree>
    <p:extLst>
      <p:ext uri="{BB962C8B-B14F-4D97-AF65-F5344CB8AC3E}">
        <p14:creationId xmlns:p14="http://schemas.microsoft.com/office/powerpoint/2010/main" val="1732380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9254" cy="1097279"/>
          </a:xfrm>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Building an </a:t>
            </a:r>
            <a:r>
              <a:rPr lang="pt-BR" kern="1200" dirty="0" smtClean="0">
                <a:latin typeface="Times New Roman" panose="02020603050405020304" pitchFamily="18" charset="0"/>
                <a:ea typeface="+mj-ea"/>
                <a:cs typeface="Times New Roman" panose="02020603050405020304" pitchFamily="18" charset="0"/>
              </a:rPr>
              <a:t>E-Commerce </a:t>
            </a:r>
            <a:r>
              <a:rPr lang="en-IN" kern="1200" dirty="0" smtClean="0">
                <a:latin typeface="Times New Roman" panose="02020603050405020304" pitchFamily="18" charset="0"/>
                <a:ea typeface="+mj-ea"/>
                <a:cs typeface="Times New Roman" panose="02020603050405020304" pitchFamily="18" charset="0"/>
              </a:rPr>
              <a:t>Site: A Systematic Approach</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idx="1"/>
          </p:nvPr>
        </p:nvSpPr>
        <p:spPr>
          <a:xfrm>
            <a:off x="457200" y="1600200"/>
            <a:ext cx="8229600" cy="433316"/>
          </a:xfrm>
        </p:spPr>
        <p:txBody>
          <a:bodyPr wrap="square" lIns="91425" tIns="91425" rIns="91425" bIns="91425">
            <a:noAutofit/>
          </a:bodyPr>
          <a:lstStyle/>
          <a:p>
            <a:pPr marL="256032" lvl="0" indent="-256032">
              <a:tabLst/>
            </a:pPr>
            <a:r>
              <a:rPr lang="en-US" sz="2000" kern="1200" dirty="0">
                <a:solidFill>
                  <a:srgbClr val="000000"/>
                </a:solidFill>
                <a:latin typeface="Arial (Body)"/>
                <a:ea typeface="+mn-ea"/>
                <a:cs typeface="+mn-cs"/>
              </a:rPr>
              <a:t>Most important management challenges</a:t>
            </a:r>
            <a:r>
              <a:rPr lang="en-US" sz="2000" kern="1200" dirty="0" smtClean="0">
                <a:solidFill>
                  <a:srgbClr val="000000"/>
                </a:solidFill>
                <a:latin typeface="Arial (Body)"/>
                <a:ea typeface="+mn-ea"/>
                <a:cs typeface="+mn-cs"/>
              </a:rPr>
              <a:t>:</a:t>
            </a:r>
            <a:endParaRPr lang="en-US" sz="2000" kern="1200" dirty="0">
              <a:solidFill>
                <a:srgbClr val="000000"/>
              </a:solidFill>
              <a:latin typeface="Arial (Body)"/>
              <a:ea typeface="+mn-ea"/>
              <a:cs typeface="+mn-cs"/>
            </a:endParaRPr>
          </a:p>
        </p:txBody>
      </p:sp>
      <p:sp>
        <p:nvSpPr>
          <p:cNvPr id="4" name="Content Placeholder 3"/>
          <p:cNvSpPr>
            <a:spLocks noGrp="1"/>
          </p:cNvSpPr>
          <p:nvPr>
            <p:ph idx="13"/>
          </p:nvPr>
        </p:nvSpPr>
        <p:spPr>
          <a:xfrm>
            <a:off x="473720" y="2109153"/>
            <a:ext cx="8213080" cy="1145939"/>
          </a:xfrm>
        </p:spPr>
        <p:txBody>
          <a:bodyPr/>
          <a:lstStyle/>
          <a:p>
            <a:pPr marL="741600" lvl="1" indent="-428400">
              <a:buFont typeface="+mj-lt"/>
              <a:buAutoNum type="arabicPeriod"/>
            </a:pPr>
            <a:r>
              <a:rPr lang="en-US" sz="2000" kern="1200" dirty="0">
                <a:solidFill>
                  <a:srgbClr val="000000"/>
                </a:solidFill>
                <a:latin typeface="Arial (Body)"/>
              </a:rPr>
              <a:t>Developing a clear understanding of business objectives</a:t>
            </a:r>
          </a:p>
          <a:p>
            <a:pPr marL="741600" lvl="1" indent="-428400">
              <a:buFont typeface="+mj-lt"/>
              <a:buAutoNum type="arabicPeriod"/>
            </a:pPr>
            <a:r>
              <a:rPr lang="en-US" sz="2000" kern="1200" dirty="0">
                <a:solidFill>
                  <a:srgbClr val="000000"/>
                </a:solidFill>
                <a:latin typeface="Arial (Body)"/>
              </a:rPr>
              <a:t>Knowing how to choose the right technology to achieve those </a:t>
            </a:r>
            <a:r>
              <a:rPr lang="en-US" sz="2000" kern="1200" dirty="0" smtClean="0">
                <a:solidFill>
                  <a:srgbClr val="000000"/>
                </a:solidFill>
                <a:latin typeface="Arial (Body)"/>
              </a:rPr>
              <a:t>objectives</a:t>
            </a:r>
            <a:endParaRPr lang="en-US" sz="2000" kern="1200" dirty="0">
              <a:solidFill>
                <a:srgbClr val="000000"/>
              </a:solidFill>
              <a:latin typeface="Arial (Body)"/>
            </a:endParaRPr>
          </a:p>
        </p:txBody>
      </p:sp>
      <p:sp>
        <p:nvSpPr>
          <p:cNvPr id="5" name="Content Placeholder 4"/>
          <p:cNvSpPr>
            <a:spLocks noGrp="1"/>
          </p:cNvSpPr>
          <p:nvPr>
            <p:ph idx="14"/>
          </p:nvPr>
        </p:nvSpPr>
        <p:spPr>
          <a:xfrm>
            <a:off x="473720" y="3385115"/>
            <a:ext cx="8213080" cy="2724462"/>
          </a:xfrm>
        </p:spPr>
        <p:txBody>
          <a:bodyPr/>
          <a:lstStyle/>
          <a:p>
            <a:pPr lvl="0" indent="-256032"/>
            <a:r>
              <a:rPr lang="en-US" sz="2000" kern="1200" dirty="0" smtClean="0">
                <a:solidFill>
                  <a:srgbClr val="000000"/>
                </a:solidFill>
                <a:latin typeface="Arial (Body)"/>
              </a:rPr>
              <a:t>Main </a:t>
            </a:r>
            <a:r>
              <a:rPr lang="en-US" sz="2000" kern="1200" dirty="0">
                <a:solidFill>
                  <a:srgbClr val="000000"/>
                </a:solidFill>
                <a:latin typeface="Arial (Body)"/>
              </a:rPr>
              <a:t>factors to consider</a:t>
            </a:r>
          </a:p>
          <a:p>
            <a:pPr lvl="1" indent="-285750">
              <a:buFont typeface="Arial" panose="020B0604020202020204" pitchFamily="34" charset="0"/>
              <a:buChar char="–"/>
            </a:pPr>
            <a:r>
              <a:rPr lang="en-US" sz="2000" kern="1200" dirty="0">
                <a:solidFill>
                  <a:srgbClr val="000000"/>
                </a:solidFill>
                <a:latin typeface="Arial (Body)"/>
              </a:rPr>
              <a:t>Management</a:t>
            </a:r>
          </a:p>
          <a:p>
            <a:pPr lvl="1" indent="-285750">
              <a:buFont typeface="Arial" panose="020B0604020202020204" pitchFamily="34" charset="0"/>
              <a:buChar char="–"/>
            </a:pPr>
            <a:r>
              <a:rPr lang="en-US" sz="2000" kern="1200" dirty="0">
                <a:solidFill>
                  <a:srgbClr val="000000"/>
                </a:solidFill>
                <a:latin typeface="Arial (Body)"/>
              </a:rPr>
              <a:t>Hardware architecture</a:t>
            </a:r>
          </a:p>
          <a:p>
            <a:pPr lvl="1" indent="-285750">
              <a:buFont typeface="Arial" panose="020B0604020202020204" pitchFamily="34" charset="0"/>
              <a:buChar char="–"/>
            </a:pPr>
            <a:r>
              <a:rPr lang="en-US" sz="2000" kern="1200" dirty="0">
                <a:solidFill>
                  <a:srgbClr val="000000"/>
                </a:solidFill>
                <a:latin typeface="Arial (Body)"/>
              </a:rPr>
              <a:t>Software</a:t>
            </a:r>
          </a:p>
          <a:p>
            <a:pPr lvl="1" indent="-285750">
              <a:buFont typeface="Arial" panose="020B0604020202020204" pitchFamily="34" charset="0"/>
              <a:buChar char="–"/>
            </a:pPr>
            <a:r>
              <a:rPr lang="en-US" sz="2000" kern="1200" dirty="0">
                <a:solidFill>
                  <a:srgbClr val="000000"/>
                </a:solidFill>
                <a:latin typeface="Arial (Body)"/>
              </a:rPr>
              <a:t>Design</a:t>
            </a:r>
          </a:p>
          <a:p>
            <a:pPr lvl="1" indent="-285750">
              <a:buFont typeface="Arial" panose="020B0604020202020204" pitchFamily="34" charset="0"/>
              <a:buChar char="–"/>
            </a:pPr>
            <a:r>
              <a:rPr lang="en-US" sz="2000" kern="1200" dirty="0">
                <a:solidFill>
                  <a:srgbClr val="000000"/>
                </a:solidFill>
                <a:latin typeface="Arial (Body)"/>
              </a:rPr>
              <a:t>Telecommunications</a:t>
            </a:r>
          </a:p>
          <a:p>
            <a:pPr lvl="1" indent="-285750">
              <a:buFont typeface="Arial" panose="020B0604020202020204" pitchFamily="34" charset="0"/>
              <a:buChar char="–"/>
            </a:pPr>
            <a:r>
              <a:rPr lang="en-US" sz="2000" kern="1200" dirty="0">
                <a:solidFill>
                  <a:srgbClr val="000000"/>
                </a:solidFill>
                <a:latin typeface="Arial (Body)"/>
              </a:rPr>
              <a:t>Human </a:t>
            </a:r>
            <a:r>
              <a:rPr lang="en-US" sz="2000" kern="1200" dirty="0" smtClean="0">
                <a:solidFill>
                  <a:srgbClr val="000000"/>
                </a:solidFill>
                <a:latin typeface="Arial (Body)"/>
              </a:rPr>
              <a:t>resources</a:t>
            </a:r>
            <a:endParaRPr lang="en-US" sz="2000" kern="1200" dirty="0">
              <a:solidFill>
                <a:srgbClr val="000000"/>
              </a:solidFill>
              <a:latin typeface="Arial (Body)"/>
            </a:endParaRPr>
          </a:p>
        </p:txBody>
      </p:sp>
    </p:spTree>
    <p:extLst>
      <p:ext uri="{BB962C8B-B14F-4D97-AF65-F5344CB8AC3E}">
        <p14:creationId xmlns:p14="http://schemas.microsoft.com/office/powerpoint/2010/main" val="1406573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8613</TotalTime>
  <Words>3063</Words>
  <Application>Microsoft Office PowerPoint</Application>
  <PresentationFormat>On-screen Show (4:3)</PresentationFormat>
  <Paragraphs>484</Paragraphs>
  <Slides>56</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(Body)</vt:lpstr>
      <vt:lpstr>Noto Sans Symbols</vt:lpstr>
      <vt:lpstr>Times New Roman</vt:lpstr>
      <vt:lpstr>Verdana</vt:lpstr>
      <vt:lpstr>508 Lecture</vt:lpstr>
      <vt:lpstr>1_508 Lecture</vt:lpstr>
      <vt:lpstr>E-Commerce 2018: Business. Technology. Society</vt:lpstr>
      <vt:lpstr>Learning Objectives</vt:lpstr>
      <vt:lpstr>The Wall Street Journal: Redesigning for the Today’s Platforms</vt:lpstr>
      <vt:lpstr>Imagine Your E-Commerce Presence (1 of 3)</vt:lpstr>
      <vt:lpstr>Imagine Your E-Commerce Presence (2 of 3)</vt:lpstr>
      <vt:lpstr>Imagine Your E-Commerce Presence (3 of 3)</vt:lpstr>
      <vt:lpstr>Figure 4.1 S W O T Analysis</vt:lpstr>
      <vt:lpstr>Figure 4.2 E-Commerce Presence Map</vt:lpstr>
      <vt:lpstr>Building an E-Commerce Site: A Systematic Approach</vt:lpstr>
      <vt:lpstr>Planning: The Systems Development Life Cycle</vt:lpstr>
      <vt:lpstr>Figure 4.5 Website Systems Development Life Cycle</vt:lpstr>
      <vt:lpstr>System Analysis/Planning</vt:lpstr>
      <vt:lpstr>Table 4.2 System Analysis, Business Objectives, System Functionalities, and Information Requirements for a Typical E-Commerce Site (1 of 2)</vt:lpstr>
      <vt:lpstr>Table 4.2 System Analysis, Business Objectives, System Functionalities, and Information Requirements for a Typical E-Commerce Site (2 of 2)</vt:lpstr>
      <vt:lpstr>Systems Design: Hardware and Software Platforms</vt:lpstr>
      <vt:lpstr>Figure 4.6(a) Logical Design for a Simple Website</vt:lpstr>
      <vt:lpstr>Figure 4.6(b) Physical Design for a Simple Website</vt:lpstr>
      <vt:lpstr>Building the System: In-House Versus Outsourcing</vt:lpstr>
      <vt:lpstr>Figure 4.7 Choices in Building and Hosting</vt:lpstr>
      <vt:lpstr>Insight on Business: Weebly Makes Creating Websites Easy</vt:lpstr>
      <vt:lpstr>Testing the System</vt:lpstr>
      <vt:lpstr>Implementation and Maintenance</vt:lpstr>
      <vt:lpstr>Figure 4.10 Factors in Website Optimization</vt:lpstr>
      <vt:lpstr>Simple versus. Multi-Tiered Website Architecture</vt:lpstr>
      <vt:lpstr>Figure 4.11(a) Two-Tier E-Commerce Architecture</vt:lpstr>
      <vt:lpstr>Figure 4.11(b) Multi-Tier E-Commerce Architecture</vt:lpstr>
      <vt:lpstr>Web Server Software</vt:lpstr>
      <vt:lpstr>Table 4.4 Basic Functionality Provided by Web Servers</vt:lpstr>
      <vt:lpstr>Site Management Tools</vt:lpstr>
      <vt:lpstr>Dynamic Page Generation Tools</vt:lpstr>
      <vt:lpstr>Application Servers</vt:lpstr>
      <vt:lpstr>E-Commerce Merchant Server Software</vt:lpstr>
      <vt:lpstr>Merchant Server Software Packages (1 of 2)</vt:lpstr>
      <vt:lpstr>Merchant Server Software Packages (2 of 2)</vt:lpstr>
      <vt:lpstr>Choosing Hardware</vt:lpstr>
      <vt:lpstr>Right-Sizing Your Hardware Platform: the Demand Side</vt:lpstr>
      <vt:lpstr>Right-Sizing Your Hardware Platform: the Supply Side</vt:lpstr>
      <vt:lpstr>Table 4.8 Vertical and Horizontal Scaling Techniques</vt:lpstr>
      <vt:lpstr>Table 4.9 Improving the Processing Architecture of Your Site</vt:lpstr>
      <vt:lpstr>Other E-Commerce Site Tools</vt:lpstr>
      <vt:lpstr>Table 4.10 E-Commerce Website Features That Annoy Customers (1 of 2)</vt:lpstr>
      <vt:lpstr>Table 4.10 E-Commerce Website Features That Annoy Customers (2 of 2)</vt:lpstr>
      <vt:lpstr>Table 4.11 The Eight Most Important Factors in Successful E-Commerce Site Design</vt:lpstr>
      <vt:lpstr>Tools for Interactivity and Active Content</vt:lpstr>
      <vt:lpstr>Personalization Tools</vt:lpstr>
      <vt:lpstr>The Information Policy Set</vt:lpstr>
      <vt:lpstr>Insight on Society: Designing for Accessibility</vt:lpstr>
      <vt:lpstr>Developing a Mobile Website and Building Mobile Applications</vt:lpstr>
      <vt:lpstr>Planning and Building a Mobile Presence</vt:lpstr>
      <vt:lpstr>Table 4.13 Unique Features That Must be Taken into Account When Designing a Mobile Presence</vt:lpstr>
      <vt:lpstr>Mobile Presence Design Considerations</vt:lpstr>
      <vt:lpstr>Cross-Platform Mobile App Development Tools</vt:lpstr>
      <vt:lpstr>Mobile Presence: Performance and Cost Considerations</vt:lpstr>
      <vt:lpstr>Insight on Technology: Carnival Cruise Ships Go Mobile</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1046</cp:revision>
  <dcterms:modified xsi:type="dcterms:W3CDTF">2018-01-27T09:45:48Z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