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7.xml" Id="rId8" /><Relationship Type="http://schemas.openxmlformats.org/officeDocument/2006/relationships/slide" Target="slides/slide12.xml" Id="rId13" /><Relationship Type="http://schemas.openxmlformats.org/officeDocument/2006/relationships/tableStyles" Target="tableStyles.xml" Id="rId18" /><Relationship Type="http://schemas.openxmlformats.org/officeDocument/2006/relationships/slide" Target="slides/slide2.xml" Id="rId3" /><Relationship Type="http://schemas.openxmlformats.org/officeDocument/2006/relationships/slide" Target="slides/slide6.xml" Id="rId7" /><Relationship Type="http://schemas.openxmlformats.org/officeDocument/2006/relationships/slide" Target="slides/slide11.xml" Id="rId12" /><Relationship Type="http://schemas.openxmlformats.org/officeDocument/2006/relationships/theme" Target="theme/theme1.xml" Id="rId17" /><Relationship Type="http://schemas.openxmlformats.org/officeDocument/2006/relationships/slide" Target="slides/slide1.xml" Id="rId2" /><Relationship Type="http://schemas.openxmlformats.org/officeDocument/2006/relationships/viewProps" Target="viewProps.xml" Id="rId16"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slide" Target="slides/slide10.xml" Id="rId11" /><Relationship Type="http://schemas.openxmlformats.org/officeDocument/2006/relationships/slide" Target="slides/slide4.xml" Id="rId5" /><Relationship Type="http://schemas.openxmlformats.org/officeDocument/2006/relationships/presProps" Target="presProps.xml" Id="rId15" /><Relationship Type="http://schemas.openxmlformats.org/officeDocument/2006/relationships/slide" Target="slides/slide9.xml" Id="rId10" /><Relationship Type="http://schemas.openxmlformats.org/officeDocument/2006/relationships/slide" Target="slides/slide3.xml" Id="rId4" /><Relationship Type="http://schemas.openxmlformats.org/officeDocument/2006/relationships/slide" Target="slides/slide8.xml" Id="rId9" /><Relationship Type="http://schemas.openxmlformats.org/officeDocument/2006/relationships/slide" Target="slides/slide13.xml" Id="rId14"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6/4/2018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jsbin.com/yoqefif/edit?html,css,js,outpu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jsbin.com/qiqufo/edit?js,console,output,outpu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Introduction To Data Types</a:t>
            </a:r>
            <a:endParaRPr lang="en-US" dirty="0"/>
          </a:p>
          <a:p>
            <a:endParaRPr lang="en-US" dirty="0">
              <a:cs typeface="Calibri Light"/>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CA067-30FB-4B51-80A0-F698C42820BC}"/>
              </a:ext>
            </a:extLst>
          </p:cNvPr>
          <p:cNvSpPr>
            <a:spLocks noGrp="1"/>
          </p:cNvSpPr>
          <p:nvPr>
            <p:ph type="title"/>
          </p:nvPr>
        </p:nvSpPr>
        <p:spPr/>
        <p:txBody>
          <a:bodyPr/>
          <a:lstStyle/>
          <a:p>
            <a:r>
              <a:rPr lang="en-US" b="1" dirty="0"/>
              <a:t>Strings</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D7043C60-DF72-4A25-9952-31F626CCD92E}"/>
              </a:ext>
            </a:extLst>
          </p:cNvPr>
          <p:cNvSpPr>
            <a:spLocks noGrp="1"/>
          </p:cNvSpPr>
          <p:nvPr>
            <p:ph idx="1"/>
          </p:nvPr>
        </p:nvSpPr>
        <p:spPr/>
        <p:txBody>
          <a:bodyPr vert="horz" lIns="91440" tIns="45720" rIns="91440" bIns="45720" rtlCol="0" anchor="t">
            <a:normAutofit lnSpcReduction="10000"/>
          </a:bodyPr>
          <a:lstStyle/>
          <a:p>
            <a:r>
              <a:rPr lang="en-US" dirty="0">
                <a:cs typeface="Calibri"/>
              </a:rPr>
              <a:t>Strings are collections of letters and symbols known as </a:t>
            </a:r>
            <a:r>
              <a:rPr lang="en-US" i="1" dirty="0">
                <a:cs typeface="Calibri"/>
              </a:rPr>
              <a:t>characters</a:t>
            </a:r>
            <a:r>
              <a:rPr lang="en-US" dirty="0">
                <a:cs typeface="Calibri"/>
              </a:rPr>
              <a:t>, and we use them to deal with words and text in JavaScript. They come in two varieties, 'single-quote' and "double-quote."</a:t>
            </a:r>
          </a:p>
          <a:p>
            <a:pPr marL="0"/>
            <a:r>
              <a:rPr lang="en-US" dirty="0">
                <a:cs typeface="Calibri"/>
              </a:rPr>
              <a:t>Although there are some differences between the two, don't worry about them for now. For the purposes of your work in Web Development Fundamentals, they're interchangeable.</a:t>
            </a:r>
            <a:endParaRPr lang="en-US" dirty="0"/>
          </a:p>
          <a:p>
            <a:pPr marL="0"/>
            <a:r>
              <a:rPr lang="en-US" dirty="0">
                <a:cs typeface="Calibri"/>
              </a:rPr>
              <a:t>Strings are typically used to store text for people to read.</a:t>
            </a:r>
            <a:endParaRPr lang="en-US" dirty="0"/>
          </a:p>
          <a:p>
            <a:pPr marL="457200" indent="-457200"/>
            <a:r>
              <a:rPr lang="en-US" dirty="0">
                <a:latin typeface="Consolas"/>
              </a:rPr>
              <a:t>'John'
"Jane"
'123'</a:t>
            </a:r>
            <a:endParaRPr lang="en-US" dirty="0"/>
          </a:p>
        </p:txBody>
      </p:sp>
    </p:spTree>
    <p:extLst>
      <p:ext uri="{BB962C8B-B14F-4D97-AF65-F5344CB8AC3E}">
        <p14:creationId xmlns:p14="http://schemas.microsoft.com/office/powerpoint/2010/main" val="2944652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AB0BF-269E-4CCB-BC12-DA5DA2FF5FC3}"/>
              </a:ext>
            </a:extLst>
          </p:cNvPr>
          <p:cNvSpPr>
            <a:spLocks noGrp="1"/>
          </p:cNvSpPr>
          <p:nvPr>
            <p:ph type="title"/>
          </p:nvPr>
        </p:nvSpPr>
        <p:spPr/>
        <p:txBody>
          <a:bodyPr/>
          <a:lstStyle/>
          <a:p>
            <a:r>
              <a:rPr lang="en-US" b="1" dirty="0"/>
              <a:t>Numbers</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42350E69-1C36-4341-9A14-348599163077}"/>
              </a:ext>
            </a:extLst>
          </p:cNvPr>
          <p:cNvSpPr>
            <a:spLocks noGrp="1"/>
          </p:cNvSpPr>
          <p:nvPr>
            <p:ph idx="1"/>
          </p:nvPr>
        </p:nvSpPr>
        <p:spPr/>
        <p:txBody>
          <a:bodyPr vert="horz" lIns="91440" tIns="45720" rIns="91440" bIns="45720" rtlCol="0" anchor="t">
            <a:normAutofit lnSpcReduction="10000"/>
          </a:bodyPr>
          <a:lstStyle/>
          <a:p>
            <a:r>
              <a:rPr lang="en-US" dirty="0">
                <a:cs typeface="Calibri"/>
              </a:rPr>
              <a:t>In JavaScript, numbers can always be divided into two groups:</a:t>
            </a:r>
          </a:p>
          <a:p>
            <a:pPr marL="0"/>
            <a:r>
              <a:rPr lang="en-US" dirty="0">
                <a:cs typeface="Calibri"/>
              </a:rPr>
              <a:t>1) </a:t>
            </a:r>
            <a:r>
              <a:rPr lang="en-US" b="1" dirty="0">
                <a:cs typeface="Calibri"/>
              </a:rPr>
              <a:t>Integers (whole numbers)</a:t>
            </a:r>
            <a:endParaRPr lang="en-US" dirty="0"/>
          </a:p>
          <a:p>
            <a:pPr marL="0"/>
            <a:r>
              <a:rPr lang="en-US" dirty="0">
                <a:latin typeface="Consolas"/>
              </a:rPr>
              <a:t>..., -1,0, 2, 3, 4, 5, ...
</a:t>
            </a:r>
            <a:endParaRPr lang="en-US" dirty="0"/>
          </a:p>
          <a:p>
            <a:pPr marL="0"/>
            <a:r>
              <a:rPr lang="en-US" dirty="0">
                <a:cs typeface="Calibri"/>
              </a:rPr>
              <a:t>2) </a:t>
            </a:r>
            <a:r>
              <a:rPr lang="en-US" b="1" dirty="0">
                <a:cs typeface="Calibri"/>
              </a:rPr>
              <a:t>Floats (decimals)</a:t>
            </a:r>
            <a:endParaRPr lang="en-US" dirty="0"/>
          </a:p>
          <a:p>
            <a:pPr marL="0"/>
            <a:r>
              <a:rPr lang="en-US" dirty="0">
                <a:latin typeface="Consolas"/>
              </a:rPr>
              <a:t>2.718, 3.14, .5, .25, etc
</a:t>
            </a:r>
            <a:endParaRPr lang="en-US" dirty="0"/>
          </a:p>
          <a:p>
            <a:pPr marL="0"/>
            <a:r>
              <a:rPr lang="en-US" dirty="0">
                <a:cs typeface="Calibri"/>
              </a:rPr>
              <a:t>This means that JS numbers can be positive, negative, or have a decimal point.</a:t>
            </a:r>
            <a:endParaRPr lang="en-US" dirty="0"/>
          </a:p>
          <a:p>
            <a:endParaRPr lang="en-US" dirty="0">
              <a:cs typeface="Calibri"/>
            </a:endParaRPr>
          </a:p>
        </p:txBody>
      </p:sp>
    </p:spTree>
    <p:extLst>
      <p:ext uri="{BB962C8B-B14F-4D97-AF65-F5344CB8AC3E}">
        <p14:creationId xmlns:p14="http://schemas.microsoft.com/office/powerpoint/2010/main" val="2109260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2C5F2-D49B-4CAF-B3BC-DE94677ECE32}"/>
              </a:ext>
            </a:extLst>
          </p:cNvPr>
          <p:cNvSpPr>
            <a:spLocks noGrp="1"/>
          </p:cNvSpPr>
          <p:nvPr>
            <p:ph type="title"/>
          </p:nvPr>
        </p:nvSpPr>
        <p:spPr/>
        <p:txBody>
          <a:bodyPr/>
          <a:lstStyle/>
          <a:p>
            <a:r>
              <a:rPr lang="en-US" b="1" dirty="0"/>
              <a:t>Exercise</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3984E9A8-7DC6-42D9-A0A7-F40BC8F72B03}"/>
              </a:ext>
            </a:extLst>
          </p:cNvPr>
          <p:cNvSpPr>
            <a:spLocks noGrp="1"/>
          </p:cNvSpPr>
          <p:nvPr>
            <p:ph idx="1"/>
          </p:nvPr>
        </p:nvSpPr>
        <p:spPr/>
        <p:txBody>
          <a:bodyPr vert="horz" lIns="91440" tIns="45720" rIns="91440" bIns="45720" rtlCol="0" anchor="t">
            <a:normAutofit lnSpcReduction="10000"/>
          </a:bodyPr>
          <a:lstStyle/>
          <a:p>
            <a:r>
              <a:rPr lang="en-US" dirty="0">
                <a:cs typeface="Calibri"/>
              </a:rPr>
              <a:t>Write the code to perform the actions listed below in the </a:t>
            </a:r>
            <a:r>
              <a:rPr lang="en-US" b="1" dirty="0">
                <a:cs typeface="Calibri"/>
              </a:rPr>
              <a:t>JavaScript</a:t>
            </a:r>
            <a:r>
              <a:rPr lang="en-US" dirty="0">
                <a:cs typeface="Calibri"/>
              </a:rPr>
              <a:t> panel of the </a:t>
            </a:r>
            <a:r>
              <a:rPr lang="en-US" dirty="0">
                <a:cs typeface="Calibri"/>
                <a:hlinkClick r:id="rId2"/>
              </a:rPr>
              <a:t>JS Bin editor</a:t>
            </a:r>
            <a:r>
              <a:rPr lang="en-US" dirty="0">
                <a:cs typeface="Calibri"/>
              </a:rPr>
              <a:t>.</a:t>
            </a:r>
          </a:p>
          <a:p>
            <a:pPr marL="0"/>
            <a:r>
              <a:rPr lang="en-US" b="1" dirty="0">
                <a:cs typeface="Calibri"/>
              </a:rPr>
              <a:t>Instructions</a:t>
            </a:r>
            <a:endParaRPr lang="en-US" dirty="0"/>
          </a:p>
          <a:p>
            <a:pPr marL="0"/>
            <a:r>
              <a:rPr lang="en-US" dirty="0">
                <a:cs typeface="Calibri"/>
              </a:rPr>
              <a:t>Create a variable </a:t>
            </a:r>
            <a:r>
              <a:rPr lang="en-US" dirty="0" err="1">
                <a:latin typeface="Consolas"/>
              </a:rPr>
              <a:t>petName</a:t>
            </a:r>
            <a:r>
              <a:rPr lang="en-US" dirty="0">
                <a:cs typeface="Calibri"/>
              </a:rPr>
              <a:t>. Assign (give) it the value </a:t>
            </a:r>
            <a:r>
              <a:rPr lang="en-US" dirty="0">
                <a:latin typeface="Consolas"/>
              </a:rPr>
              <a:t>"Rover"</a:t>
            </a:r>
            <a:r>
              <a:rPr lang="en-US" dirty="0">
                <a:cs typeface="Calibri"/>
              </a:rPr>
              <a:t>.</a:t>
            </a:r>
            <a:endParaRPr lang="en-US" dirty="0"/>
          </a:p>
          <a:p>
            <a:pPr marL="0"/>
            <a:r>
              <a:rPr lang="en-US" dirty="0">
                <a:cs typeface="Calibri"/>
              </a:rPr>
              <a:t>Create a variable </a:t>
            </a:r>
            <a:r>
              <a:rPr lang="en-US" dirty="0">
                <a:latin typeface="Consolas"/>
              </a:rPr>
              <a:t>age</a:t>
            </a:r>
            <a:r>
              <a:rPr lang="en-US" dirty="0">
                <a:cs typeface="Calibri"/>
              </a:rPr>
              <a:t>. Assign it the value </a:t>
            </a:r>
            <a:r>
              <a:rPr lang="en-US" dirty="0">
                <a:latin typeface="Consolas"/>
              </a:rPr>
              <a:t>8</a:t>
            </a:r>
            <a:r>
              <a:rPr lang="en-US" dirty="0">
                <a:cs typeface="Calibri"/>
              </a:rPr>
              <a:t>.</a:t>
            </a:r>
            <a:endParaRPr lang="en-US" dirty="0"/>
          </a:p>
          <a:p>
            <a:pPr marL="0"/>
            <a:r>
              <a:rPr lang="en-US" dirty="0">
                <a:cs typeface="Calibri"/>
              </a:rPr>
              <a:t>Create a variable </a:t>
            </a:r>
            <a:r>
              <a:rPr lang="en-US" dirty="0" err="1">
                <a:latin typeface="Consolas"/>
              </a:rPr>
              <a:t>favoriteToy</a:t>
            </a:r>
            <a:r>
              <a:rPr lang="en-US" dirty="0">
                <a:cs typeface="Calibri"/>
              </a:rPr>
              <a:t>. Assign it the value </a:t>
            </a:r>
            <a:r>
              <a:rPr lang="en-US" dirty="0">
                <a:latin typeface="Consolas"/>
              </a:rPr>
              <a:t>"ball"</a:t>
            </a:r>
            <a:r>
              <a:rPr lang="en-US" dirty="0">
                <a:cs typeface="Calibri"/>
              </a:rPr>
              <a:t>.</a:t>
            </a:r>
            <a:endParaRPr lang="en-US" dirty="0"/>
          </a:p>
          <a:p>
            <a:pPr marL="0"/>
            <a:r>
              <a:rPr lang="en-US" dirty="0">
                <a:cs typeface="Calibri"/>
              </a:rPr>
              <a:t>Hit the "Run" button in the "Console" panel and then check the values of the three variables you created by typing each variable name into the "Console" panel and hitting "return."</a:t>
            </a:r>
            <a:endParaRPr lang="en-US" dirty="0"/>
          </a:p>
          <a:p>
            <a:pPr marL="0" lvl="1"/>
            <a:r>
              <a:rPr lang="en-US" dirty="0">
                <a:cs typeface="Calibri"/>
              </a:rPr>
              <a:t>Example: </a:t>
            </a:r>
            <a:r>
              <a:rPr lang="en-US" dirty="0" err="1">
                <a:latin typeface="Consolas"/>
              </a:rPr>
              <a:t>petName</a:t>
            </a:r>
            <a:r>
              <a:rPr lang="en-US" dirty="0">
                <a:latin typeface="Consolas"/>
              </a:rPr>
              <a:t>;</a:t>
            </a:r>
            <a:endParaRPr lang="en-US" dirty="0"/>
          </a:p>
          <a:p>
            <a:endParaRPr lang="en-US" dirty="0">
              <a:cs typeface="Calibri"/>
            </a:endParaRPr>
          </a:p>
        </p:txBody>
      </p:sp>
    </p:spTree>
    <p:extLst>
      <p:ext uri="{BB962C8B-B14F-4D97-AF65-F5344CB8AC3E}">
        <p14:creationId xmlns:p14="http://schemas.microsoft.com/office/powerpoint/2010/main" val="1276027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41B0D-40A7-465C-AC0B-06744E9D7BCE}"/>
              </a:ext>
            </a:extLst>
          </p:cNvPr>
          <p:cNvSpPr>
            <a:spLocks noGrp="1"/>
          </p:cNvSpPr>
          <p:nvPr>
            <p:ph type="title"/>
          </p:nvPr>
        </p:nvSpPr>
        <p:spPr/>
        <p:txBody>
          <a:bodyPr/>
          <a:lstStyle/>
          <a:p>
            <a:r>
              <a:rPr lang="en-US" b="1" dirty="0"/>
              <a:t>Exercise (Continued)</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61D37464-1606-46BA-92C1-F92422614367}"/>
              </a:ext>
            </a:extLst>
          </p:cNvPr>
          <p:cNvSpPr>
            <a:spLocks noGrp="1"/>
          </p:cNvSpPr>
          <p:nvPr>
            <p:ph idx="1"/>
          </p:nvPr>
        </p:nvSpPr>
        <p:spPr/>
        <p:txBody>
          <a:bodyPr vert="horz" lIns="91440" tIns="45720" rIns="91440" bIns="45720" rtlCol="0" anchor="t">
            <a:normAutofit fontScale="92500" lnSpcReduction="10000"/>
          </a:bodyPr>
          <a:lstStyle/>
          <a:p>
            <a:r>
              <a:rPr lang="en-US" dirty="0">
                <a:cs typeface="Calibri"/>
              </a:rPr>
              <a:t>Update </a:t>
            </a:r>
            <a:r>
              <a:rPr lang="en-US" dirty="0" err="1">
                <a:latin typeface="Consolas"/>
              </a:rPr>
              <a:t>petName</a:t>
            </a:r>
            <a:r>
              <a:rPr lang="en-US" dirty="0">
                <a:cs typeface="Calibri"/>
              </a:rPr>
              <a:t>. The new value should be </a:t>
            </a:r>
            <a:r>
              <a:rPr lang="en-US" dirty="0">
                <a:latin typeface="Consolas"/>
              </a:rPr>
              <a:t>Arthur</a:t>
            </a:r>
            <a:r>
              <a:rPr lang="en-US" dirty="0">
                <a:cs typeface="Calibri"/>
              </a:rPr>
              <a:t>.</a:t>
            </a:r>
          </a:p>
          <a:p>
            <a:pPr marL="0"/>
            <a:r>
              <a:rPr lang="en-US" dirty="0">
                <a:cs typeface="Calibri"/>
              </a:rPr>
              <a:t>Update </a:t>
            </a:r>
            <a:r>
              <a:rPr lang="en-US" dirty="0">
                <a:latin typeface="Consolas"/>
              </a:rPr>
              <a:t>age</a:t>
            </a:r>
            <a:r>
              <a:rPr lang="en-US" dirty="0">
                <a:cs typeface="Calibri"/>
              </a:rPr>
              <a:t>. The new age should be </a:t>
            </a:r>
            <a:r>
              <a:rPr lang="en-US" dirty="0">
                <a:latin typeface="Consolas"/>
              </a:rPr>
              <a:t>5</a:t>
            </a:r>
            <a:r>
              <a:rPr lang="en-US" dirty="0">
                <a:cs typeface="Calibri"/>
              </a:rPr>
              <a:t>.</a:t>
            </a:r>
            <a:endParaRPr lang="en-US" dirty="0"/>
          </a:p>
          <a:p>
            <a:pPr marL="0"/>
            <a:r>
              <a:rPr lang="en-US" dirty="0">
                <a:cs typeface="Calibri"/>
              </a:rPr>
              <a:t>Update </a:t>
            </a:r>
            <a:r>
              <a:rPr lang="en-US" dirty="0" err="1">
                <a:latin typeface="Consolas"/>
              </a:rPr>
              <a:t>favoriteToy</a:t>
            </a:r>
            <a:r>
              <a:rPr lang="en-US" dirty="0">
                <a:cs typeface="Calibri"/>
              </a:rPr>
              <a:t>. The new favorite toy should be </a:t>
            </a:r>
            <a:r>
              <a:rPr lang="en-US" dirty="0">
                <a:latin typeface="Consolas"/>
              </a:rPr>
              <a:t>"yarn"</a:t>
            </a:r>
            <a:r>
              <a:rPr lang="en-US" dirty="0">
                <a:cs typeface="Calibri"/>
              </a:rPr>
              <a:t>.</a:t>
            </a:r>
            <a:endParaRPr lang="en-US" dirty="0"/>
          </a:p>
          <a:p>
            <a:pPr marL="0"/>
            <a:r>
              <a:rPr lang="en-US" dirty="0">
                <a:cs typeface="Calibri"/>
              </a:rPr>
              <a:t>Hit the "run" button in the "Console" panel and then check the values of the three variables you created by typing each variable name into the "Console" panel and hitting enter/return.</a:t>
            </a:r>
            <a:endParaRPr lang="en-US" dirty="0"/>
          </a:p>
          <a:p>
            <a:pPr marL="0" lvl="1"/>
            <a:r>
              <a:rPr lang="en-US" dirty="0">
                <a:cs typeface="Calibri"/>
              </a:rPr>
              <a:t>Example: </a:t>
            </a:r>
            <a:r>
              <a:rPr lang="en-US" dirty="0" err="1">
                <a:latin typeface="Consolas"/>
              </a:rPr>
              <a:t>petName</a:t>
            </a:r>
            <a:r>
              <a:rPr lang="en-US" dirty="0">
                <a:latin typeface="Consolas"/>
              </a:rPr>
              <a:t>;</a:t>
            </a:r>
            <a:endParaRPr lang="en-US" dirty="0"/>
          </a:p>
          <a:p>
            <a:pPr marL="0"/>
            <a:r>
              <a:rPr lang="en-US" dirty="0">
                <a:cs typeface="Calibri"/>
              </a:rPr>
              <a:t>In the "Console" panel, use the </a:t>
            </a:r>
            <a:r>
              <a:rPr lang="en-US" dirty="0" err="1">
                <a:latin typeface="Consolas"/>
              </a:rPr>
              <a:t>typeof</a:t>
            </a:r>
            <a:r>
              <a:rPr lang="en-US" dirty="0">
                <a:cs typeface="Calibri"/>
              </a:rPr>
              <a:t> command to find the type of data stored in each variable.</a:t>
            </a:r>
            <a:endParaRPr lang="en-US" dirty="0"/>
          </a:p>
          <a:p>
            <a:pPr marL="0" lvl="1"/>
            <a:r>
              <a:rPr lang="en-US" dirty="0">
                <a:cs typeface="Calibri"/>
              </a:rPr>
              <a:t>Example: </a:t>
            </a:r>
            <a:r>
              <a:rPr lang="en-US" dirty="0" err="1">
                <a:latin typeface="Consolas"/>
              </a:rPr>
              <a:t>typeof</a:t>
            </a:r>
            <a:r>
              <a:rPr lang="en-US" dirty="0">
                <a:latin typeface="Consolas"/>
              </a:rPr>
              <a:t> </a:t>
            </a:r>
            <a:r>
              <a:rPr lang="en-US" dirty="0" err="1">
                <a:latin typeface="Consolas"/>
              </a:rPr>
              <a:t>petName</a:t>
            </a:r>
            <a:endParaRPr lang="en-US" dirty="0" err="1"/>
          </a:p>
          <a:p>
            <a:pPr marL="0" lvl="1"/>
            <a:r>
              <a:rPr lang="en-US" dirty="0">
                <a:cs typeface="Calibri"/>
              </a:rPr>
              <a:t>Stuck? Check out the solutions in the cheat sheet at the end of this lesson.</a:t>
            </a:r>
            <a:endParaRPr lang="en-US" dirty="0"/>
          </a:p>
          <a:p>
            <a:endParaRPr lang="en-US" dirty="0">
              <a:cs typeface="Calibri"/>
            </a:endParaRPr>
          </a:p>
        </p:txBody>
      </p:sp>
    </p:spTree>
    <p:extLst>
      <p:ext uri="{BB962C8B-B14F-4D97-AF65-F5344CB8AC3E}">
        <p14:creationId xmlns:p14="http://schemas.microsoft.com/office/powerpoint/2010/main" val="3114296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C5E5A-3881-4376-A6EE-1EBDFFC146C4}"/>
              </a:ext>
            </a:extLst>
          </p:cNvPr>
          <p:cNvSpPr>
            <a:spLocks noGrp="1"/>
          </p:cNvSpPr>
          <p:nvPr>
            <p:ph type="title"/>
          </p:nvPr>
        </p:nvSpPr>
        <p:spPr/>
        <p:txBody>
          <a:bodyPr>
            <a:normAutofit fontScale="90000"/>
          </a:bodyPr>
          <a:lstStyle/>
          <a:p>
            <a:r>
              <a:rPr lang="en-US" dirty="0">
                <a:cs typeface="Calibri Light"/>
              </a:rPr>
              <a:t>In JavaScript, data can be numeric. See how the variable in this code adds 60 and 40 to render as 100?</a:t>
            </a:r>
            <a:endParaRPr lang="en-US" dirty="0"/>
          </a:p>
        </p:txBody>
      </p:sp>
      <p:sp>
        <p:nvSpPr>
          <p:cNvPr id="3" name="Content Placeholder 2">
            <a:extLst>
              <a:ext uri="{FF2B5EF4-FFF2-40B4-BE49-F238E27FC236}">
                <a16:creationId xmlns:a16="http://schemas.microsoft.com/office/drawing/2014/main" id="{90998E86-5881-4EBE-AF17-2F12A59A6B45}"/>
              </a:ext>
            </a:extLst>
          </p:cNvPr>
          <p:cNvSpPr>
            <a:spLocks noGrp="1"/>
          </p:cNvSpPr>
          <p:nvPr>
            <p:ph idx="1"/>
          </p:nvPr>
        </p:nvSpPr>
        <p:spPr/>
        <p:txBody>
          <a:bodyPr vert="horz" lIns="91440" tIns="45720" rIns="91440" bIns="45720" rtlCol="0" anchor="t">
            <a:normAutofit/>
          </a:bodyPr>
          <a:lstStyle/>
          <a:p>
            <a:endParaRPr lang="en-US" dirty="0">
              <a:cs typeface="Calibri"/>
            </a:endParaRPr>
          </a:p>
          <a:p>
            <a:endParaRPr lang="en-US" dirty="0">
              <a:cs typeface="Calibri"/>
            </a:endParaRPr>
          </a:p>
        </p:txBody>
      </p:sp>
      <p:pic>
        <p:nvPicPr>
          <p:cNvPr id="4" name="Picture 4" descr="A screenshot of a cell phone&#10;&#10;Description generated with very high confidence">
            <a:extLst>
              <a:ext uri="{FF2B5EF4-FFF2-40B4-BE49-F238E27FC236}">
                <a16:creationId xmlns:a16="http://schemas.microsoft.com/office/drawing/2014/main" id="{4E72D221-7C55-4430-8B40-B896E0DC9C26}"/>
              </a:ext>
            </a:extLst>
          </p:cNvPr>
          <p:cNvPicPr>
            <a:picLocks noChangeAspect="1"/>
          </p:cNvPicPr>
          <p:nvPr/>
        </p:nvPicPr>
        <p:blipFill>
          <a:blip r:embed="rId2"/>
          <a:stretch>
            <a:fillRect/>
          </a:stretch>
        </p:blipFill>
        <p:spPr>
          <a:xfrm>
            <a:off x="-42862" y="2067014"/>
            <a:ext cx="12277725" cy="4276725"/>
          </a:xfrm>
          <a:prstGeom prst="rect">
            <a:avLst/>
          </a:prstGeom>
        </p:spPr>
      </p:pic>
    </p:spTree>
    <p:extLst>
      <p:ext uri="{BB962C8B-B14F-4D97-AF65-F5344CB8AC3E}">
        <p14:creationId xmlns:p14="http://schemas.microsoft.com/office/powerpoint/2010/main" val="1609546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06935-B58A-4D24-B93A-2DD1CC5B8649}"/>
              </a:ext>
            </a:extLst>
          </p:cNvPr>
          <p:cNvSpPr>
            <a:spLocks noGrp="1"/>
          </p:cNvSpPr>
          <p:nvPr>
            <p:ph type="title"/>
          </p:nvPr>
        </p:nvSpPr>
        <p:spPr/>
        <p:txBody>
          <a:bodyPr/>
          <a:lstStyle/>
          <a:p>
            <a:r>
              <a:rPr lang="en-US" b="1" dirty="0"/>
              <a:t>Introduction To Data Types (Continued)</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8C7F9BBA-EE59-4079-A591-F021745E705A}"/>
              </a:ext>
            </a:extLst>
          </p:cNvPr>
          <p:cNvSpPr>
            <a:spLocks noGrp="1"/>
          </p:cNvSpPr>
          <p:nvPr>
            <p:ph idx="1"/>
          </p:nvPr>
        </p:nvSpPr>
        <p:spPr/>
        <p:txBody>
          <a:bodyPr vert="horz" lIns="91440" tIns="45720" rIns="91440" bIns="45720" rtlCol="0" anchor="t">
            <a:normAutofit/>
          </a:bodyPr>
          <a:lstStyle/>
          <a:p>
            <a:r>
              <a:rPr lang="en-US" dirty="0">
                <a:cs typeface="Calibri"/>
              </a:rPr>
              <a:t>Data can also be strings of characters. See how the variable in this code puts the two names together to render as a full name?</a:t>
            </a:r>
          </a:p>
          <a:p>
            <a:endParaRPr lang="en-US" dirty="0">
              <a:cs typeface="Calibri"/>
            </a:endParaRPr>
          </a:p>
        </p:txBody>
      </p:sp>
      <p:pic>
        <p:nvPicPr>
          <p:cNvPr id="4" name="Picture 4" descr="A screenshot of a cell phone&#10;&#10;Description generated with very high confidence">
            <a:extLst>
              <a:ext uri="{FF2B5EF4-FFF2-40B4-BE49-F238E27FC236}">
                <a16:creationId xmlns:a16="http://schemas.microsoft.com/office/drawing/2014/main" id="{6C8AE9FA-AE74-43DC-9C71-6F1DFF2D93BC}"/>
              </a:ext>
            </a:extLst>
          </p:cNvPr>
          <p:cNvPicPr>
            <a:picLocks noChangeAspect="1"/>
          </p:cNvPicPr>
          <p:nvPr/>
        </p:nvPicPr>
        <p:blipFill>
          <a:blip r:embed="rId2"/>
          <a:stretch>
            <a:fillRect/>
          </a:stretch>
        </p:blipFill>
        <p:spPr>
          <a:xfrm>
            <a:off x="110346" y="2872956"/>
            <a:ext cx="12230100" cy="4533900"/>
          </a:xfrm>
          <a:prstGeom prst="rect">
            <a:avLst/>
          </a:prstGeom>
        </p:spPr>
      </p:pic>
    </p:spTree>
    <p:extLst>
      <p:ext uri="{BB962C8B-B14F-4D97-AF65-F5344CB8AC3E}">
        <p14:creationId xmlns:p14="http://schemas.microsoft.com/office/powerpoint/2010/main" val="1338697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8779F-0261-4437-A034-256300B81DB3}"/>
              </a:ext>
            </a:extLst>
          </p:cNvPr>
          <p:cNvSpPr>
            <a:spLocks noGrp="1"/>
          </p:cNvSpPr>
          <p:nvPr>
            <p:ph type="title"/>
          </p:nvPr>
        </p:nvSpPr>
        <p:spPr/>
        <p:txBody>
          <a:bodyPr/>
          <a:lstStyle/>
          <a:p>
            <a:r>
              <a:rPr lang="en-US" b="1" dirty="0"/>
              <a:t>Introduction To Data Types (Continued)</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D67BD74A-7A2E-4600-AD15-1213F0AA9A5D}"/>
              </a:ext>
            </a:extLst>
          </p:cNvPr>
          <p:cNvSpPr>
            <a:spLocks noGrp="1"/>
          </p:cNvSpPr>
          <p:nvPr>
            <p:ph idx="1"/>
          </p:nvPr>
        </p:nvSpPr>
        <p:spPr/>
        <p:txBody>
          <a:bodyPr vert="horz" lIns="91440" tIns="45720" rIns="91440" bIns="45720" rtlCol="0" anchor="t">
            <a:normAutofit/>
          </a:bodyPr>
          <a:lstStyle/>
          <a:p>
            <a:r>
              <a:rPr lang="en-US" dirty="0">
                <a:cs typeface="Calibri"/>
              </a:rPr>
              <a:t>But, what if we mix up two types of data? What if we declare our variable to be the sum of a name and a number?</a:t>
            </a:r>
            <a:br>
              <a:rPr lang="en-US" dirty="0">
                <a:cs typeface="Calibri"/>
              </a:rPr>
            </a:br>
            <a:br>
              <a:rPr lang="en-US" dirty="0">
                <a:cs typeface="Calibri"/>
              </a:rPr>
            </a:br>
            <a:r>
              <a:rPr lang="en-US" dirty="0">
                <a:cs typeface="Calibri"/>
              </a:rPr>
              <a:t>Will our code break? Nah, JavaScript will just treat the number as a string.</a:t>
            </a:r>
          </a:p>
          <a:p>
            <a:endParaRPr lang="en-US" dirty="0">
              <a:cs typeface="Calibri"/>
            </a:endParaRPr>
          </a:p>
        </p:txBody>
      </p:sp>
      <p:pic>
        <p:nvPicPr>
          <p:cNvPr id="4" name="Picture 4" descr="A screenshot of a cell phone&#10;&#10;Description generated with very high confidence">
            <a:extLst>
              <a:ext uri="{FF2B5EF4-FFF2-40B4-BE49-F238E27FC236}">
                <a16:creationId xmlns:a16="http://schemas.microsoft.com/office/drawing/2014/main" id="{B0793499-ED16-4D6B-A7FB-63E9B830EC65}"/>
              </a:ext>
            </a:extLst>
          </p:cNvPr>
          <p:cNvPicPr>
            <a:picLocks noChangeAspect="1"/>
          </p:cNvPicPr>
          <p:nvPr/>
        </p:nvPicPr>
        <p:blipFill>
          <a:blip r:embed="rId2"/>
          <a:stretch>
            <a:fillRect/>
          </a:stretch>
        </p:blipFill>
        <p:spPr>
          <a:xfrm>
            <a:off x="-61913" y="3759048"/>
            <a:ext cx="11309410" cy="4012542"/>
          </a:xfrm>
          <a:prstGeom prst="rect">
            <a:avLst/>
          </a:prstGeom>
        </p:spPr>
      </p:pic>
    </p:spTree>
    <p:extLst>
      <p:ext uri="{BB962C8B-B14F-4D97-AF65-F5344CB8AC3E}">
        <p14:creationId xmlns:p14="http://schemas.microsoft.com/office/powerpoint/2010/main" val="1381339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D9CB3-42FE-4292-96F3-5DD116AD616B}"/>
              </a:ext>
            </a:extLst>
          </p:cNvPr>
          <p:cNvSpPr>
            <a:spLocks noGrp="1"/>
          </p:cNvSpPr>
          <p:nvPr>
            <p:ph type="title"/>
          </p:nvPr>
        </p:nvSpPr>
        <p:spPr/>
        <p:txBody>
          <a:bodyPr/>
          <a:lstStyle/>
          <a:p>
            <a:r>
              <a:rPr lang="en-US" b="1" dirty="0"/>
              <a:t>Data Types Defined</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09109A98-4A08-4325-93E0-717B038303C4}"/>
              </a:ext>
            </a:extLst>
          </p:cNvPr>
          <p:cNvSpPr>
            <a:spLocks noGrp="1"/>
          </p:cNvSpPr>
          <p:nvPr>
            <p:ph idx="1"/>
          </p:nvPr>
        </p:nvSpPr>
        <p:spPr/>
        <p:txBody>
          <a:bodyPr vert="horz" lIns="91440" tIns="45720" rIns="91440" bIns="45720" rtlCol="0" anchor="t">
            <a:normAutofit/>
          </a:bodyPr>
          <a:lstStyle/>
          <a:p>
            <a:r>
              <a:rPr lang="en-US" dirty="0">
                <a:cs typeface="Calibri"/>
              </a:rPr>
              <a:t>In computer science and computer programming, a data type, or simply "type," is a classification that determines possible values for data that match its criteria, the operations that can be performed on these values, the meaning of the data, and the way values can be stored.</a:t>
            </a:r>
            <a:endParaRPr lang="en-US" dirty="0"/>
          </a:p>
        </p:txBody>
      </p:sp>
    </p:spTree>
    <p:extLst>
      <p:ext uri="{BB962C8B-B14F-4D97-AF65-F5344CB8AC3E}">
        <p14:creationId xmlns:p14="http://schemas.microsoft.com/office/powerpoint/2010/main" val="261636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638AB-B71B-4748-9898-37FAE318BF65}"/>
              </a:ext>
            </a:extLst>
          </p:cNvPr>
          <p:cNvSpPr>
            <a:spLocks noGrp="1"/>
          </p:cNvSpPr>
          <p:nvPr>
            <p:ph type="title"/>
          </p:nvPr>
        </p:nvSpPr>
        <p:spPr/>
        <p:txBody>
          <a:bodyPr/>
          <a:lstStyle/>
          <a:p>
            <a:r>
              <a:rPr lang="en-US" b="1" dirty="0"/>
              <a:t>Data Types Across Languages</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0E332745-D96C-4718-99AC-681B68325858}"/>
              </a:ext>
            </a:extLst>
          </p:cNvPr>
          <p:cNvSpPr>
            <a:spLocks noGrp="1"/>
          </p:cNvSpPr>
          <p:nvPr>
            <p:ph idx="1"/>
          </p:nvPr>
        </p:nvSpPr>
        <p:spPr/>
        <p:txBody>
          <a:bodyPr vert="horz" lIns="91440" tIns="45720" rIns="91440" bIns="45720" rtlCol="0" anchor="t">
            <a:normAutofit/>
          </a:bodyPr>
          <a:lstStyle/>
          <a:p>
            <a:r>
              <a:rPr lang="en-US" dirty="0">
                <a:cs typeface="Calibri"/>
              </a:rPr>
              <a:t>Data types are really similar across different programming languages. So, once you're well-versed in how and when to use them in JavaScript, you'll be able to cruise into any language with some base knowledge.</a:t>
            </a:r>
          </a:p>
          <a:p>
            <a:pPr marL="0"/>
            <a:r>
              <a:rPr lang="en-US" dirty="0">
                <a:cs typeface="Calibri"/>
              </a:rPr>
              <a:t>We'll elaborate on all of these types — except Booleans, for now.</a:t>
            </a:r>
            <a:endParaRPr lang="en-US" dirty="0"/>
          </a:p>
          <a:p>
            <a:endParaRPr lang="en-US" dirty="0">
              <a:cs typeface="Calibri"/>
            </a:endParaRPr>
          </a:p>
        </p:txBody>
      </p:sp>
      <p:pic>
        <p:nvPicPr>
          <p:cNvPr id="4" name="Picture 4" descr="A screenshot of a cell phone&#10;&#10;Description generated with very high confidence">
            <a:extLst>
              <a:ext uri="{FF2B5EF4-FFF2-40B4-BE49-F238E27FC236}">
                <a16:creationId xmlns:a16="http://schemas.microsoft.com/office/drawing/2014/main" id="{A235ABA3-AE12-4CAB-AE85-1EF114ED0F8B}"/>
              </a:ext>
            </a:extLst>
          </p:cNvPr>
          <p:cNvPicPr>
            <a:picLocks noChangeAspect="1"/>
          </p:cNvPicPr>
          <p:nvPr/>
        </p:nvPicPr>
        <p:blipFill>
          <a:blip r:embed="rId2"/>
          <a:stretch>
            <a:fillRect/>
          </a:stretch>
        </p:blipFill>
        <p:spPr>
          <a:xfrm>
            <a:off x="1193321" y="3066870"/>
            <a:ext cx="9144000" cy="5238750"/>
          </a:xfrm>
          <a:prstGeom prst="rect">
            <a:avLst/>
          </a:prstGeom>
        </p:spPr>
      </p:pic>
    </p:spTree>
    <p:extLst>
      <p:ext uri="{BB962C8B-B14F-4D97-AF65-F5344CB8AC3E}">
        <p14:creationId xmlns:p14="http://schemas.microsoft.com/office/powerpoint/2010/main" val="4270773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88AC5-8F6A-4C07-A907-66E9DAAF51C9}"/>
              </a:ext>
            </a:extLst>
          </p:cNvPr>
          <p:cNvSpPr>
            <a:spLocks noGrp="1"/>
          </p:cNvSpPr>
          <p:nvPr>
            <p:ph type="title"/>
          </p:nvPr>
        </p:nvSpPr>
        <p:spPr/>
        <p:txBody>
          <a:bodyPr/>
          <a:lstStyle/>
          <a:p>
            <a:r>
              <a:rPr lang="en-US" b="1" dirty="0"/>
              <a:t>Numbers vs. Strings</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D7B30C96-7FD4-4A41-BD3A-398BD8D5E129}"/>
              </a:ext>
            </a:extLst>
          </p:cNvPr>
          <p:cNvSpPr>
            <a:spLocks noGrp="1"/>
          </p:cNvSpPr>
          <p:nvPr>
            <p:ph idx="1"/>
          </p:nvPr>
        </p:nvSpPr>
        <p:spPr/>
        <p:txBody>
          <a:bodyPr vert="horz" lIns="91440" tIns="45720" rIns="91440" bIns="45720" rtlCol="0" anchor="t">
            <a:normAutofit fontScale="85000" lnSpcReduction="20000"/>
          </a:bodyPr>
          <a:lstStyle/>
          <a:p>
            <a:r>
              <a:rPr lang="en-US" dirty="0">
                <a:cs typeface="Calibri"/>
              </a:rPr>
              <a:t>Notice that in JavaScript, you don't need to declare the type of data you're using.</a:t>
            </a:r>
          </a:p>
          <a:p>
            <a:pPr marL="0"/>
            <a:r>
              <a:rPr lang="en-US" dirty="0">
                <a:cs typeface="Calibri"/>
              </a:rPr>
              <a:t>For example, when you code:</a:t>
            </a:r>
            <a:endParaRPr lang="en-US" dirty="0"/>
          </a:p>
          <a:p>
            <a:pPr marL="0"/>
            <a:r>
              <a:rPr lang="en-US" dirty="0">
                <a:latin typeface="Consolas"/>
              </a:rPr>
              <a:t>var a = 13;
var b = "thirteen";
</a:t>
            </a:r>
            <a:endParaRPr lang="en-US" dirty="0"/>
          </a:p>
          <a:p>
            <a:pPr marL="0"/>
            <a:r>
              <a:rPr lang="en-US" dirty="0">
                <a:cs typeface="Calibri"/>
              </a:rPr>
              <a:t>JS will know that </a:t>
            </a:r>
            <a:r>
              <a:rPr lang="en-US" dirty="0" err="1">
                <a:latin typeface="Consolas"/>
              </a:rPr>
              <a:t>var</a:t>
            </a:r>
            <a:r>
              <a:rPr lang="en-US" dirty="0">
                <a:latin typeface="Consolas"/>
              </a:rPr>
              <a:t> a</a:t>
            </a:r>
            <a:r>
              <a:rPr lang="en-US" dirty="0">
                <a:cs typeface="Calibri"/>
              </a:rPr>
              <a:t> is a number and </a:t>
            </a:r>
            <a:r>
              <a:rPr lang="en-US" dirty="0" err="1">
                <a:latin typeface="Consolas"/>
              </a:rPr>
              <a:t>var</a:t>
            </a:r>
            <a:r>
              <a:rPr lang="en-US" dirty="0">
                <a:latin typeface="Consolas"/>
              </a:rPr>
              <a:t> b</a:t>
            </a:r>
            <a:r>
              <a:rPr lang="en-US" dirty="0">
                <a:cs typeface="Calibri"/>
              </a:rPr>
              <a:t> is a string because strings always have quotation marks. Using quotation marks is a way of communicating to the processor what type of data to expect.</a:t>
            </a:r>
            <a:endParaRPr lang="en-US" dirty="0"/>
          </a:p>
          <a:p>
            <a:pPr marL="0"/>
            <a:r>
              <a:rPr lang="en-US" dirty="0">
                <a:cs typeface="Calibri"/>
              </a:rPr>
              <a:t>If you put quotations marks around a number, like so </a:t>
            </a:r>
            <a:r>
              <a:rPr lang="en-US" dirty="0">
                <a:latin typeface="Consolas"/>
              </a:rPr>
              <a:t>"9"</a:t>
            </a:r>
            <a:r>
              <a:rPr lang="en-US" dirty="0">
                <a:cs typeface="Calibri"/>
              </a:rPr>
              <a:t>, the processor will read it as a string. You should always be mindful of the type of data you use moving forward.</a:t>
            </a:r>
            <a:endParaRPr lang="en-US" dirty="0"/>
          </a:p>
          <a:p>
            <a:br>
              <a:rPr lang="en-US" dirty="0">
                <a:ea typeface="+mn-lt"/>
                <a:cs typeface="+mn-lt"/>
              </a:rPr>
            </a:br>
            <a:endParaRPr lang="en-US" dirty="0"/>
          </a:p>
        </p:txBody>
      </p:sp>
    </p:spTree>
    <p:extLst>
      <p:ext uri="{BB962C8B-B14F-4D97-AF65-F5344CB8AC3E}">
        <p14:creationId xmlns:p14="http://schemas.microsoft.com/office/powerpoint/2010/main" val="930005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280B6-92E7-461C-BF14-6D9E1ECBB6DB}"/>
              </a:ext>
            </a:extLst>
          </p:cNvPr>
          <p:cNvSpPr>
            <a:spLocks noGrp="1"/>
          </p:cNvSpPr>
          <p:nvPr>
            <p:ph type="title"/>
          </p:nvPr>
        </p:nvSpPr>
        <p:spPr/>
        <p:txBody>
          <a:bodyPr/>
          <a:lstStyle/>
          <a:p>
            <a:r>
              <a:rPr lang="en-US" b="1" dirty="0"/>
              <a:t>The "</a:t>
            </a:r>
            <a:r>
              <a:rPr lang="en-US" b="1" dirty="0" err="1"/>
              <a:t>typeof</a:t>
            </a:r>
            <a:r>
              <a:rPr lang="en-US" b="1" dirty="0"/>
              <a:t>" Command</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7F954365-E544-42E0-B302-53F9D9DA9151}"/>
              </a:ext>
            </a:extLst>
          </p:cNvPr>
          <p:cNvSpPr>
            <a:spLocks noGrp="1"/>
          </p:cNvSpPr>
          <p:nvPr>
            <p:ph idx="1"/>
          </p:nvPr>
        </p:nvSpPr>
        <p:spPr/>
        <p:txBody>
          <a:bodyPr vert="horz" lIns="91440" tIns="45720" rIns="91440" bIns="45720" rtlCol="0" anchor="t">
            <a:normAutofit fontScale="55000" lnSpcReduction="20000"/>
          </a:bodyPr>
          <a:lstStyle/>
          <a:p>
            <a:r>
              <a:rPr lang="en-US" dirty="0">
                <a:cs typeface="Calibri"/>
              </a:rPr>
              <a:t>When we start writing more complex code, there may be times when we forget which type of data we're manipulating. Luckily, the computer already knows which type of data we're working with, so we can use the </a:t>
            </a:r>
            <a:r>
              <a:rPr lang="en-US" dirty="0" err="1">
                <a:latin typeface="Consolas"/>
              </a:rPr>
              <a:t>typeof</a:t>
            </a:r>
            <a:r>
              <a:rPr lang="en-US" dirty="0">
                <a:cs typeface="Calibri"/>
              </a:rPr>
              <a:t> command in the console to find the answer.</a:t>
            </a:r>
          </a:p>
          <a:p>
            <a:pPr marL="0"/>
            <a:r>
              <a:rPr lang="en-US" dirty="0" err="1">
                <a:latin typeface="Consolas"/>
              </a:rPr>
              <a:t>typeof</a:t>
            </a:r>
            <a:r>
              <a:rPr lang="en-US" dirty="0">
                <a:cs typeface="Calibri"/>
              </a:rPr>
              <a:t> returns a string that tells us which type of data we're seeing.</a:t>
            </a:r>
            <a:endParaRPr lang="en-US" dirty="0"/>
          </a:p>
          <a:p>
            <a:pPr marL="0"/>
            <a:r>
              <a:rPr lang="en-US" dirty="0">
                <a:cs typeface="Calibri"/>
              </a:rPr>
              <a:t>Take a look at some examples:</a:t>
            </a:r>
            <a:endParaRPr lang="en-US" dirty="0"/>
          </a:p>
          <a:p>
            <a:pPr marL="0"/>
            <a:r>
              <a:rPr lang="en-US" dirty="0">
                <a:latin typeface="Consolas"/>
              </a:rPr>
              <a:t>typeof 5;
// =&gt; "number"
typeof "John Doe";
// =&gt; "string"
typeof true;
// =&gt; "boolean"
</a:t>
            </a:r>
            <a:endParaRPr lang="en-US" dirty="0"/>
          </a:p>
          <a:p>
            <a:pPr marL="0"/>
            <a:r>
              <a:rPr lang="en-US" dirty="0">
                <a:cs typeface="Calibri"/>
              </a:rPr>
              <a:t>Make sure to remember the </a:t>
            </a:r>
            <a:r>
              <a:rPr lang="en-US" dirty="0" err="1">
                <a:latin typeface="Consolas"/>
              </a:rPr>
              <a:t>typeof</a:t>
            </a:r>
            <a:r>
              <a:rPr lang="en-US" dirty="0">
                <a:cs typeface="Calibri"/>
              </a:rPr>
              <a:t> command in case you ever need to find out the type of data with which you are working.</a:t>
            </a:r>
            <a:endParaRPr lang="en-US" dirty="0"/>
          </a:p>
          <a:p>
            <a:endParaRPr lang="en-US" dirty="0">
              <a:cs typeface="Calibri"/>
            </a:endParaRPr>
          </a:p>
        </p:txBody>
      </p:sp>
    </p:spTree>
    <p:extLst>
      <p:ext uri="{BB962C8B-B14F-4D97-AF65-F5344CB8AC3E}">
        <p14:creationId xmlns:p14="http://schemas.microsoft.com/office/powerpoint/2010/main" val="2179534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23253-BBB0-493F-9DDF-233CBF13A80A}"/>
              </a:ext>
            </a:extLst>
          </p:cNvPr>
          <p:cNvSpPr>
            <a:spLocks noGrp="1"/>
          </p:cNvSpPr>
          <p:nvPr>
            <p:ph type="title"/>
          </p:nvPr>
        </p:nvSpPr>
        <p:spPr/>
        <p:txBody>
          <a:bodyPr/>
          <a:lstStyle/>
          <a:p>
            <a:r>
              <a:rPr lang="en-US" b="1" dirty="0"/>
              <a:t>Try It!</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0C4A374B-A100-4386-85EF-AC6B5EBBC7E2}"/>
              </a:ext>
            </a:extLst>
          </p:cNvPr>
          <p:cNvSpPr>
            <a:spLocks noGrp="1"/>
          </p:cNvSpPr>
          <p:nvPr>
            <p:ph idx="1"/>
          </p:nvPr>
        </p:nvSpPr>
        <p:spPr/>
        <p:txBody>
          <a:bodyPr vert="horz" lIns="91440" tIns="45720" rIns="91440" bIns="45720" rtlCol="0" anchor="t">
            <a:normAutofit fontScale="92500" lnSpcReduction="20000"/>
          </a:bodyPr>
          <a:lstStyle/>
          <a:p>
            <a:r>
              <a:rPr lang="en-US" dirty="0">
                <a:cs typeface="Calibri"/>
              </a:rPr>
              <a:t>Add each line of code to the </a:t>
            </a:r>
            <a:r>
              <a:rPr lang="en-US" dirty="0">
                <a:cs typeface="Calibri"/>
                <a:hlinkClick r:id="rId2"/>
              </a:rPr>
              <a:t>JS Bin console</a:t>
            </a:r>
            <a:r>
              <a:rPr lang="en-US" dirty="0">
                <a:cs typeface="Calibri"/>
              </a:rPr>
              <a:t> and hit return to run that line of code.</a:t>
            </a:r>
          </a:p>
          <a:p>
            <a:pPr marL="0">
              <a:buAutoNum type="arabicPeriod"/>
            </a:pPr>
            <a:r>
              <a:rPr lang="en-US" dirty="0" err="1">
                <a:latin typeface="Consolas"/>
              </a:rPr>
              <a:t>typeof</a:t>
            </a:r>
            <a:r>
              <a:rPr lang="en-US" dirty="0">
                <a:latin typeface="Consolas"/>
              </a:rPr>
              <a:t> 'hello';</a:t>
            </a:r>
            <a:endParaRPr lang="en-US" dirty="0"/>
          </a:p>
          <a:p>
            <a:pPr marL="0" lvl="1"/>
            <a:r>
              <a:rPr lang="en-US" dirty="0">
                <a:cs typeface="Calibri"/>
              </a:rPr>
              <a:t>The console returns </a:t>
            </a:r>
            <a:r>
              <a:rPr lang="en-US" dirty="0">
                <a:latin typeface="Consolas"/>
              </a:rPr>
              <a:t>string</a:t>
            </a:r>
            <a:r>
              <a:rPr lang="en-US" dirty="0">
                <a:cs typeface="Calibri"/>
              </a:rPr>
              <a:t>.</a:t>
            </a:r>
            <a:endParaRPr lang="en-US" dirty="0"/>
          </a:p>
          <a:p>
            <a:pPr marL="0">
              <a:buAutoNum type="arabicPeriod"/>
            </a:pPr>
            <a:r>
              <a:rPr lang="en-US" dirty="0" err="1">
                <a:latin typeface="Consolas"/>
              </a:rPr>
              <a:t>typeof</a:t>
            </a:r>
            <a:r>
              <a:rPr lang="en-US" dirty="0">
                <a:latin typeface="Consolas"/>
              </a:rPr>
              <a:t> 24;</a:t>
            </a:r>
            <a:endParaRPr lang="en-US" dirty="0"/>
          </a:p>
          <a:p>
            <a:pPr marL="0" lvl="1"/>
            <a:r>
              <a:rPr lang="en-US" dirty="0">
                <a:cs typeface="Calibri"/>
              </a:rPr>
              <a:t>The console returns </a:t>
            </a:r>
            <a:r>
              <a:rPr lang="en-US" dirty="0">
                <a:latin typeface="Consolas"/>
              </a:rPr>
              <a:t>number</a:t>
            </a:r>
            <a:r>
              <a:rPr lang="en-US" dirty="0">
                <a:cs typeface="Calibri"/>
              </a:rPr>
              <a:t>.</a:t>
            </a:r>
            <a:endParaRPr lang="en-US" dirty="0"/>
          </a:p>
          <a:p>
            <a:pPr marL="0">
              <a:buAutoNum type="arabicPeriod"/>
            </a:pPr>
            <a:r>
              <a:rPr lang="en-US" dirty="0" err="1">
                <a:latin typeface="Consolas"/>
              </a:rPr>
              <a:t>typeof</a:t>
            </a:r>
            <a:r>
              <a:rPr lang="en-US" dirty="0">
                <a:latin typeface="Consolas"/>
              </a:rPr>
              <a:t> 3.45;</a:t>
            </a:r>
            <a:endParaRPr lang="en-US" dirty="0"/>
          </a:p>
          <a:p>
            <a:pPr marL="0" lvl="1"/>
            <a:r>
              <a:rPr lang="en-US" dirty="0">
                <a:cs typeface="Calibri"/>
              </a:rPr>
              <a:t>The console returns </a:t>
            </a:r>
            <a:r>
              <a:rPr lang="en-US" dirty="0">
                <a:latin typeface="Consolas"/>
              </a:rPr>
              <a:t>number</a:t>
            </a:r>
            <a:r>
              <a:rPr lang="en-US" dirty="0">
                <a:cs typeface="Calibri"/>
              </a:rPr>
              <a:t>.</a:t>
            </a:r>
            <a:endParaRPr lang="en-US" dirty="0"/>
          </a:p>
          <a:p>
            <a:pPr marL="0">
              <a:buAutoNum type="arabicPeriod"/>
            </a:pPr>
            <a:r>
              <a:rPr lang="en-US" dirty="0" err="1">
                <a:latin typeface="Consolas"/>
              </a:rPr>
              <a:t>typeof</a:t>
            </a:r>
            <a:r>
              <a:rPr lang="en-US" dirty="0">
                <a:latin typeface="Consolas"/>
              </a:rPr>
              <a:t> true;</a:t>
            </a:r>
            <a:endParaRPr lang="en-US" dirty="0"/>
          </a:p>
          <a:p>
            <a:pPr marL="0" lvl="1"/>
            <a:r>
              <a:rPr lang="en-US" dirty="0">
                <a:cs typeface="Calibri"/>
              </a:rPr>
              <a:t>The console returns </a:t>
            </a:r>
            <a:r>
              <a:rPr lang="en-US" dirty="0" err="1">
                <a:latin typeface="Consolas"/>
              </a:rPr>
              <a:t>boolean</a:t>
            </a:r>
            <a:r>
              <a:rPr lang="en-US" dirty="0">
                <a:cs typeface="Calibri"/>
              </a:rPr>
              <a:t>.</a:t>
            </a:r>
            <a:endParaRPr lang="en-US" dirty="0"/>
          </a:p>
          <a:p>
            <a:pPr marL="0">
              <a:buAutoNum type="arabicPeriod"/>
            </a:pPr>
            <a:r>
              <a:rPr lang="en-US" dirty="0" err="1">
                <a:latin typeface="Consolas"/>
              </a:rPr>
              <a:t>typeof</a:t>
            </a:r>
            <a:r>
              <a:rPr lang="en-US" dirty="0">
                <a:latin typeface="Consolas"/>
              </a:rPr>
              <a:t> "JS is fun!";</a:t>
            </a:r>
            <a:endParaRPr lang="en-US" dirty="0"/>
          </a:p>
          <a:p>
            <a:pPr marL="0" lvl="1"/>
            <a:r>
              <a:rPr lang="en-US" dirty="0">
                <a:cs typeface="Calibri"/>
              </a:rPr>
              <a:t>The console returns </a:t>
            </a:r>
            <a:r>
              <a:rPr lang="en-US" dirty="0">
                <a:latin typeface="Consolas"/>
              </a:rPr>
              <a:t>string</a:t>
            </a:r>
            <a:r>
              <a:rPr lang="en-US" dirty="0">
                <a:cs typeface="Calibri"/>
              </a:rPr>
              <a:t>.</a:t>
            </a:r>
            <a:endParaRPr lang="en-US" dirty="0"/>
          </a:p>
          <a:p>
            <a:endParaRPr lang="en-US" dirty="0">
              <a:cs typeface="Calibri"/>
            </a:endParaRPr>
          </a:p>
        </p:txBody>
      </p:sp>
    </p:spTree>
    <p:extLst>
      <p:ext uri="{BB962C8B-B14F-4D97-AF65-F5344CB8AC3E}">
        <p14:creationId xmlns:p14="http://schemas.microsoft.com/office/powerpoint/2010/main" val="13098959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Introduction To Data Types </vt:lpstr>
      <vt:lpstr>In JavaScript, data can be numeric. See how the variable in this code adds 60 and 40 to render as 100?</vt:lpstr>
      <vt:lpstr>Introduction To Data Types (Continued) </vt:lpstr>
      <vt:lpstr>Introduction To Data Types (Continued) </vt:lpstr>
      <vt:lpstr>Data Types Defined </vt:lpstr>
      <vt:lpstr>Data Types Across Languages </vt:lpstr>
      <vt:lpstr>Numbers vs. Strings </vt:lpstr>
      <vt:lpstr>The "typeof" Command </vt:lpstr>
      <vt:lpstr>Try It! </vt:lpstr>
      <vt:lpstr>Strings </vt:lpstr>
      <vt:lpstr>Numbers </vt:lpstr>
      <vt:lpstr>Exercise </vt:lpstr>
      <vt:lpstr>Exercise (Continued)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3</cp:revision>
  <dcterms:created xsi:type="dcterms:W3CDTF">2013-07-15T20:26:40Z</dcterms:created>
  <dcterms:modified xsi:type="dcterms:W3CDTF">2018-06-04T00:25:53Z</dcterms:modified>
</cp:coreProperties>
</file>