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presProps" Target="presProps.xml" Id="rId26" /><Relationship Type="http://schemas.openxmlformats.org/officeDocument/2006/relationships/slide" Target="slides/slide2.xml" Id="rId3" /><Relationship Type="http://schemas.openxmlformats.org/officeDocument/2006/relationships/slide" Target="slides/slide20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24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openxmlformats.org/officeDocument/2006/relationships/tableStyles" Target="tableStyles.xml" Id="rId29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23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22.xml" Id="rId23" /><Relationship Type="http://schemas.openxmlformats.org/officeDocument/2006/relationships/theme" Target="theme/theme1.xml" Id="rId28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slide" Target="slides/slide21.xml" Id="rId22" /><Relationship Type="http://schemas.openxmlformats.org/officeDocument/2006/relationships/viewProps" Target="viewProps.xml" Id="rId27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y.generalassemb.ly/activities/223?from=assignment&amp;wvideo=rysrb53am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qiqufo/edit?js,console,output,outpu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qiqufo/edit?js,console,output,outpu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ravahul/edit?html,css,js,outpu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y.generalassemb.ly/activities/223?from=assignment&amp;wvideo=e1c21pib0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sbin.com/qiqufo/edit?js,console,output,outpu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Expressions and Evaluations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FB66-78A6-45C9-90E9-EE4B7B0F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Video: Hello Operators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E632-C5C7-41BA-A870-726B0BCD6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MyGA | General Assembly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5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EA4F-B20F-4083-8BFC-BD04DD21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</a:t>
            </a:r>
            <a:r>
              <a:rPr lang="en-US" b="1" dirty="0" err="1"/>
              <a:t>Concatentation</a:t>
            </a:r>
            <a:r>
              <a:rPr lang="en-US" b="1" dirty="0"/>
              <a:t> and Coercion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0CCD-E043-4FF2-8480-2D45D98E1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As you can see, putting single or double quotation marks around a value turns it into a string.</a:t>
            </a:r>
          </a:p>
          <a:p>
            <a:pPr marL="0"/>
            <a:r>
              <a:rPr lang="en-US" dirty="0">
                <a:cs typeface="Calibri"/>
              </a:rPr>
              <a:t>So, even though both "6" and "8" look like numbers to us humans, JS sees that they're in quotation marks and therefore treats them as strings.</a:t>
            </a:r>
            <a:endParaRPr lang="en-US" dirty="0"/>
          </a:p>
          <a:p>
            <a:pPr marL="0"/>
            <a:r>
              <a:rPr lang="en-US" dirty="0">
                <a:latin typeface="Consolas"/>
              </a:rPr>
              <a:t>var number1 = "6";
var number2 = "8";
number1 + number2;
// =&gt; "68"
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Using the </a:t>
            </a:r>
            <a:r>
              <a:rPr lang="en-US" dirty="0">
                <a:latin typeface="Consolas"/>
              </a:rPr>
              <a:t>+</a:t>
            </a:r>
            <a:r>
              <a:rPr lang="en-US" dirty="0">
                <a:cs typeface="Calibri"/>
              </a:rPr>
              <a:t> operator to put the two strings together literally puts them next to each other, instead of evaluating their total.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This is called concatenation (when strings are glued together).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5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366C-4091-4551-81D9-BF3504C8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</a:t>
            </a:r>
            <a:r>
              <a:rPr lang="en-US" b="1" dirty="0" err="1"/>
              <a:t>Concatentation</a:t>
            </a:r>
            <a:r>
              <a:rPr lang="en-US" b="1" dirty="0"/>
              <a:t> and Coercion (Continued)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E6BE-4596-4999-AE8B-0850BA98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Here's another example of concatenation.</a:t>
            </a:r>
          </a:p>
          <a:p>
            <a:pPr marL="0"/>
            <a:r>
              <a:rPr lang="en-US" dirty="0">
                <a:cs typeface="Calibri"/>
              </a:rPr>
              <a:t>JS glued the two strings together, but do you notice anything wrong?</a:t>
            </a:r>
            <a:endParaRPr lang="en-US" dirty="0"/>
          </a:p>
          <a:p>
            <a:pPr marL="457200" indent="-457200"/>
            <a:r>
              <a:rPr lang="en-US" dirty="0">
                <a:latin typeface="Consolas"/>
              </a:rPr>
              <a:t>var firstName = "Han";
var lastName = "Solo";
firstName + lastName;
// =&gt; "</a:t>
            </a:r>
            <a:r>
              <a:rPr lang="en-US" dirty="0" err="1">
                <a:latin typeface="Consolas"/>
              </a:rPr>
              <a:t>HanSolo</a:t>
            </a:r>
            <a:r>
              <a:rPr lang="en-US" dirty="0">
                <a:latin typeface="Consolas"/>
              </a:rPr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8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450F-5DEC-4BD7-A346-E1553BF8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</a:t>
            </a:r>
            <a:r>
              <a:rPr lang="en-US" b="1" dirty="0" err="1"/>
              <a:t>Concatentation</a:t>
            </a:r>
            <a:r>
              <a:rPr lang="en-US" b="1" dirty="0"/>
              <a:t> and Coercion (Continued)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0538-9746-40C7-8101-ADD9344A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There's no space between the two words!</a:t>
            </a:r>
          </a:p>
          <a:p>
            <a:pPr marL="0"/>
            <a:r>
              <a:rPr lang="en-US" dirty="0">
                <a:cs typeface="Calibri"/>
              </a:rPr>
              <a:t>This is because we didn't add the spaces in ourselves. It's just one of many reasons why we have to carefully watch our spacing and grammar.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To fix this, we'll have to add in the space ourselves.</a:t>
            </a:r>
            <a:endParaRPr lang="en-US" dirty="0"/>
          </a:p>
          <a:p>
            <a:pPr marL="457200" indent="-457200"/>
            <a:r>
              <a:rPr lang="en-US" dirty="0">
                <a:latin typeface="Consolas"/>
              </a:rPr>
              <a:t>var firstName = "Han";
var lastName = "Solo";
firstName + " " + lastName;
// =&gt; "Han Solo"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5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3BDD-1B24-4768-A107-4E37EF81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Operators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000F-BD31-4655-BD45-57C995DC6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Now, let's get back to some math and look at assignment operators.</a:t>
            </a:r>
          </a:p>
          <a:p>
            <a:pPr marL="0"/>
            <a:r>
              <a:rPr lang="en-US" dirty="0">
                <a:cs typeface="Calibri"/>
              </a:rPr>
              <a:t>You're already familiar with the </a:t>
            </a:r>
            <a:r>
              <a:rPr lang="en-US" dirty="0">
                <a:latin typeface="Consolas"/>
              </a:rPr>
              <a:t>=</a:t>
            </a:r>
            <a:r>
              <a:rPr lang="en-US" dirty="0">
                <a:cs typeface="Calibri"/>
              </a:rPr>
              <a:t> assignment operator, but there are also ones we can use to add or subtract value from a variable. Take a look: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picture containing sitting, indoor&#10;&#10;Description generated with high confidence">
            <a:extLst>
              <a:ext uri="{FF2B5EF4-FFF2-40B4-BE49-F238E27FC236}">
                <a16:creationId xmlns:a16="http://schemas.microsoft.com/office/drawing/2014/main" id="{8CBC2484-041F-4346-9169-381BE9ECC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29" y="3529911"/>
            <a:ext cx="87915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F36C-0A02-4271-AE09-F2FB22A1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Assignment Operators (Continued.)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BCB2-D4C0-44B5-AE34-5B5ECFB1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 </a:t>
            </a:r>
            <a:r>
              <a:rPr lang="en-US" dirty="0">
                <a:latin typeface="Consolas"/>
              </a:rPr>
              <a:t>+=</a:t>
            </a:r>
            <a:r>
              <a:rPr lang="en-US" dirty="0">
                <a:cs typeface="Calibri"/>
              </a:rPr>
              <a:t> operator adds a value to an existing variable.</a:t>
            </a:r>
          </a:p>
          <a:p>
            <a:pPr marL="0"/>
            <a:r>
              <a:rPr lang="en-US" dirty="0">
                <a:cs typeface="Calibri"/>
              </a:rPr>
              <a:t>The </a:t>
            </a:r>
            <a:r>
              <a:rPr lang="en-US" dirty="0">
                <a:latin typeface="Consolas"/>
              </a:rPr>
              <a:t>-=</a:t>
            </a:r>
            <a:r>
              <a:rPr lang="en-US" dirty="0">
                <a:cs typeface="Calibri"/>
              </a:rPr>
              <a:t> operator subtracts a value from an existing variable.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Note: Keep in mind that we'll always need an </a:t>
            </a:r>
            <a:r>
              <a:rPr lang="en-US" dirty="0">
                <a:latin typeface="Consolas"/>
              </a:rPr>
              <a:t>=</a:t>
            </a:r>
            <a:r>
              <a:rPr lang="en-US" dirty="0">
                <a:cs typeface="Calibri"/>
              </a:rPr>
              <a:t> somewhere in the line of code when we want to either assign or update the value of a variable, as in the above chart.</a:t>
            </a:r>
            <a:endParaRPr lang="en-US" dirty="0"/>
          </a:p>
          <a:p>
            <a:br>
              <a:rPr lang="en-US" dirty="0">
                <a:ea typeface="+mn-lt"/>
                <a:cs typeface="+mn-l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0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9350-FE41-4057-A7A8-D4C921FA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 It!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37A96-1FBE-4027-A853-B68AA59C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Type each of the following lines of code in the </a:t>
            </a:r>
            <a:r>
              <a:rPr lang="en-US" dirty="0">
                <a:cs typeface="Calibri"/>
                <a:hlinkClick r:id="rId2"/>
              </a:rPr>
              <a:t>JS Bin Console</a:t>
            </a:r>
            <a:r>
              <a:rPr lang="en-US" dirty="0">
                <a:cs typeface="Calibri"/>
              </a:rPr>
              <a:t> and hit return to run each line of code.</a:t>
            </a:r>
          </a:p>
          <a:p>
            <a:pPr marL="0">
              <a:buAutoNum type="arabicPeriod"/>
            </a:pPr>
            <a:r>
              <a:rPr lang="en-US" dirty="0" err="1">
                <a:latin typeface="Consolas"/>
              </a:rPr>
              <a:t>var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myNumber</a:t>
            </a:r>
            <a:r>
              <a:rPr lang="en-US" dirty="0">
                <a:latin typeface="Consolas"/>
              </a:rPr>
              <a:t> = 8;</a:t>
            </a:r>
            <a:endParaRPr lang="en-US" dirty="0"/>
          </a:p>
          <a:p>
            <a:pPr marL="0">
              <a:buAutoNum type="arabicPeriod"/>
            </a:pPr>
            <a:r>
              <a:rPr lang="en-US" dirty="0" err="1">
                <a:latin typeface="Consolas"/>
              </a:rPr>
              <a:t>myNumber</a:t>
            </a:r>
            <a:r>
              <a:rPr lang="en-US" dirty="0">
                <a:latin typeface="Consolas"/>
              </a:rPr>
              <a:t> += 3;</a:t>
            </a:r>
            <a:endParaRPr lang="en-US" dirty="0"/>
          </a:p>
          <a:p>
            <a:pPr marL="0">
              <a:buAutoNum type="arabicPeriod"/>
            </a:pPr>
            <a:r>
              <a:rPr lang="en-US" dirty="0" err="1">
                <a:latin typeface="Consolas"/>
              </a:rPr>
              <a:t>myNumber</a:t>
            </a:r>
            <a:r>
              <a:rPr lang="en-US" dirty="0">
                <a:latin typeface="Consolas"/>
              </a:rPr>
              <a:t> -= 5;</a:t>
            </a:r>
            <a:endParaRPr lang="en-US" dirty="0"/>
          </a:p>
          <a:p>
            <a:pPr marL="0">
              <a:buAutoNum type="arabicPeriod"/>
            </a:pPr>
            <a:r>
              <a:rPr lang="en-US" dirty="0">
                <a:cs typeface="Calibri"/>
              </a:rPr>
              <a:t>What is the final value of </a:t>
            </a:r>
            <a:r>
              <a:rPr lang="en-US" dirty="0" err="1">
                <a:latin typeface="Consolas"/>
              </a:rPr>
              <a:t>myNumber</a:t>
            </a:r>
            <a:r>
              <a:rPr lang="en-US" dirty="0">
                <a:cs typeface="Calibri"/>
              </a:rPr>
              <a:t>?</a:t>
            </a:r>
            <a:endParaRPr lang="en-US" dirty="0"/>
          </a:p>
          <a:p>
            <a:pPr marL="0">
              <a:buAutoNum type="arabicPeriod"/>
            </a:pPr>
            <a:r>
              <a:rPr lang="en-US" dirty="0">
                <a:cs typeface="Calibri"/>
              </a:rPr>
              <a:t>Type </a:t>
            </a:r>
            <a:r>
              <a:rPr lang="en-US" dirty="0" err="1">
                <a:latin typeface="Consolas"/>
              </a:rPr>
              <a:t>myNumber</a:t>
            </a:r>
            <a:r>
              <a:rPr lang="en-US" dirty="0">
                <a:latin typeface="Consolas"/>
              </a:rPr>
              <a:t>;</a:t>
            </a:r>
            <a:r>
              <a:rPr lang="en-US" dirty="0">
                <a:cs typeface="Calibri"/>
              </a:rPr>
              <a:t> into the console and hit return to check!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344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37F4-1AA1-40E1-88A9-E308BFB2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 It! (Continued)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1B094-6B56-4321-B3EC-3B8D4348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Answer: The final value of </a:t>
            </a:r>
            <a:r>
              <a:rPr lang="en-US" dirty="0" err="1">
                <a:latin typeface="Consolas"/>
              </a:rPr>
              <a:t>myNumber</a:t>
            </a:r>
            <a:r>
              <a:rPr lang="en-US" dirty="0">
                <a:cs typeface="Calibri"/>
              </a:rPr>
              <a:t> should be </a:t>
            </a:r>
            <a:r>
              <a:rPr lang="en-US" dirty="0">
                <a:latin typeface="Consolas"/>
              </a:rPr>
              <a:t>6</a:t>
            </a:r>
            <a:r>
              <a:rPr lang="en-US" dirty="0">
                <a:cs typeface="Calibri"/>
              </a:rPr>
              <a:t>.</a:t>
            </a:r>
          </a:p>
          <a:p>
            <a:pPr marL="0"/>
            <a:r>
              <a:rPr lang="en-US" dirty="0">
                <a:cs typeface="Calibri"/>
              </a:rPr>
              <a:t>While we've covered what seems like a lot of math in this section, don't worry — you're not going to be doing calculus in this course. It's important that we review these concepts, because there will be many times when you'll solve a problem by using one of their basic principles.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When it comes down to it, computers operate with a simple, straightforward logic.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0576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5DD2-8F4F-45B7-94C7-A53ADC5A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Multiple Variables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9979-4019-4AAB-900A-E1E6E3B80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Sometimes, we find variables on both sides of the </a:t>
            </a:r>
            <a:r>
              <a:rPr lang="en-US" dirty="0">
                <a:latin typeface="Consolas"/>
              </a:rPr>
              <a:t>=</a:t>
            </a:r>
            <a:r>
              <a:rPr lang="en-US" dirty="0">
                <a:cs typeface="Calibri"/>
              </a:rPr>
              <a:t>. Suppose we have two variables, </a:t>
            </a:r>
            <a:r>
              <a:rPr lang="en-US" dirty="0" err="1">
                <a:latin typeface="Consolas"/>
              </a:rPr>
              <a:t>x</a:t>
            </a:r>
            <a:r>
              <a:rPr lang="en-US" dirty="0" err="1">
                <a:cs typeface="Calibri"/>
              </a:rPr>
              <a:t>and</a:t>
            </a:r>
            <a:r>
              <a:rPr lang="en-US" dirty="0">
                <a:cs typeface="Calibri"/>
              </a:rPr>
              <a:t> </a:t>
            </a:r>
            <a:r>
              <a:rPr lang="en-US" dirty="0">
                <a:latin typeface="Consolas"/>
              </a:rPr>
              <a:t>y</a:t>
            </a:r>
            <a:r>
              <a:rPr lang="en-US" dirty="0">
                <a:cs typeface="Calibri"/>
              </a:rPr>
              <a:t>, like the example below:</a:t>
            </a:r>
          </a:p>
          <a:p>
            <a:pPr marL="0"/>
            <a:r>
              <a:rPr lang="en-US" dirty="0">
                <a:latin typeface="Consolas"/>
              </a:rPr>
              <a:t>var x = 5;
var y = 10;
x = y + 10;
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What happens in that third line?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For starters, everything to the right of the </a:t>
            </a:r>
            <a:r>
              <a:rPr lang="en-US" dirty="0">
                <a:latin typeface="Consolas"/>
              </a:rPr>
              <a:t>=</a:t>
            </a:r>
            <a:r>
              <a:rPr lang="en-US" dirty="0">
                <a:cs typeface="Calibri"/>
              </a:rPr>
              <a:t> must be evaluated before any kind of assignment can happen. This is why we like to use the phrase "assignment always happens right to left!"</a:t>
            </a:r>
            <a:endParaRPr lang="en-US" dirty="0"/>
          </a:p>
          <a:p>
            <a:pPr marL="0"/>
            <a:r>
              <a:rPr lang="en-US" dirty="0">
                <a:latin typeface="Consolas"/>
              </a:rPr>
              <a:t>y + 10;</a:t>
            </a:r>
            <a:r>
              <a:rPr lang="en-US" dirty="0">
                <a:cs typeface="Calibri"/>
              </a:rPr>
              <a:t> evaluates to 20, so what we're left with is the expression </a:t>
            </a:r>
            <a:r>
              <a:rPr lang="en-US" dirty="0">
                <a:latin typeface="Consolas"/>
              </a:rPr>
              <a:t>x = 20;</a:t>
            </a:r>
            <a:r>
              <a:rPr lang="en-US" dirty="0">
                <a:cs typeface="Calibri"/>
              </a:rPr>
              <a:t>. This assigns the value 20 to </a:t>
            </a:r>
            <a:r>
              <a:rPr lang="en-US" dirty="0">
                <a:latin typeface="Consolas"/>
              </a:rPr>
              <a:t>x</a:t>
            </a:r>
            <a:r>
              <a:rPr lang="en-US" dirty="0">
                <a:cs typeface="Calibri"/>
              </a:rPr>
              <a:t>, and the entire expression evaluates to 20.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7155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50D1-70FE-4588-BB3E-DC70435E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Multiple Variables (Continued)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D0740-4E94-45C5-8983-03C371311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Let's look at one more example using the same two variables, </a:t>
            </a:r>
            <a:r>
              <a:rPr lang="en-US" dirty="0">
                <a:latin typeface="Consolas"/>
              </a:rPr>
              <a:t>x</a:t>
            </a:r>
            <a:r>
              <a:rPr lang="en-US" dirty="0">
                <a:cs typeface="Calibri"/>
              </a:rPr>
              <a:t> and </a:t>
            </a:r>
            <a:r>
              <a:rPr lang="en-US" dirty="0">
                <a:latin typeface="Consolas"/>
              </a:rPr>
              <a:t>y</a:t>
            </a:r>
            <a:r>
              <a:rPr lang="en-US" dirty="0">
                <a:cs typeface="Calibri"/>
              </a:rPr>
              <a:t>.</a:t>
            </a:r>
          </a:p>
          <a:p>
            <a:pPr marL="0"/>
            <a:r>
              <a:rPr lang="en-US" dirty="0">
                <a:latin typeface="Consolas"/>
              </a:rPr>
              <a:t>var x = 1;
var y = 10;
x = y * 2;
y = x + 1;
x = y + 1;
y = 2 * x;
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Feeling dizzy? Don't worry, we'll step through this one together.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3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2E9B-BA8A-489A-A894-499626D1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Expressions and Evaluations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05CF-49C4-47C3-929A-8B8DD28E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Chances are, you've played around with a scientific calculator at some point. Kind of fun to punch in a big number (for example, 9876435), then </a:t>
            </a:r>
            <a:r>
              <a:rPr lang="en-US" dirty="0">
                <a:latin typeface="Consolas"/>
              </a:rPr>
              <a:t>x</a:t>
            </a:r>
            <a:r>
              <a:rPr lang="en-US" dirty="0">
                <a:cs typeface="Calibri"/>
              </a:rPr>
              <a:t>, and then another big number (say, 373848221), and hit the </a:t>
            </a:r>
            <a:r>
              <a:rPr lang="en-US" dirty="0">
                <a:latin typeface="Consolas"/>
              </a:rPr>
              <a:t>=</a:t>
            </a:r>
            <a:r>
              <a:rPr lang="en-US" dirty="0">
                <a:cs typeface="Calibri"/>
              </a:rPr>
              <a:t> button, right?</a:t>
            </a:r>
          </a:p>
          <a:p>
            <a:pPr marL="0"/>
            <a:r>
              <a:rPr lang="en-US" dirty="0">
                <a:cs typeface="Calibri"/>
              </a:rPr>
              <a:t>Then, the calculator spits back a result (in this case, 3692287654572135) and you ooh and </a:t>
            </a:r>
            <a:r>
              <a:rPr lang="en-US" dirty="0" err="1">
                <a:cs typeface="Calibri"/>
              </a:rPr>
              <a:t>aah</a:t>
            </a:r>
            <a:r>
              <a:rPr lang="en-US" dirty="0">
                <a:cs typeface="Calibri"/>
              </a:rPr>
              <a:t> — what a mind-boggling large number!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Well, that information you typed into the calculator is called an </a:t>
            </a:r>
            <a:r>
              <a:rPr lang="en-US" b="1" dirty="0">
                <a:cs typeface="Calibri"/>
              </a:rPr>
              <a:t>expression</a:t>
            </a:r>
            <a:r>
              <a:rPr lang="en-US" dirty="0">
                <a:cs typeface="Calibri"/>
              </a:rPr>
              <a:t>: a collection of values (</a:t>
            </a:r>
            <a:r>
              <a:rPr lang="en-US" i="1" dirty="0">
                <a:cs typeface="Calibri"/>
              </a:rPr>
              <a:t>12345</a:t>
            </a:r>
            <a:r>
              <a:rPr lang="en-US" dirty="0">
                <a:cs typeface="Calibri"/>
              </a:rPr>
              <a:t>) and operators (like </a:t>
            </a:r>
            <a:r>
              <a:rPr lang="en-US" dirty="0">
                <a:latin typeface="Consolas"/>
              </a:rPr>
              <a:t>+</a:t>
            </a:r>
            <a:r>
              <a:rPr lang="en-US" dirty="0">
                <a:cs typeface="Calibri"/>
              </a:rPr>
              <a:t> or </a:t>
            </a:r>
            <a:r>
              <a:rPr lang="en-US" dirty="0">
                <a:latin typeface="Consolas"/>
              </a:rPr>
              <a:t>x</a:t>
            </a:r>
            <a:r>
              <a:rPr lang="en-US" dirty="0">
                <a:cs typeface="Calibri"/>
              </a:rPr>
              <a:t>).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The process of reducing this expression down to a single value is called </a:t>
            </a:r>
            <a:r>
              <a:rPr lang="en-US" b="1" dirty="0">
                <a:cs typeface="Calibri"/>
              </a:rPr>
              <a:t>evaluation</a:t>
            </a:r>
            <a:r>
              <a:rPr lang="en-US" dirty="0">
                <a:cs typeface="Calibri"/>
              </a:rPr>
              <a:t>. The JS Bin console is similar to a scientific calculator. It accepts an expression (in JavaScript) from its user and attempts to evaluate that expression, yielding a single value.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The video that follows defines and explores expressions and evaluations.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457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A0F8-3CFB-4C27-9B89-AA41DBC7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Multiple Variables (Continued)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B912-B190-45F7-B735-6CEAFF99A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>
                <a:latin typeface="Consolas"/>
              </a:rPr>
              <a:t>var x = 1;
var y = 10;
x = y * 2;
y = x + 1;
x = y + 1;
y = 2 * x;
</a:t>
            </a:r>
            <a:endParaRPr lang="en-US" dirty="0">
              <a:cs typeface="Calibri"/>
            </a:endParaRPr>
          </a:p>
          <a:p>
            <a:pPr marL="0"/>
            <a:r>
              <a:rPr lang="en-US" b="1" dirty="0">
                <a:cs typeface="Calibri"/>
              </a:rPr>
              <a:t>Line 1</a:t>
            </a:r>
            <a:r>
              <a:rPr lang="en-US" dirty="0">
                <a:cs typeface="Calibri"/>
              </a:rPr>
              <a:t>: We declare a new variable </a:t>
            </a:r>
            <a:r>
              <a:rPr lang="en-US" dirty="0">
                <a:latin typeface="Consolas"/>
              </a:rPr>
              <a:t>x</a:t>
            </a:r>
            <a:r>
              <a:rPr lang="en-US" dirty="0">
                <a:cs typeface="Calibri"/>
              </a:rPr>
              <a:t> and assign it the value </a:t>
            </a:r>
            <a:r>
              <a:rPr lang="en-US" dirty="0">
                <a:latin typeface="Consolas"/>
              </a:rPr>
              <a:t>1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pPr marL="0"/>
            <a:r>
              <a:rPr lang="en-US" b="1" dirty="0">
                <a:cs typeface="Calibri"/>
              </a:rPr>
              <a:t>Line 2</a:t>
            </a:r>
            <a:r>
              <a:rPr lang="en-US" dirty="0">
                <a:cs typeface="Calibri"/>
              </a:rPr>
              <a:t>: We declare another new variable </a:t>
            </a:r>
            <a:r>
              <a:rPr lang="en-US" dirty="0">
                <a:latin typeface="Consolas"/>
              </a:rPr>
              <a:t>y</a:t>
            </a:r>
            <a:r>
              <a:rPr lang="en-US" dirty="0">
                <a:cs typeface="Calibri"/>
              </a:rPr>
              <a:t> and assign it the value </a:t>
            </a:r>
            <a:r>
              <a:rPr lang="en-US" dirty="0">
                <a:latin typeface="Consolas"/>
              </a:rPr>
              <a:t>10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pPr marL="0"/>
            <a:r>
              <a:rPr lang="en-US" b="1" dirty="0">
                <a:cs typeface="Calibri"/>
              </a:rPr>
              <a:t>Line 3</a:t>
            </a:r>
            <a:r>
              <a:rPr lang="en-US" dirty="0">
                <a:cs typeface="Calibri"/>
              </a:rPr>
              <a:t>: As of this point in the code, </a:t>
            </a:r>
            <a:r>
              <a:rPr lang="en-US" dirty="0">
                <a:latin typeface="Consolas"/>
              </a:rPr>
              <a:t>y</a:t>
            </a:r>
            <a:r>
              <a:rPr lang="en-US" dirty="0">
                <a:cs typeface="Calibri"/>
              </a:rPr>
              <a:t> has a value of </a:t>
            </a:r>
            <a:r>
              <a:rPr lang="en-US" dirty="0">
                <a:latin typeface="Consolas"/>
              </a:rPr>
              <a:t>10</a:t>
            </a:r>
            <a:r>
              <a:rPr lang="en-US" dirty="0">
                <a:cs typeface="Calibri"/>
              </a:rPr>
              <a:t>. We multiply that by </a:t>
            </a:r>
            <a:r>
              <a:rPr lang="en-US" dirty="0">
                <a:latin typeface="Consolas"/>
              </a:rPr>
              <a:t>2,</a:t>
            </a:r>
            <a:r>
              <a:rPr lang="en-US" dirty="0">
                <a:cs typeface="Calibri"/>
              </a:rPr>
              <a:t>resulting in </a:t>
            </a:r>
            <a:r>
              <a:rPr lang="en-US" dirty="0">
                <a:latin typeface="Consolas"/>
              </a:rPr>
              <a:t>20</a:t>
            </a:r>
            <a:r>
              <a:rPr lang="en-US" dirty="0">
                <a:cs typeface="Calibri"/>
              </a:rPr>
              <a:t>. We assign that resulting value to </a:t>
            </a:r>
            <a:r>
              <a:rPr lang="en-US" dirty="0">
                <a:latin typeface="Consolas"/>
              </a:rPr>
              <a:t>x</a:t>
            </a:r>
            <a:r>
              <a:rPr lang="en-US" dirty="0">
                <a:cs typeface="Calibri"/>
              </a:rPr>
              <a:t>, so </a:t>
            </a:r>
            <a:r>
              <a:rPr lang="en-US" dirty="0">
                <a:latin typeface="Consolas"/>
              </a:rPr>
              <a:t>x</a:t>
            </a:r>
            <a:r>
              <a:rPr lang="en-US" dirty="0">
                <a:cs typeface="Calibri"/>
              </a:rPr>
              <a:t> now has a value of </a:t>
            </a:r>
            <a:r>
              <a:rPr lang="en-US" dirty="0">
                <a:latin typeface="Consolas"/>
              </a:rPr>
              <a:t>20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pPr marL="0"/>
            <a:r>
              <a:rPr lang="en-US" b="1" dirty="0">
                <a:cs typeface="Calibri"/>
              </a:rPr>
              <a:t>Line 4</a:t>
            </a:r>
            <a:r>
              <a:rPr lang="en-US" dirty="0">
                <a:cs typeface="Calibri"/>
              </a:rPr>
              <a:t>: </a:t>
            </a:r>
            <a:r>
              <a:rPr lang="en-US" dirty="0">
                <a:latin typeface="Consolas"/>
              </a:rPr>
              <a:t>y</a:t>
            </a:r>
            <a:r>
              <a:rPr lang="en-US" dirty="0">
                <a:cs typeface="Calibri"/>
              </a:rPr>
              <a:t> then gets assigned a new value of </a:t>
            </a:r>
            <a:r>
              <a:rPr lang="en-US" dirty="0">
                <a:latin typeface="Consolas"/>
              </a:rPr>
              <a:t>21</a:t>
            </a:r>
            <a:r>
              <a:rPr lang="en-US" dirty="0">
                <a:cs typeface="Calibri"/>
              </a:rPr>
              <a:t> (</a:t>
            </a:r>
            <a:r>
              <a:rPr lang="en-US" dirty="0">
                <a:latin typeface="Consolas"/>
              </a:rPr>
              <a:t>20 + 1</a:t>
            </a:r>
            <a:r>
              <a:rPr lang="en-US" dirty="0">
                <a:cs typeface="Calibri"/>
              </a:rPr>
              <a:t>).</a:t>
            </a:r>
            <a:endParaRPr lang="en-US" dirty="0"/>
          </a:p>
          <a:p>
            <a:pPr marL="0"/>
            <a:r>
              <a:rPr lang="en-US" b="1" dirty="0">
                <a:cs typeface="Calibri"/>
              </a:rPr>
              <a:t>Line 5</a:t>
            </a:r>
            <a:r>
              <a:rPr lang="en-US" dirty="0">
                <a:cs typeface="Calibri"/>
              </a:rPr>
              <a:t>: </a:t>
            </a:r>
            <a:r>
              <a:rPr lang="en-US" dirty="0">
                <a:latin typeface="Consolas"/>
              </a:rPr>
              <a:t>y</a:t>
            </a:r>
            <a:r>
              <a:rPr lang="en-US" dirty="0">
                <a:cs typeface="Calibri"/>
              </a:rPr>
              <a:t> was just changed to </a:t>
            </a:r>
            <a:r>
              <a:rPr lang="en-US" dirty="0">
                <a:latin typeface="Consolas"/>
              </a:rPr>
              <a:t>21</a:t>
            </a:r>
            <a:r>
              <a:rPr lang="en-US" dirty="0">
                <a:cs typeface="Calibri"/>
              </a:rPr>
              <a:t>, so </a:t>
            </a:r>
            <a:r>
              <a:rPr lang="en-US" dirty="0">
                <a:latin typeface="Consolas"/>
              </a:rPr>
              <a:t>x</a:t>
            </a:r>
            <a:r>
              <a:rPr lang="en-US" dirty="0">
                <a:cs typeface="Calibri"/>
              </a:rPr>
              <a:t> becomes </a:t>
            </a:r>
            <a:r>
              <a:rPr lang="en-US" dirty="0">
                <a:latin typeface="Consolas"/>
              </a:rPr>
              <a:t>22</a:t>
            </a:r>
            <a:r>
              <a:rPr lang="en-US" dirty="0">
                <a:cs typeface="Calibri"/>
              </a:rPr>
              <a:t> (</a:t>
            </a:r>
            <a:r>
              <a:rPr lang="en-US" dirty="0">
                <a:latin typeface="Consolas"/>
              </a:rPr>
              <a:t>21 + 1</a:t>
            </a:r>
            <a:r>
              <a:rPr lang="en-US" dirty="0">
                <a:cs typeface="Calibri"/>
              </a:rPr>
              <a:t>).</a:t>
            </a:r>
            <a:endParaRPr lang="en-US" dirty="0"/>
          </a:p>
          <a:p>
            <a:pPr marL="0"/>
            <a:r>
              <a:rPr lang="en-US" b="1" dirty="0">
                <a:cs typeface="Calibri"/>
              </a:rPr>
              <a:t>Line 6</a:t>
            </a:r>
            <a:r>
              <a:rPr lang="en-US" dirty="0">
                <a:cs typeface="Calibri"/>
              </a:rPr>
              <a:t>: </a:t>
            </a:r>
            <a:r>
              <a:rPr lang="en-US" dirty="0">
                <a:latin typeface="Consolas"/>
              </a:rPr>
              <a:t>x</a:t>
            </a:r>
            <a:r>
              <a:rPr lang="en-US" dirty="0">
                <a:cs typeface="Calibri"/>
              </a:rPr>
              <a:t> is now </a:t>
            </a:r>
            <a:r>
              <a:rPr lang="en-US" dirty="0">
                <a:latin typeface="Consolas"/>
              </a:rPr>
              <a:t>22</a:t>
            </a:r>
            <a:r>
              <a:rPr lang="en-US" dirty="0">
                <a:cs typeface="Calibri"/>
              </a:rPr>
              <a:t>, so </a:t>
            </a:r>
            <a:r>
              <a:rPr lang="en-US" dirty="0">
                <a:latin typeface="Consolas"/>
              </a:rPr>
              <a:t>y</a:t>
            </a:r>
            <a:r>
              <a:rPr lang="en-US" dirty="0">
                <a:cs typeface="Calibri"/>
              </a:rPr>
              <a:t> becomes </a:t>
            </a:r>
            <a:r>
              <a:rPr lang="en-US" dirty="0">
                <a:latin typeface="Consolas"/>
              </a:rPr>
              <a:t>2 * 22</a:t>
            </a:r>
            <a:r>
              <a:rPr lang="en-US" dirty="0">
                <a:cs typeface="Calibri"/>
              </a:rPr>
              <a:t>, or </a:t>
            </a:r>
            <a:r>
              <a:rPr lang="en-US" dirty="0">
                <a:latin typeface="Consolas"/>
              </a:rPr>
              <a:t>44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One important thing to mention here is that </a:t>
            </a:r>
            <a:r>
              <a:rPr lang="en-US" b="1" dirty="0">
                <a:cs typeface="Calibri"/>
              </a:rPr>
              <a:t>at no point is any la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90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23E9-72B8-4211-8248-9BAAF0A2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 It!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20A9-2042-47B2-8DC1-9954707CF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Give the following challenges a try — see if you can predict the final values of </a:t>
            </a:r>
            <a:r>
              <a:rPr lang="en-US" dirty="0">
                <a:latin typeface="Consolas"/>
              </a:rPr>
              <a:t>x</a:t>
            </a:r>
            <a:r>
              <a:rPr lang="en-US" dirty="0">
                <a:cs typeface="Calibri"/>
              </a:rPr>
              <a:t>, </a:t>
            </a:r>
            <a:r>
              <a:rPr lang="en-US" dirty="0">
                <a:latin typeface="Consolas"/>
              </a:rPr>
              <a:t>y</a:t>
            </a:r>
            <a:r>
              <a:rPr lang="en-US" dirty="0">
                <a:cs typeface="Calibri"/>
              </a:rPr>
              <a:t>, and </a:t>
            </a:r>
            <a:r>
              <a:rPr lang="en-US" dirty="0">
                <a:latin typeface="Consolas"/>
              </a:rPr>
              <a:t>z</a:t>
            </a:r>
            <a:r>
              <a:rPr lang="en-US" dirty="0">
                <a:cs typeface="Calibri"/>
              </a:rPr>
              <a:t>.</a:t>
            </a:r>
          </a:p>
          <a:p>
            <a:pPr marL="0"/>
            <a:r>
              <a:rPr lang="en-US" dirty="0">
                <a:cs typeface="Calibri"/>
              </a:rPr>
              <a:t>Check your answers </a:t>
            </a:r>
            <a:r>
              <a:rPr lang="en-US" dirty="0">
                <a:cs typeface="Calibri"/>
                <a:hlinkClick r:id="rId2"/>
              </a:rPr>
              <a:t>in JS Bin</a:t>
            </a:r>
            <a:r>
              <a:rPr lang="en-US" dirty="0">
                <a:cs typeface="Calibri"/>
              </a:rPr>
              <a:t> by copying the entire chunk of code into the editor window, running it, and then checking </a:t>
            </a:r>
            <a:r>
              <a:rPr lang="en-US" dirty="0" err="1">
                <a:latin typeface="Consolas"/>
              </a:rPr>
              <a:t>x</a:t>
            </a:r>
            <a:r>
              <a:rPr lang="en-US" dirty="0" err="1">
                <a:cs typeface="Calibri"/>
              </a:rPr>
              <a:t>,</a:t>
            </a:r>
            <a:r>
              <a:rPr lang="en-US" dirty="0" err="1">
                <a:latin typeface="Consolas"/>
              </a:rPr>
              <a:t>y</a:t>
            </a:r>
            <a:r>
              <a:rPr lang="en-US" dirty="0">
                <a:cs typeface="Calibri"/>
              </a:rPr>
              <a:t>, and </a:t>
            </a:r>
            <a:r>
              <a:rPr lang="en-US" dirty="0">
                <a:latin typeface="Consolas"/>
              </a:rPr>
              <a:t>z</a:t>
            </a:r>
            <a:r>
              <a:rPr lang="en-US" dirty="0">
                <a:cs typeface="Calibri"/>
              </a:rPr>
              <a:t> in the JS Bin console by typing out each variable name and hitting the return key.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2207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6209-2027-442B-B81F-119EF843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 It: Challenge 1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2FE3-4B5A-462A-A1D9-18ACA6CE3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Challenge 1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>
                <a:latin typeface="Consolas"/>
              </a:rPr>
              <a:t>var x = 1;
var y = 2;
var z = 3;
x = y;
y = z;
z = x;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49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CF6-1158-49C6-90D7-78172012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 It: Challenge 2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78F3-521E-493B-95D8-F4D102059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b="1" dirty="0">
                <a:cs typeface="Calibri"/>
              </a:rPr>
              <a:t>Challenge 2</a:t>
            </a:r>
            <a:endParaRPr lang="en-US" dirty="0">
              <a:cs typeface="Calibri"/>
            </a:endParaRPr>
          </a:p>
          <a:p>
            <a:pPr marL="0"/>
            <a:r>
              <a:rPr lang="en-US" dirty="0">
                <a:latin typeface="Consolas"/>
              </a:rPr>
              <a:t>var x = 1;
var y = 0;
var z = -1;
x = y + z;
y = z * x;
z = x - y;
x = y * y;
y = z * z;
z = z - 1;
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Whoa! That last one's pretty weird — how can </a:t>
            </a:r>
            <a:r>
              <a:rPr lang="en-US" dirty="0">
                <a:latin typeface="Consolas"/>
              </a:rPr>
              <a:t>z</a:t>
            </a:r>
            <a:r>
              <a:rPr lang="en-US" dirty="0">
                <a:cs typeface="Calibri"/>
              </a:rPr>
              <a:t> be on both sides of the </a:t>
            </a:r>
            <a:r>
              <a:rPr lang="en-US" dirty="0">
                <a:latin typeface="Consolas"/>
              </a:rPr>
              <a:t>=</a:t>
            </a:r>
            <a:r>
              <a:rPr lang="en-US" dirty="0">
                <a:cs typeface="Calibri"/>
              </a:rPr>
              <a:t>? What do you think happens there?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The key is remembering how the </a:t>
            </a:r>
            <a:r>
              <a:rPr lang="en-US" dirty="0">
                <a:latin typeface="Consolas"/>
              </a:rPr>
              <a:t>=</a:t>
            </a:r>
            <a:r>
              <a:rPr lang="en-US" dirty="0">
                <a:cs typeface="Calibri"/>
              </a:rPr>
              <a:t> operator works. Before it assigns anything to the variable on the left, </a:t>
            </a:r>
            <a:r>
              <a:rPr lang="en-US" i="1" dirty="0">
                <a:cs typeface="Calibri"/>
              </a:rPr>
              <a:t>it first evaluates the expression on the right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This means that, if we have any expression like </a:t>
            </a:r>
            <a:r>
              <a:rPr lang="en-US" dirty="0">
                <a:latin typeface="Consolas"/>
              </a:rPr>
              <a:t>x = x + 1;</a:t>
            </a:r>
            <a:r>
              <a:rPr lang="en-US" dirty="0">
                <a:cs typeface="Calibri"/>
              </a:rPr>
              <a:t>, what we are doing is taking the old value of </a:t>
            </a:r>
            <a:r>
              <a:rPr lang="en-US" dirty="0">
                <a:latin typeface="Consolas"/>
              </a:rPr>
              <a:t>x</a:t>
            </a:r>
            <a:r>
              <a:rPr lang="en-US" dirty="0">
                <a:cs typeface="Calibri"/>
              </a:rPr>
              <a:t>, adding </a:t>
            </a:r>
            <a:r>
              <a:rPr lang="en-US" dirty="0">
                <a:latin typeface="Consolas"/>
              </a:rPr>
              <a:t>1</a:t>
            </a:r>
            <a:r>
              <a:rPr lang="en-US" dirty="0">
                <a:cs typeface="Calibri"/>
              </a:rPr>
              <a:t> to it, and storing this new result back in </a:t>
            </a:r>
            <a:r>
              <a:rPr lang="en-US" dirty="0">
                <a:latin typeface="Consolas"/>
              </a:rPr>
              <a:t>x</a:t>
            </a:r>
            <a:r>
              <a:rPr lang="en-US" dirty="0">
                <a:cs typeface="Calibri"/>
              </a:rPr>
              <a:t>. In short, we are "incrementing" </a:t>
            </a:r>
            <a:r>
              <a:rPr lang="en-US" dirty="0">
                <a:latin typeface="Consolas"/>
              </a:rPr>
              <a:t>x</a:t>
            </a:r>
            <a:r>
              <a:rPr lang="en-US" dirty="0">
                <a:cs typeface="Calibri"/>
              </a:rPr>
              <a:t>: increasing its value by </a:t>
            </a:r>
            <a:r>
              <a:rPr lang="en-US" dirty="0">
                <a:latin typeface="Consolas"/>
              </a:rPr>
              <a:t>1</a:t>
            </a:r>
            <a:r>
              <a:rPr lang="en-US" dirty="0">
                <a:cs typeface="Calibri"/>
              </a:rPr>
              <a:t>, no matter its original value.</a:t>
            </a:r>
            <a:endParaRPr lang="en-US" dirty="0"/>
          </a:p>
          <a:p>
            <a:br>
              <a:rPr lang="en-US" dirty="0">
                <a:ea typeface="+mn-lt"/>
                <a:cs typeface="+mn-l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23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CFC7-57DB-40F0-9ECA-ADAC3FEB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E1A1E-7955-4E83-82F1-92EE4DF6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>
                <a:cs typeface="Calibri"/>
              </a:rPr>
              <a:t>Write the code to perform the actions listed below in the </a:t>
            </a:r>
            <a:r>
              <a:rPr lang="en-US" b="1" dirty="0">
                <a:cs typeface="Calibri"/>
              </a:rPr>
              <a:t>JavaScript</a:t>
            </a:r>
            <a:r>
              <a:rPr lang="en-US" dirty="0">
                <a:cs typeface="Calibri"/>
              </a:rPr>
              <a:t> panel in the </a:t>
            </a:r>
            <a:r>
              <a:rPr lang="en-US" dirty="0">
                <a:cs typeface="Calibri"/>
                <a:hlinkClick r:id="rId2"/>
              </a:rPr>
              <a:t>JS Bin editor</a:t>
            </a:r>
            <a:r>
              <a:rPr lang="en-US" dirty="0">
                <a:cs typeface="Calibri"/>
              </a:rPr>
              <a:t>.</a:t>
            </a:r>
          </a:p>
          <a:p>
            <a:pPr marL="0"/>
            <a:r>
              <a:rPr lang="en-US" dirty="0">
                <a:cs typeface="Calibri"/>
              </a:rPr>
              <a:t>In the "JavaScript" panel, declare (create) a variable </a:t>
            </a:r>
            <a:r>
              <a:rPr lang="en-US" dirty="0" err="1">
                <a:latin typeface="Consolas"/>
              </a:rPr>
              <a:t>myNumber</a:t>
            </a:r>
            <a:r>
              <a:rPr lang="en-US" dirty="0">
                <a:cs typeface="Calibri"/>
              </a:rPr>
              <a:t>. Assign it the value </a:t>
            </a:r>
            <a:r>
              <a:rPr lang="en-US" dirty="0">
                <a:latin typeface="Consolas"/>
              </a:rPr>
              <a:t>30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After declaring the </a:t>
            </a:r>
            <a:r>
              <a:rPr lang="en-US" dirty="0" err="1">
                <a:latin typeface="Consolas"/>
              </a:rPr>
              <a:t>myNumber</a:t>
            </a:r>
            <a:r>
              <a:rPr lang="en-US" dirty="0">
                <a:cs typeface="Calibri"/>
              </a:rPr>
              <a:t> variable in the "JavaScript" panel, be sure to check to make sure you've done things correctly by hitting "Run" in the "Console" panel and then typing </a:t>
            </a:r>
            <a:r>
              <a:rPr lang="en-US" dirty="0" err="1">
                <a:latin typeface="Consolas"/>
              </a:rPr>
              <a:t>myNumber</a:t>
            </a:r>
            <a:r>
              <a:rPr lang="en-US" dirty="0">
                <a:latin typeface="Consolas"/>
              </a:rPr>
              <a:t>;</a:t>
            </a:r>
            <a:r>
              <a:rPr lang="en-US" dirty="0">
                <a:cs typeface="Calibri"/>
              </a:rPr>
              <a:t> in the "Console" panel and hitting the return/enter key to check its value. You'll want to do this after each step.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Note: Ensure the </a:t>
            </a:r>
            <a:r>
              <a:rPr lang="en-US" i="1" dirty="0">
                <a:cs typeface="Calibri"/>
              </a:rPr>
              <a:t>type</a:t>
            </a:r>
            <a:r>
              <a:rPr lang="en-US" dirty="0">
                <a:cs typeface="Calibri"/>
              </a:rPr>
              <a:t> of this value is correct — Remember </a:t>
            </a:r>
            <a:r>
              <a:rPr lang="en-US" dirty="0">
                <a:latin typeface="Consolas"/>
              </a:rPr>
              <a:t>30</a:t>
            </a:r>
            <a:r>
              <a:rPr lang="en-US" dirty="0">
                <a:cs typeface="Calibri"/>
              </a:rPr>
              <a:t> and </a:t>
            </a:r>
            <a:r>
              <a:rPr lang="en-US" dirty="0">
                <a:latin typeface="Consolas"/>
              </a:rPr>
              <a:t>'30'</a:t>
            </a:r>
            <a:r>
              <a:rPr lang="en-US" dirty="0">
                <a:cs typeface="Calibri"/>
              </a:rPr>
              <a:t> are not the same! Here we want to store a number, so make sure that there are no quotes around the value.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Reassign (update) the </a:t>
            </a:r>
            <a:r>
              <a:rPr lang="en-US" dirty="0" err="1">
                <a:latin typeface="Consolas"/>
              </a:rPr>
              <a:t>myNumber</a:t>
            </a:r>
            <a:r>
              <a:rPr lang="en-US" dirty="0">
                <a:cs typeface="Calibri"/>
              </a:rPr>
              <a:t> variable to </a:t>
            </a:r>
            <a:r>
              <a:rPr lang="en-US" dirty="0">
                <a:latin typeface="Consolas"/>
              </a:rPr>
              <a:t>20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Use the </a:t>
            </a:r>
            <a:r>
              <a:rPr lang="en-US" dirty="0">
                <a:latin typeface="Consolas"/>
              </a:rPr>
              <a:t>+=</a:t>
            </a:r>
            <a:r>
              <a:rPr lang="en-US" dirty="0">
                <a:cs typeface="Calibri"/>
              </a:rPr>
              <a:t> operator to add </a:t>
            </a:r>
            <a:r>
              <a:rPr lang="en-US" dirty="0">
                <a:latin typeface="Consolas"/>
              </a:rPr>
              <a:t>5</a:t>
            </a:r>
            <a:r>
              <a:rPr lang="en-US" dirty="0">
                <a:cs typeface="Calibri"/>
              </a:rPr>
              <a:t> to the current value of </a:t>
            </a:r>
            <a:r>
              <a:rPr lang="en-US" dirty="0" err="1">
                <a:latin typeface="Consolas"/>
              </a:rPr>
              <a:t>myNumber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Now create a second variable </a:t>
            </a:r>
            <a:r>
              <a:rPr lang="en-US" dirty="0">
                <a:latin typeface="Consolas"/>
              </a:rPr>
              <a:t>greeting</a:t>
            </a:r>
            <a:r>
              <a:rPr lang="en-US" dirty="0">
                <a:cs typeface="Calibri"/>
              </a:rPr>
              <a:t> and assign (give) it the value </a:t>
            </a:r>
            <a:r>
              <a:rPr lang="en-US" dirty="0">
                <a:latin typeface="Consolas"/>
              </a:rPr>
              <a:t>"Hello"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Create a third variable </a:t>
            </a:r>
            <a:r>
              <a:rPr lang="en-US" dirty="0">
                <a:latin typeface="Consolas"/>
              </a:rPr>
              <a:t>name</a:t>
            </a:r>
            <a:r>
              <a:rPr lang="en-US" dirty="0">
                <a:cs typeface="Calibri"/>
              </a:rPr>
              <a:t> and assign it the value </a:t>
            </a:r>
            <a:r>
              <a:rPr lang="en-US" dirty="0">
                <a:latin typeface="Consolas"/>
              </a:rPr>
              <a:t>"Margaret"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Create a fourth variable </a:t>
            </a:r>
            <a:r>
              <a:rPr lang="en-US" dirty="0" err="1">
                <a:latin typeface="Consolas"/>
              </a:rPr>
              <a:t>sayHello</a:t>
            </a:r>
            <a:r>
              <a:rPr lang="en-US" dirty="0">
                <a:cs typeface="Calibri"/>
              </a:rPr>
              <a:t>. We want the variable to hold the value </a:t>
            </a:r>
            <a:r>
              <a:rPr lang="en-US" dirty="0">
                <a:latin typeface="Consolas"/>
              </a:rPr>
              <a:t>"Hello Margaret"</a:t>
            </a:r>
            <a:r>
              <a:rPr lang="en-US" dirty="0">
                <a:cs typeface="Calibri"/>
              </a:rPr>
              <a:t>. Use the variables </a:t>
            </a:r>
            <a:r>
              <a:rPr lang="en-US" dirty="0">
                <a:latin typeface="Consolas"/>
              </a:rPr>
              <a:t>greeting</a:t>
            </a:r>
            <a:r>
              <a:rPr lang="en-US" dirty="0">
                <a:cs typeface="Calibri"/>
              </a:rPr>
              <a:t> and </a:t>
            </a:r>
            <a:r>
              <a:rPr lang="en-US" dirty="0">
                <a:latin typeface="Consolas"/>
              </a:rPr>
              <a:t>name</a:t>
            </a:r>
            <a:r>
              <a:rPr lang="en-US" dirty="0">
                <a:cs typeface="Calibri"/>
              </a:rPr>
              <a:t> along with the </a:t>
            </a:r>
            <a:r>
              <a:rPr lang="en-US" dirty="0">
                <a:latin typeface="Consolas"/>
              </a:rPr>
              <a:t>+</a:t>
            </a:r>
            <a:r>
              <a:rPr lang="en-US" dirty="0">
                <a:cs typeface="Calibri"/>
              </a:rPr>
              <a:t> to create this value (referred to as string concatenation).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Stuck? Check out the solutions in the Study Guide at the end of this lesson. Not stuck? [slow clap] My you're a quick study, aren't you? See you in the next lesson.</a:t>
            </a:r>
            <a:endParaRPr lang="en-US" dirty="0"/>
          </a:p>
          <a:p>
            <a:br>
              <a:rPr lang="en-US" dirty="0">
                <a:ea typeface="+mn-lt"/>
                <a:cs typeface="+mn-l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5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AABA-C775-4639-8875-59467112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Video: Expressions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8A7A0-B5DB-4599-BBD2-3F10C17C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MyGA | General Assembly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98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9AC9-F532-4289-A036-E347D4C5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1A36-9363-4017-92BA-970F155C4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How do we combine numbers and operators to come up with more complex expressions in JS?</a:t>
            </a:r>
          </a:p>
          <a:p>
            <a:pPr marL="0"/>
            <a:r>
              <a:rPr lang="en-US" dirty="0">
                <a:cs typeface="Calibri"/>
              </a:rPr>
              <a:t>It's simple — we use </a:t>
            </a:r>
            <a:r>
              <a:rPr lang="en-US" i="1" dirty="0">
                <a:cs typeface="Calibri"/>
              </a:rPr>
              <a:t>arithmetic operators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6947EC0-D6AA-46A1-8D53-30D4E22DD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57" y="3218282"/>
            <a:ext cx="7583877" cy="36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1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ADCF-F340-40FA-AFB4-0ACBBE18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Arithmetic Operators (Continued.)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8069-2F02-4B81-A961-FF604B6D3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All of the standard arithmetic operators learned in grade school (addition, subtraction, division, and multiplication) are supported in JS. These should look familiar.</a:t>
            </a:r>
          </a:p>
          <a:p>
            <a:pPr marL="0"/>
            <a:r>
              <a:rPr lang="en-US" dirty="0">
                <a:cs typeface="Calibri"/>
              </a:rPr>
              <a:t>But if you don't have a background in programming, that last operator — the modulus operator — might be new.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3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36EF-7A85-46BF-AC62-64512C33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Modulus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265D-0DF5-4CE4-A04F-74C449172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modulus operator shows the remainder of a division problem.</a:t>
            </a:r>
          </a:p>
          <a:p>
            <a:pPr marL="0"/>
            <a:r>
              <a:rPr lang="en-US" dirty="0">
                <a:cs typeface="Calibri"/>
              </a:rPr>
              <a:t>For example, 9 divided by 4 equals 2 with a remainder of 1. The modulus operator takes two numbers as inputs and returns what's </a:t>
            </a:r>
            <a:r>
              <a:rPr lang="en-US" dirty="0" err="1">
                <a:cs typeface="Calibri"/>
              </a:rPr>
              <a:t>leftover</a:t>
            </a:r>
            <a:r>
              <a:rPr lang="en-US" dirty="0">
                <a:cs typeface="Calibri"/>
              </a:rPr>
              <a:t> from the division.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B25AEF4-D46A-4C93-85E1-E8C4E936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89" y="3283968"/>
            <a:ext cx="7839075" cy="362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7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C65A-5C9E-4FF4-9A8E-56A239B7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Modulus (Continued)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47CC5-D7FE-47C2-AFC0-FF968CFB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en-US" dirty="0">
                <a:cs typeface="Calibri"/>
              </a:rPr>
              <a:t>The modulus operator </a:t>
            </a:r>
            <a:r>
              <a:rPr lang="en-US" dirty="0">
                <a:latin typeface="Consolas"/>
              </a:rPr>
              <a:t>%</a:t>
            </a:r>
            <a:r>
              <a:rPr lang="en-US" dirty="0">
                <a:cs typeface="Calibri"/>
              </a:rPr>
              <a:t> is particularly useful in programming if we want to find out if a number is even or odd.</a:t>
            </a:r>
          </a:p>
          <a:p>
            <a:pPr marL="0"/>
            <a:r>
              <a:rPr lang="en-US" dirty="0">
                <a:cs typeface="Calibri"/>
              </a:rPr>
              <a:t>If we divide by 2 and have a remainder of 1, we know the number is odd. If we have a remainder of 0, then we know that the number is even. Let's look at some examples.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Odd numbers:</a:t>
            </a:r>
            <a:endParaRPr lang="en-US" dirty="0"/>
          </a:p>
          <a:p>
            <a:pPr marL="0"/>
            <a:r>
              <a:rPr lang="en-US" dirty="0">
                <a:latin typeface="Consolas"/>
              </a:rPr>
              <a:t>5 % 2;
=&gt; 1
7 % 2;
=&gt; 1
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Even numbers:</a:t>
            </a:r>
            <a:endParaRPr lang="en-US" dirty="0"/>
          </a:p>
          <a:p>
            <a:pPr marL="0"/>
            <a:r>
              <a:rPr lang="en-US" dirty="0">
                <a:latin typeface="Consolas"/>
              </a:rPr>
              <a:t>4 % 2;
=&gt; 0
2 % 2;
=&gt; 0
</a:t>
            </a:r>
            <a:endParaRPr lang="en-US" dirty="0"/>
          </a:p>
          <a:p>
            <a:pPr marL="0"/>
            <a:r>
              <a:rPr lang="en-US" dirty="0">
                <a:cs typeface="Calibri"/>
              </a:rPr>
              <a:t>Make sense? Good. This info will come in handy later on.</a:t>
            </a:r>
            <a:endParaRPr lang="en-US" dirty="0"/>
          </a:p>
          <a:p>
            <a:br>
              <a:rPr lang="en-US" dirty="0">
                <a:ea typeface="+mn-lt"/>
                <a:cs typeface="+mn-l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3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D7DF-4699-405F-BC8C-520AA4B0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 It!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3BAF-2475-403A-8F51-C78A80DE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Look at the following five problems. Type each line of code into the </a:t>
            </a:r>
            <a:r>
              <a:rPr lang="en-US" dirty="0">
                <a:cs typeface="Calibri"/>
                <a:hlinkClick r:id="rId2"/>
              </a:rPr>
              <a:t>JS Bin Console</a:t>
            </a:r>
            <a:r>
              <a:rPr lang="en-US" dirty="0">
                <a:cs typeface="Calibri"/>
              </a:rPr>
              <a:t> and see what is returned.</a:t>
            </a:r>
          </a:p>
          <a:p>
            <a:pPr marL="0">
              <a:buAutoNum type="arabicPeriod"/>
            </a:pPr>
            <a:r>
              <a:rPr lang="en-US" dirty="0">
                <a:latin typeface="Consolas"/>
              </a:rPr>
              <a:t>45 % 6;</a:t>
            </a:r>
            <a:endParaRPr lang="en-US" dirty="0"/>
          </a:p>
          <a:p>
            <a:pPr marL="0">
              <a:buAutoNum type="arabicPeriod"/>
            </a:pPr>
            <a:r>
              <a:rPr lang="en-US" dirty="0">
                <a:latin typeface="Consolas"/>
              </a:rPr>
              <a:t>10 - 20;</a:t>
            </a:r>
            <a:endParaRPr lang="en-US" dirty="0"/>
          </a:p>
          <a:p>
            <a:pPr marL="0">
              <a:buAutoNum type="arabicPeriod"/>
            </a:pPr>
            <a:r>
              <a:rPr lang="en-US" dirty="0">
                <a:latin typeface="Consolas"/>
              </a:rPr>
              <a:t>7 / 2;</a:t>
            </a:r>
            <a:endParaRPr lang="en-US" dirty="0"/>
          </a:p>
          <a:p>
            <a:pPr marL="0">
              <a:buAutoNum type="arabicPeriod"/>
            </a:pPr>
            <a:r>
              <a:rPr lang="en-US" dirty="0">
                <a:latin typeface="Consolas"/>
              </a:rPr>
              <a:t>3 * 2;</a:t>
            </a:r>
            <a:endParaRPr lang="en-US" dirty="0"/>
          </a:p>
          <a:p>
            <a:pPr marL="0">
              <a:buAutoNum type="arabicPeriod"/>
            </a:pPr>
            <a:r>
              <a:rPr lang="en-US" dirty="0">
                <a:latin typeface="Consolas"/>
              </a:rPr>
              <a:t>10 % 4;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564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A011-D211-4619-8510-47E55198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</a:t>
            </a:r>
            <a:r>
              <a:rPr lang="en-US" b="1" dirty="0" err="1"/>
              <a:t>Concatentation</a:t>
            </a:r>
            <a:r>
              <a:rPr lang="en-US" b="1" dirty="0"/>
              <a:t> and Coercion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C0AB-C644-4AA4-BAC0-8506DE5E5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Now, let's see how you can use string values (textual information) in JS.</a:t>
            </a:r>
          </a:p>
          <a:p>
            <a:pPr marL="0"/>
            <a:r>
              <a:rPr lang="en-US" dirty="0">
                <a:cs typeface="Calibri"/>
              </a:rPr>
              <a:t>When given string values, the </a:t>
            </a:r>
            <a:r>
              <a:rPr lang="en-US" dirty="0">
                <a:latin typeface="Consolas"/>
              </a:rPr>
              <a:t>+</a:t>
            </a:r>
            <a:r>
              <a:rPr lang="en-US" dirty="0">
                <a:cs typeface="Calibri"/>
              </a:rPr>
              <a:t> operator actually behaves differently — it concatenates, or combines, two strings together to make one big string.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85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Expressions and Evaluations </vt:lpstr>
      <vt:lpstr>Expressions and Evaluations </vt:lpstr>
      <vt:lpstr>Video: Expressions </vt:lpstr>
      <vt:lpstr>Arithmetic Operators </vt:lpstr>
      <vt:lpstr>Arithmetic Operators (Continued.)</vt:lpstr>
      <vt:lpstr>Modulus </vt:lpstr>
      <vt:lpstr>Modulus (Continued) </vt:lpstr>
      <vt:lpstr>Try It! </vt:lpstr>
      <vt:lpstr>String Concatentation and Coercion </vt:lpstr>
      <vt:lpstr>Video: Hello Operators </vt:lpstr>
      <vt:lpstr>String Concatentation and Coercion </vt:lpstr>
      <vt:lpstr>String Concatentation and Coercion (Continued) </vt:lpstr>
      <vt:lpstr>String Concatentation and Coercion (Continued) </vt:lpstr>
      <vt:lpstr>Assignment Operators </vt:lpstr>
      <vt:lpstr>Assignment Operators (Continued.)</vt:lpstr>
      <vt:lpstr>Try It! </vt:lpstr>
      <vt:lpstr>Try It! (Continued) </vt:lpstr>
      <vt:lpstr>Working with Multiple Variables </vt:lpstr>
      <vt:lpstr>Working with Multiple Variables (Continued) </vt:lpstr>
      <vt:lpstr>Working with Multiple Variables (Continued) </vt:lpstr>
      <vt:lpstr>Try It! </vt:lpstr>
      <vt:lpstr>Try It: Challenge 1 </vt:lpstr>
      <vt:lpstr>Try It: Challenge 2 </vt:lpstr>
      <vt:lpstr>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</cp:revision>
  <dcterms:created xsi:type="dcterms:W3CDTF">2013-07-15T20:26:40Z</dcterms:created>
  <dcterms:modified xsi:type="dcterms:W3CDTF">2018-06-04T01:14:02Z</dcterms:modified>
</cp:coreProperties>
</file>